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ink/ink1.xml" ContentType="application/inkml+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xml" ContentType="application/vnd.openxmlformats-officedocument.presentationml.tags+xml"/>
  <Override PartName="/ppt/notesSlides/notesSlide69.xml" ContentType="application/vnd.openxmlformats-officedocument.presentationml.notesSlide+xml"/>
  <Override PartName="/ppt/tags/tag3.xml" ContentType="application/vnd.openxmlformats-officedocument.presentationml.tags+xml"/>
  <Override PartName="/ppt/notesSlides/notesSlide70.xml" ContentType="application/vnd.openxmlformats-officedocument.presentationml.notesSlide+xml"/>
  <Override PartName="/ppt/tags/tag4.xml" ContentType="application/vnd.openxmlformats-officedocument.presentationml.tags+xml"/>
  <Override PartName="/ppt/notesSlides/notesSlide71.xml" ContentType="application/vnd.openxmlformats-officedocument.presentationml.notesSlide+xml"/>
  <Override PartName="/ppt/tags/tag5.xml" ContentType="application/vnd.openxmlformats-officedocument.presentationml.tags+xml"/>
  <Override PartName="/ppt/notesSlides/notesSlide72.xml" ContentType="application/vnd.openxmlformats-officedocument.presentationml.notesSlide+xml"/>
  <Override PartName="/ppt/tags/tag6.xml" ContentType="application/vnd.openxmlformats-officedocument.presentationml.tags+xml"/>
  <Override PartName="/ppt/notesSlides/notesSlide7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notesSlides/notesSlide7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9.xml" ContentType="application/vnd.openxmlformats-officedocument.presentationml.tags+xml"/>
  <Override PartName="/ppt/notesSlides/notesSlide7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10.xml" ContentType="application/vnd.openxmlformats-officedocument.presentationml.tags+xml"/>
  <Override PartName="/ppt/notesSlides/notesSlide7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11.xml" ContentType="application/vnd.openxmlformats-officedocument.presentationml.tags+xml"/>
  <Override PartName="/ppt/notesSlides/notesSlide7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12.xml" ContentType="application/vnd.openxmlformats-officedocument.presentationml.tags+xml"/>
  <Override PartName="/ppt/notesSlides/notesSlide78.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4"/>
  </p:sldMasterIdLst>
  <p:notesMasterIdLst>
    <p:notesMasterId r:id="rId85"/>
  </p:notesMasterIdLst>
  <p:handoutMasterIdLst>
    <p:handoutMasterId r:id="rId86"/>
  </p:handoutMasterIdLst>
  <p:sldIdLst>
    <p:sldId id="1463" r:id="rId5"/>
    <p:sldId id="1123" r:id="rId6"/>
    <p:sldId id="1342" r:id="rId7"/>
    <p:sldId id="1338" r:id="rId8"/>
    <p:sldId id="1341" r:id="rId9"/>
    <p:sldId id="261" r:id="rId10"/>
    <p:sldId id="1280" r:id="rId11"/>
    <p:sldId id="267" r:id="rId12"/>
    <p:sldId id="268" r:id="rId13"/>
    <p:sldId id="1464" r:id="rId14"/>
    <p:sldId id="906" r:id="rId15"/>
    <p:sldId id="278" r:id="rId16"/>
    <p:sldId id="1310" r:id="rId17"/>
    <p:sldId id="1311" r:id="rId18"/>
    <p:sldId id="1314" r:id="rId19"/>
    <p:sldId id="1449" r:id="rId20"/>
    <p:sldId id="1363" r:id="rId21"/>
    <p:sldId id="1339" r:id="rId22"/>
    <p:sldId id="1372" r:id="rId23"/>
    <p:sldId id="296" r:id="rId24"/>
    <p:sldId id="1443" r:id="rId25"/>
    <p:sldId id="434" r:id="rId26"/>
    <p:sldId id="1294" r:id="rId27"/>
    <p:sldId id="972" r:id="rId28"/>
    <p:sldId id="420" r:id="rId29"/>
    <p:sldId id="1465" r:id="rId30"/>
    <p:sldId id="1440" r:id="rId31"/>
    <p:sldId id="712" r:id="rId32"/>
    <p:sldId id="1439" r:id="rId33"/>
    <p:sldId id="1316" r:id="rId34"/>
    <p:sldId id="1747" r:id="rId35"/>
    <p:sldId id="1292" r:id="rId36"/>
    <p:sldId id="1293" r:id="rId37"/>
    <p:sldId id="912" r:id="rId38"/>
    <p:sldId id="956" r:id="rId39"/>
    <p:sldId id="299" r:id="rId40"/>
    <p:sldId id="262" r:id="rId41"/>
    <p:sldId id="963" r:id="rId42"/>
    <p:sldId id="1343" r:id="rId43"/>
    <p:sldId id="1340" r:id="rId44"/>
    <p:sldId id="291" r:id="rId45"/>
    <p:sldId id="546" r:id="rId46"/>
    <p:sldId id="1322" r:id="rId47"/>
    <p:sldId id="1334" r:id="rId48"/>
    <p:sldId id="1324" r:id="rId49"/>
    <p:sldId id="1325" r:id="rId50"/>
    <p:sldId id="1003" r:id="rId51"/>
    <p:sldId id="1005" r:id="rId52"/>
    <p:sldId id="1009" r:id="rId53"/>
    <p:sldId id="1011" r:id="rId54"/>
    <p:sldId id="1014" r:id="rId55"/>
    <p:sldId id="1317" r:id="rId56"/>
    <p:sldId id="294" r:id="rId57"/>
    <p:sldId id="1344" r:id="rId58"/>
    <p:sldId id="1453" r:id="rId59"/>
    <p:sldId id="1748" r:id="rId60"/>
    <p:sldId id="1419" r:id="rId61"/>
    <p:sldId id="1749" r:id="rId62"/>
    <p:sldId id="386" r:id="rId63"/>
    <p:sldId id="1457" r:id="rId64"/>
    <p:sldId id="1456" r:id="rId65"/>
    <p:sldId id="1458" r:id="rId66"/>
    <p:sldId id="1016" r:id="rId67"/>
    <p:sldId id="1018" r:id="rId68"/>
    <p:sldId id="1019" r:id="rId69"/>
    <p:sldId id="1010" r:id="rId70"/>
    <p:sldId id="1445" r:id="rId71"/>
    <p:sldId id="1446" r:id="rId72"/>
    <p:sldId id="1156" r:id="rId73"/>
    <p:sldId id="1239" r:id="rId74"/>
    <p:sldId id="1240" r:id="rId75"/>
    <p:sldId id="1160" r:id="rId76"/>
    <p:sldId id="1166" r:id="rId77"/>
    <p:sldId id="1750" r:id="rId78"/>
    <p:sldId id="1751" r:id="rId79"/>
    <p:sldId id="1752" r:id="rId80"/>
    <p:sldId id="1753" r:id="rId81"/>
    <p:sldId id="1232" r:id="rId82"/>
    <p:sldId id="1162" r:id="rId83"/>
    <p:sldId id="1448" r:id="rId84"/>
  </p:sldIdLst>
  <p:sldSz cx="9144000" cy="6858000" type="screen4x3"/>
  <p:notesSz cx="7315200" cy="9601200"/>
  <p:custDataLst>
    <p:tags r:id="rId87"/>
  </p:custDataLst>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pitchFamily="34" charset="0"/>
      </a:defRPr>
    </a:lvl5pPr>
    <a:lvl6pPr marL="2286000" algn="l" defTabSz="914400" rtl="0" eaLnBrk="1" latinLnBrk="0" hangingPunct="1">
      <a:defRPr sz="2400" kern="1200">
        <a:solidFill>
          <a:schemeClr val="tx1"/>
        </a:solidFill>
        <a:latin typeface="Times New Roman" pitchFamily="18" charset="0"/>
        <a:ea typeface="+mn-ea"/>
        <a:cs typeface="Arial" pitchFamily="34" charset="0"/>
      </a:defRPr>
    </a:lvl6pPr>
    <a:lvl7pPr marL="2743200" algn="l" defTabSz="914400" rtl="0" eaLnBrk="1" latinLnBrk="0" hangingPunct="1">
      <a:defRPr sz="2400" kern="1200">
        <a:solidFill>
          <a:schemeClr val="tx1"/>
        </a:solidFill>
        <a:latin typeface="Times New Roman" pitchFamily="18" charset="0"/>
        <a:ea typeface="+mn-ea"/>
        <a:cs typeface="Arial" pitchFamily="34" charset="0"/>
      </a:defRPr>
    </a:lvl7pPr>
    <a:lvl8pPr marL="3200400" algn="l" defTabSz="914400" rtl="0" eaLnBrk="1" latinLnBrk="0" hangingPunct="1">
      <a:defRPr sz="2400" kern="1200">
        <a:solidFill>
          <a:schemeClr val="tx1"/>
        </a:solidFill>
        <a:latin typeface="Times New Roman" pitchFamily="18" charset="0"/>
        <a:ea typeface="+mn-ea"/>
        <a:cs typeface="Arial" pitchFamily="34" charset="0"/>
      </a:defRPr>
    </a:lvl8pPr>
    <a:lvl9pPr marL="3657600" algn="l" defTabSz="914400" rtl="0" eaLnBrk="1" latinLnBrk="0" hangingPunct="1">
      <a:defRPr sz="2400" kern="1200">
        <a:solidFill>
          <a:schemeClr val="tx1"/>
        </a:solidFill>
        <a:latin typeface="Times New Roman" pitchFamily="18" charset="0"/>
        <a:ea typeface="+mn-ea"/>
        <a:cs typeface="Arial" pitchFamily="34" charset="0"/>
      </a:defRPr>
    </a:lvl9pPr>
  </p:defaultTextStyle>
  <p:extLst>
    <p:ext uri="{521415D9-36F7-43E2-AB2F-B90AF26B5E84}">
      <p14:sectionLst xmlns:p14="http://schemas.microsoft.com/office/powerpoint/2010/main">
        <p14:section name="Default Section" id="{4BE6085F-A8F7-4BC4-A6EE-E41A48614CA1}">
          <p14:sldIdLst>
            <p14:sldId id="1463"/>
            <p14:sldId id="1123"/>
            <p14:sldId id="1342"/>
          </p14:sldIdLst>
        </p14:section>
        <p14:section name="HVAC Overview" id="{C97064AF-53E4-4A59-ABDC-B92F28CF36E0}">
          <p14:sldIdLst>
            <p14:sldId id="1338"/>
            <p14:sldId id="1341"/>
          </p14:sldIdLst>
        </p14:section>
        <p14:section name="Boilers and Furnaces" id="{A84D1161-E947-49C3-A371-42E85B20A0E5}">
          <p14:sldIdLst>
            <p14:sldId id="261"/>
            <p14:sldId id="1280"/>
            <p14:sldId id="267"/>
            <p14:sldId id="268"/>
            <p14:sldId id="1464"/>
            <p14:sldId id="906"/>
            <p14:sldId id="278"/>
            <p14:sldId id="1310"/>
            <p14:sldId id="1311"/>
            <p14:sldId id="1314"/>
          </p14:sldIdLst>
        </p14:section>
        <p14:section name="Cooling Systems" id="{AE81189E-1C25-47DF-BE8D-68DD4675C316}">
          <p14:sldIdLst>
            <p14:sldId id="1449"/>
            <p14:sldId id="1363"/>
            <p14:sldId id="1339"/>
            <p14:sldId id="1372"/>
            <p14:sldId id="296"/>
            <p14:sldId id="1443"/>
            <p14:sldId id="434"/>
            <p14:sldId id="1294"/>
            <p14:sldId id="972"/>
            <p14:sldId id="420"/>
            <p14:sldId id="1465"/>
            <p14:sldId id="1440"/>
            <p14:sldId id="712"/>
            <p14:sldId id="1439"/>
            <p14:sldId id="1316"/>
            <p14:sldId id="1747"/>
            <p14:sldId id="1292"/>
            <p14:sldId id="1293"/>
            <p14:sldId id="912"/>
            <p14:sldId id="956"/>
            <p14:sldId id="299"/>
            <p14:sldId id="262"/>
            <p14:sldId id="963"/>
            <p14:sldId id="1343"/>
          </p14:sldIdLst>
        </p14:section>
        <p14:section name="Distribution systems" id="{6B645D5F-6FC8-4EF5-8B38-26A1429ACCB4}">
          <p14:sldIdLst>
            <p14:sldId id="1340"/>
            <p14:sldId id="291"/>
            <p14:sldId id="546"/>
            <p14:sldId id="1322"/>
            <p14:sldId id="1334"/>
            <p14:sldId id="1324"/>
            <p14:sldId id="1325"/>
            <p14:sldId id="1003"/>
            <p14:sldId id="1005"/>
            <p14:sldId id="1009"/>
            <p14:sldId id="1011"/>
            <p14:sldId id="1014"/>
            <p14:sldId id="1317"/>
            <p14:sldId id="294"/>
          </p14:sldIdLst>
        </p14:section>
        <p14:section name="Ventilation" id="{F30926D5-75BF-40BB-91CC-E4A4E803620D}">
          <p14:sldIdLst>
            <p14:sldId id="1344"/>
            <p14:sldId id="1453"/>
            <p14:sldId id="1748"/>
            <p14:sldId id="1419"/>
            <p14:sldId id="1749"/>
            <p14:sldId id="386"/>
            <p14:sldId id="1457"/>
            <p14:sldId id="1456"/>
            <p14:sldId id="1458"/>
          </p14:sldIdLst>
        </p14:section>
        <p14:section name="Ventilation Equipment" id="{55E7C324-5D21-45B8-AEA1-B9F1998D7153}">
          <p14:sldIdLst>
            <p14:sldId id="1016"/>
            <p14:sldId id="1018"/>
            <p14:sldId id="1019"/>
            <p14:sldId id="1010"/>
            <p14:sldId id="1445"/>
          </p14:sldIdLst>
        </p14:section>
        <p14:section name="Maintenance Fundamentals" id="{468E82DA-66DE-4091-AF94-0A179B76C188}">
          <p14:sldIdLst>
            <p14:sldId id="1446"/>
            <p14:sldId id="1156"/>
            <p14:sldId id="1239"/>
            <p14:sldId id="1240"/>
            <p14:sldId id="1160"/>
            <p14:sldId id="1166"/>
            <p14:sldId id="1750"/>
            <p14:sldId id="1751"/>
            <p14:sldId id="1752"/>
            <p14:sldId id="1753"/>
            <p14:sldId id="1232"/>
            <p14:sldId id="1162"/>
            <p14:sldId id="144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4A5E5B-2B54-4E2B-7E1B-3551555A0E6C}" name="Maureen Roskoski" initials="MR" userId="S::mroskoski@feapc.com::9a029d06-97d7-4670-8fb7-01e9dad2a5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4A6"/>
    <a:srgbClr val="E6E6E6"/>
    <a:srgbClr val="601A5B"/>
    <a:srgbClr val="FF9900"/>
    <a:srgbClr val="0E8140"/>
    <a:srgbClr val="3B651D"/>
    <a:srgbClr val="D0AF82"/>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16" autoAdjust="0"/>
    <p:restoredTop sz="80402" autoAdjust="0"/>
  </p:normalViewPr>
  <p:slideViewPr>
    <p:cSldViewPr snapToGrid="0">
      <p:cViewPr varScale="1">
        <p:scale>
          <a:sx n="85" d="100"/>
          <a:sy n="85" d="100"/>
        </p:scale>
        <p:origin x="2358" y="90"/>
      </p:cViewPr>
      <p:guideLst/>
    </p:cSldViewPr>
  </p:slideViewPr>
  <p:notesTextViewPr>
    <p:cViewPr>
      <p:scale>
        <a:sx n="1" d="1"/>
        <a:sy n="1" d="1"/>
      </p:scale>
      <p:origin x="0" y="0"/>
    </p:cViewPr>
  </p:notesTextViewPr>
  <p:sorterViewPr>
    <p:cViewPr varScale="1">
      <p:scale>
        <a:sx n="1" d="1"/>
        <a:sy n="1" d="1"/>
      </p:scale>
      <p:origin x="0" y="-10566"/>
    </p:cViewPr>
  </p:sorterViewPr>
  <p:notesViewPr>
    <p:cSldViewPr snapToGrid="0">
      <p:cViewPr varScale="1">
        <p:scale>
          <a:sx n="78" d="100"/>
          <a:sy n="78" d="100"/>
        </p:scale>
        <p:origin x="3000"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ata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diagrams/_rels/drawing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 Id="rId4" Type="http://schemas.openxmlformats.org/officeDocument/2006/relationships/image" Target="../media/image7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5CDC14-65AD-4A36-9A56-8220F9EFB2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88A5FB4-BD71-4261-86D8-9EABD6AB1163}">
      <dgm:prSet phldrT="[Text]" custT="1"/>
      <dgm:spPr/>
      <dgm:t>
        <a:bodyPr/>
        <a:lstStyle/>
        <a:p>
          <a:r>
            <a:rPr lang="en-US" sz="2800" dirty="0">
              <a:solidFill>
                <a:schemeClr val="tx1"/>
              </a:solidFill>
            </a:rPr>
            <a:t>Functions of HVAC:</a:t>
          </a:r>
        </a:p>
      </dgm:t>
    </dgm:pt>
    <dgm:pt modelId="{813D3048-CCEC-4DBA-B701-220E857DE4BA}" type="parTrans" cxnId="{788B2EED-95AC-4A4F-911C-6188EE7EB41C}">
      <dgm:prSet/>
      <dgm:spPr/>
      <dgm:t>
        <a:bodyPr/>
        <a:lstStyle/>
        <a:p>
          <a:endParaRPr lang="en-US" sz="1600"/>
        </a:p>
      </dgm:t>
    </dgm:pt>
    <dgm:pt modelId="{EBF88BFB-D886-4F4B-BBA0-2DC27E2BC2C7}" type="sibTrans" cxnId="{788B2EED-95AC-4A4F-911C-6188EE7EB41C}">
      <dgm:prSet/>
      <dgm:spPr/>
      <dgm:t>
        <a:bodyPr/>
        <a:lstStyle/>
        <a:p>
          <a:endParaRPr lang="en-US" sz="1600"/>
        </a:p>
      </dgm:t>
    </dgm:pt>
    <dgm:pt modelId="{5942E4C0-4E1A-42C6-94F0-BA82BD68BC4E}">
      <dgm:prSet phldrT="[Text]" custT="1"/>
      <dgm:spPr/>
      <dgm:t>
        <a:bodyPr/>
        <a:lstStyle/>
        <a:p>
          <a:r>
            <a:rPr lang="en-US" sz="2400" dirty="0"/>
            <a:t>Heating</a:t>
          </a:r>
        </a:p>
      </dgm:t>
    </dgm:pt>
    <dgm:pt modelId="{CF5F7B6F-2B8B-497B-8EFF-5E4B0CA73B0C}" type="parTrans" cxnId="{50A1F797-711A-4A4C-8A3D-A55799B7270B}">
      <dgm:prSet/>
      <dgm:spPr/>
      <dgm:t>
        <a:bodyPr/>
        <a:lstStyle/>
        <a:p>
          <a:endParaRPr lang="en-US" sz="1600"/>
        </a:p>
      </dgm:t>
    </dgm:pt>
    <dgm:pt modelId="{0AAE594B-1ED8-46EC-A57E-5FD411837849}" type="sibTrans" cxnId="{50A1F797-711A-4A4C-8A3D-A55799B7270B}">
      <dgm:prSet/>
      <dgm:spPr/>
      <dgm:t>
        <a:bodyPr/>
        <a:lstStyle/>
        <a:p>
          <a:endParaRPr lang="en-US" sz="1600"/>
        </a:p>
      </dgm:t>
    </dgm:pt>
    <dgm:pt modelId="{5803382D-2938-4C0B-BE59-9B157ECDA302}">
      <dgm:prSet phldrT="[Text]" custT="1"/>
      <dgm:spPr/>
      <dgm:t>
        <a:bodyPr/>
        <a:lstStyle/>
        <a:p>
          <a:r>
            <a:rPr lang="en-US" sz="2400" dirty="0"/>
            <a:t>Air ventilation</a:t>
          </a:r>
        </a:p>
      </dgm:t>
    </dgm:pt>
    <dgm:pt modelId="{D59D257E-7DA0-4DFE-8244-54279F35102E}" type="parTrans" cxnId="{EF3ADB4A-2BD9-4445-807D-A41FFEE4AED4}">
      <dgm:prSet/>
      <dgm:spPr/>
      <dgm:t>
        <a:bodyPr/>
        <a:lstStyle/>
        <a:p>
          <a:endParaRPr lang="en-US" sz="1600"/>
        </a:p>
      </dgm:t>
    </dgm:pt>
    <dgm:pt modelId="{B6C80777-FF37-4469-AFB1-29BA5E76E0C5}" type="sibTrans" cxnId="{EF3ADB4A-2BD9-4445-807D-A41FFEE4AED4}">
      <dgm:prSet/>
      <dgm:spPr/>
      <dgm:t>
        <a:bodyPr/>
        <a:lstStyle/>
        <a:p>
          <a:endParaRPr lang="en-US" sz="1600"/>
        </a:p>
      </dgm:t>
    </dgm:pt>
    <dgm:pt modelId="{1E7E296C-E29F-484E-8E84-1160D30C2742}">
      <dgm:prSet phldrT="[Text]" custT="1"/>
      <dgm:spPr/>
      <dgm:t>
        <a:bodyPr/>
        <a:lstStyle/>
        <a:p>
          <a:r>
            <a:rPr lang="en-US" sz="2400" dirty="0"/>
            <a:t>Cooling</a:t>
          </a:r>
        </a:p>
      </dgm:t>
    </dgm:pt>
    <dgm:pt modelId="{002A713B-CDCD-49D2-B46F-3D2664AEF52D}" type="parTrans" cxnId="{B331975A-C3C1-4F82-A562-36D1F0E6D59E}">
      <dgm:prSet/>
      <dgm:spPr/>
      <dgm:t>
        <a:bodyPr/>
        <a:lstStyle/>
        <a:p>
          <a:endParaRPr lang="en-US" sz="1600"/>
        </a:p>
      </dgm:t>
    </dgm:pt>
    <dgm:pt modelId="{F312282B-F183-4A34-BC74-8DB022CB0204}" type="sibTrans" cxnId="{B331975A-C3C1-4F82-A562-36D1F0E6D59E}">
      <dgm:prSet/>
      <dgm:spPr/>
      <dgm:t>
        <a:bodyPr/>
        <a:lstStyle/>
        <a:p>
          <a:endParaRPr lang="en-US" sz="1600"/>
        </a:p>
      </dgm:t>
    </dgm:pt>
    <dgm:pt modelId="{D41AE9F4-765F-4187-9CE4-8F95588465F5}">
      <dgm:prSet phldrT="[Text]" custT="1"/>
      <dgm:spPr/>
      <dgm:t>
        <a:bodyPr/>
        <a:lstStyle/>
        <a:p>
          <a:r>
            <a:rPr lang="en-US" sz="2400" dirty="0"/>
            <a:t>Air filtration</a:t>
          </a:r>
        </a:p>
      </dgm:t>
    </dgm:pt>
    <dgm:pt modelId="{0DF856B5-ABAF-4B16-A104-0DA2A327F97D}" type="parTrans" cxnId="{DB6E63D4-CF32-4C2D-A4CD-0F6D8C9EAD17}">
      <dgm:prSet/>
      <dgm:spPr/>
      <dgm:t>
        <a:bodyPr/>
        <a:lstStyle/>
        <a:p>
          <a:endParaRPr lang="en-US" sz="1600"/>
        </a:p>
      </dgm:t>
    </dgm:pt>
    <dgm:pt modelId="{7E6A6493-E984-48DC-B366-59EF0276F1D2}" type="sibTrans" cxnId="{DB6E63D4-CF32-4C2D-A4CD-0F6D8C9EAD17}">
      <dgm:prSet/>
      <dgm:spPr/>
      <dgm:t>
        <a:bodyPr/>
        <a:lstStyle/>
        <a:p>
          <a:endParaRPr lang="en-US" sz="1600"/>
        </a:p>
      </dgm:t>
    </dgm:pt>
    <dgm:pt modelId="{55AA2576-8A3C-4D14-8E3B-820066050926}">
      <dgm:prSet phldrT="[Text]" custT="1"/>
      <dgm:spPr/>
      <dgm:t>
        <a:bodyPr/>
        <a:lstStyle/>
        <a:p>
          <a:r>
            <a:rPr lang="en-US" sz="2400" dirty="0"/>
            <a:t>Humidification and de-humidification</a:t>
          </a:r>
        </a:p>
      </dgm:t>
    </dgm:pt>
    <dgm:pt modelId="{05A00499-EB38-420E-974F-C6AAEA1296C5}" type="parTrans" cxnId="{55F39B1B-376E-4D8F-9902-9F303F37DF4C}">
      <dgm:prSet/>
      <dgm:spPr/>
      <dgm:t>
        <a:bodyPr/>
        <a:lstStyle/>
        <a:p>
          <a:endParaRPr lang="en-US" sz="1600"/>
        </a:p>
      </dgm:t>
    </dgm:pt>
    <dgm:pt modelId="{F6D1C6BF-AEA9-4533-BD75-B76B400E9C49}" type="sibTrans" cxnId="{55F39B1B-376E-4D8F-9902-9F303F37DF4C}">
      <dgm:prSet/>
      <dgm:spPr/>
      <dgm:t>
        <a:bodyPr/>
        <a:lstStyle/>
        <a:p>
          <a:endParaRPr lang="en-US" sz="1600"/>
        </a:p>
      </dgm:t>
    </dgm:pt>
    <dgm:pt modelId="{6B557739-F9DA-424F-8228-A35751B74766}">
      <dgm:prSet phldrT="[Text]" custT="1"/>
      <dgm:spPr/>
      <dgm:t>
        <a:bodyPr/>
        <a:lstStyle/>
        <a:p>
          <a:r>
            <a:rPr lang="en-US" sz="2400" dirty="0"/>
            <a:t>Protect critical building infrastructure</a:t>
          </a:r>
        </a:p>
      </dgm:t>
    </dgm:pt>
    <dgm:pt modelId="{C572015E-7447-46A3-B1AE-628F423C90B2}" type="parTrans" cxnId="{7B6CCE7C-10B6-4EBC-9225-B2C5043072F0}">
      <dgm:prSet/>
      <dgm:spPr/>
      <dgm:t>
        <a:bodyPr/>
        <a:lstStyle/>
        <a:p>
          <a:endParaRPr lang="en-US" sz="1600"/>
        </a:p>
      </dgm:t>
    </dgm:pt>
    <dgm:pt modelId="{74B1E648-DECA-43DD-9723-20B1926DF68A}" type="sibTrans" cxnId="{7B6CCE7C-10B6-4EBC-9225-B2C5043072F0}">
      <dgm:prSet/>
      <dgm:spPr/>
      <dgm:t>
        <a:bodyPr/>
        <a:lstStyle/>
        <a:p>
          <a:endParaRPr lang="en-US" sz="1600"/>
        </a:p>
      </dgm:t>
    </dgm:pt>
    <dgm:pt modelId="{EE30F551-1658-4B90-A65D-16411190A2AB}">
      <dgm:prSet phldrT="[Text]" custT="1"/>
      <dgm:spPr/>
      <dgm:t>
        <a:bodyPr/>
        <a:lstStyle/>
        <a:p>
          <a:r>
            <a:rPr lang="en-US" sz="2400" dirty="0"/>
            <a:t>Fire and life safety</a:t>
          </a:r>
        </a:p>
      </dgm:t>
    </dgm:pt>
    <dgm:pt modelId="{894FC05B-8A2F-4C39-8401-9B38124506F9}" type="parTrans" cxnId="{41C0BE06-D92C-465D-8A46-69D0ECFB28CE}">
      <dgm:prSet/>
      <dgm:spPr/>
      <dgm:t>
        <a:bodyPr/>
        <a:lstStyle/>
        <a:p>
          <a:endParaRPr lang="en-US"/>
        </a:p>
      </dgm:t>
    </dgm:pt>
    <dgm:pt modelId="{304BC163-A09F-47C7-9AF7-4BF5BA40EC4C}" type="sibTrans" cxnId="{41C0BE06-D92C-465D-8A46-69D0ECFB28CE}">
      <dgm:prSet/>
      <dgm:spPr/>
      <dgm:t>
        <a:bodyPr/>
        <a:lstStyle/>
        <a:p>
          <a:endParaRPr lang="en-US"/>
        </a:p>
      </dgm:t>
    </dgm:pt>
    <dgm:pt modelId="{74FCC0EA-5A3D-40A9-903C-B4ED158CFE44}" type="pres">
      <dgm:prSet presAssocID="{165CDC14-65AD-4A36-9A56-8220F9EFB2E5}" presName="linear" presStyleCnt="0">
        <dgm:presLayoutVars>
          <dgm:animLvl val="lvl"/>
          <dgm:resizeHandles val="exact"/>
        </dgm:presLayoutVars>
      </dgm:prSet>
      <dgm:spPr/>
    </dgm:pt>
    <dgm:pt modelId="{57D30BA3-CB4D-4CB1-89CB-92DD335E014C}" type="pres">
      <dgm:prSet presAssocID="{588A5FB4-BD71-4261-86D8-9EABD6AB1163}" presName="parentText" presStyleLbl="node1" presStyleIdx="0" presStyleCnt="1" custScaleY="41873" custLinFactNeighborY="-796">
        <dgm:presLayoutVars>
          <dgm:chMax val="0"/>
          <dgm:bulletEnabled val="1"/>
        </dgm:presLayoutVars>
      </dgm:prSet>
      <dgm:spPr/>
    </dgm:pt>
    <dgm:pt modelId="{72557722-535F-4A9B-AF5D-D7C1B7F2EBBD}" type="pres">
      <dgm:prSet presAssocID="{588A5FB4-BD71-4261-86D8-9EABD6AB1163}" presName="childText" presStyleLbl="revTx" presStyleIdx="0" presStyleCnt="1" custScaleY="105623">
        <dgm:presLayoutVars>
          <dgm:bulletEnabled val="1"/>
        </dgm:presLayoutVars>
      </dgm:prSet>
      <dgm:spPr/>
    </dgm:pt>
  </dgm:ptLst>
  <dgm:cxnLst>
    <dgm:cxn modelId="{41C0BE06-D92C-465D-8A46-69D0ECFB28CE}" srcId="{588A5FB4-BD71-4261-86D8-9EABD6AB1163}" destId="{EE30F551-1658-4B90-A65D-16411190A2AB}" srcOrd="6" destOrd="0" parTransId="{894FC05B-8A2F-4C39-8401-9B38124506F9}" sibTransId="{304BC163-A09F-47C7-9AF7-4BF5BA40EC4C}"/>
    <dgm:cxn modelId="{55F39B1B-376E-4D8F-9902-9F303F37DF4C}" srcId="{588A5FB4-BD71-4261-86D8-9EABD6AB1163}" destId="{55AA2576-8A3C-4D14-8E3B-820066050926}" srcOrd="4" destOrd="0" parTransId="{05A00499-EB38-420E-974F-C6AAEA1296C5}" sibTransId="{F6D1C6BF-AEA9-4533-BD75-B76B400E9C49}"/>
    <dgm:cxn modelId="{8D8DA126-F0BE-4F91-95B8-55F23AA89869}" type="presOf" srcId="{55AA2576-8A3C-4D14-8E3B-820066050926}" destId="{72557722-535F-4A9B-AF5D-D7C1B7F2EBBD}" srcOrd="0" destOrd="4" presId="urn:microsoft.com/office/officeart/2005/8/layout/vList2"/>
    <dgm:cxn modelId="{5821BF2B-0386-40E7-94E3-5B573EB8FD53}" type="presOf" srcId="{1E7E296C-E29F-484E-8E84-1160D30C2742}" destId="{72557722-535F-4A9B-AF5D-D7C1B7F2EBBD}" srcOrd="0" destOrd="1" presId="urn:microsoft.com/office/officeart/2005/8/layout/vList2"/>
    <dgm:cxn modelId="{C6543947-6339-43BF-9DAC-14A43A166F6C}" type="presOf" srcId="{EE30F551-1658-4B90-A65D-16411190A2AB}" destId="{72557722-535F-4A9B-AF5D-D7C1B7F2EBBD}" srcOrd="0" destOrd="6" presId="urn:microsoft.com/office/officeart/2005/8/layout/vList2"/>
    <dgm:cxn modelId="{EF3ADB4A-2BD9-4445-807D-A41FFEE4AED4}" srcId="{588A5FB4-BD71-4261-86D8-9EABD6AB1163}" destId="{5803382D-2938-4C0B-BE59-9B157ECDA302}" srcOrd="3" destOrd="0" parTransId="{D59D257E-7DA0-4DFE-8244-54279F35102E}" sibTransId="{B6C80777-FF37-4469-AFB1-29BA5E76E0C5}"/>
    <dgm:cxn modelId="{D096414B-E203-4FE8-8D7D-A709DAA8E8D5}" type="presOf" srcId="{5942E4C0-4E1A-42C6-94F0-BA82BD68BC4E}" destId="{72557722-535F-4A9B-AF5D-D7C1B7F2EBBD}" srcOrd="0" destOrd="0" presId="urn:microsoft.com/office/officeart/2005/8/layout/vList2"/>
    <dgm:cxn modelId="{B331975A-C3C1-4F82-A562-36D1F0E6D59E}" srcId="{588A5FB4-BD71-4261-86D8-9EABD6AB1163}" destId="{1E7E296C-E29F-484E-8E84-1160D30C2742}" srcOrd="1" destOrd="0" parTransId="{002A713B-CDCD-49D2-B46F-3D2664AEF52D}" sibTransId="{F312282B-F183-4A34-BC74-8DB022CB0204}"/>
    <dgm:cxn modelId="{7B6CCE7C-10B6-4EBC-9225-B2C5043072F0}" srcId="{588A5FB4-BD71-4261-86D8-9EABD6AB1163}" destId="{6B557739-F9DA-424F-8228-A35751B74766}" srcOrd="5" destOrd="0" parTransId="{C572015E-7447-46A3-B1AE-628F423C90B2}" sibTransId="{74B1E648-DECA-43DD-9723-20B1926DF68A}"/>
    <dgm:cxn modelId="{50A1F797-711A-4A4C-8A3D-A55799B7270B}" srcId="{588A5FB4-BD71-4261-86D8-9EABD6AB1163}" destId="{5942E4C0-4E1A-42C6-94F0-BA82BD68BC4E}" srcOrd="0" destOrd="0" parTransId="{CF5F7B6F-2B8B-497B-8EFF-5E4B0CA73B0C}" sibTransId="{0AAE594B-1ED8-46EC-A57E-5FD411837849}"/>
    <dgm:cxn modelId="{70E22DAC-B011-4A99-A182-84EC9B8E5494}" type="presOf" srcId="{588A5FB4-BD71-4261-86D8-9EABD6AB1163}" destId="{57D30BA3-CB4D-4CB1-89CB-92DD335E014C}" srcOrd="0" destOrd="0" presId="urn:microsoft.com/office/officeart/2005/8/layout/vList2"/>
    <dgm:cxn modelId="{748957AF-2EE9-437E-8B92-8F77B63B338D}" type="presOf" srcId="{165CDC14-65AD-4A36-9A56-8220F9EFB2E5}" destId="{74FCC0EA-5A3D-40A9-903C-B4ED158CFE44}" srcOrd="0" destOrd="0" presId="urn:microsoft.com/office/officeart/2005/8/layout/vList2"/>
    <dgm:cxn modelId="{71ABC1AF-9E46-4B57-8C13-BE5A143B4246}" type="presOf" srcId="{5803382D-2938-4C0B-BE59-9B157ECDA302}" destId="{72557722-535F-4A9B-AF5D-D7C1B7F2EBBD}" srcOrd="0" destOrd="3" presId="urn:microsoft.com/office/officeart/2005/8/layout/vList2"/>
    <dgm:cxn modelId="{685812B5-C749-41CD-BCA9-CAADAC646C93}" type="presOf" srcId="{6B557739-F9DA-424F-8228-A35751B74766}" destId="{72557722-535F-4A9B-AF5D-D7C1B7F2EBBD}" srcOrd="0" destOrd="5" presId="urn:microsoft.com/office/officeart/2005/8/layout/vList2"/>
    <dgm:cxn modelId="{DB6E63D4-CF32-4C2D-A4CD-0F6D8C9EAD17}" srcId="{588A5FB4-BD71-4261-86D8-9EABD6AB1163}" destId="{D41AE9F4-765F-4187-9CE4-8F95588465F5}" srcOrd="2" destOrd="0" parTransId="{0DF856B5-ABAF-4B16-A104-0DA2A327F97D}" sibTransId="{7E6A6493-E984-48DC-B366-59EF0276F1D2}"/>
    <dgm:cxn modelId="{592EBCD6-5769-4014-AC6F-538565F0A205}" type="presOf" srcId="{D41AE9F4-765F-4187-9CE4-8F95588465F5}" destId="{72557722-535F-4A9B-AF5D-D7C1B7F2EBBD}" srcOrd="0" destOrd="2" presId="urn:microsoft.com/office/officeart/2005/8/layout/vList2"/>
    <dgm:cxn modelId="{788B2EED-95AC-4A4F-911C-6188EE7EB41C}" srcId="{165CDC14-65AD-4A36-9A56-8220F9EFB2E5}" destId="{588A5FB4-BD71-4261-86D8-9EABD6AB1163}" srcOrd="0" destOrd="0" parTransId="{813D3048-CCEC-4DBA-B701-220E857DE4BA}" sibTransId="{EBF88BFB-D886-4F4B-BBA0-2DC27E2BC2C7}"/>
    <dgm:cxn modelId="{E96FCAFE-F1E3-4061-BE42-D7246877C996}" type="presParOf" srcId="{74FCC0EA-5A3D-40A9-903C-B4ED158CFE44}" destId="{57D30BA3-CB4D-4CB1-89CB-92DD335E014C}" srcOrd="0" destOrd="0" presId="urn:microsoft.com/office/officeart/2005/8/layout/vList2"/>
    <dgm:cxn modelId="{3BCD7C02-5BE9-428F-BA2E-6CDC7D5C327C}" type="presParOf" srcId="{74FCC0EA-5A3D-40A9-903C-B4ED158CFE44}" destId="{72557722-535F-4A9B-AF5D-D7C1B7F2EBB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4C2A20C-75E7-4759-8487-6DEDE444374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52290E-8B98-49F8-8B4D-EA99364E9C12}">
      <dgm:prSet/>
      <dgm:spPr/>
      <dgm:t>
        <a:bodyPr/>
        <a:lstStyle/>
        <a:p>
          <a:r>
            <a:rPr lang="en-US" b="1" dirty="0">
              <a:solidFill>
                <a:schemeClr val="tx1"/>
              </a:solidFill>
            </a:rPr>
            <a:t>The “fire drill”</a:t>
          </a:r>
          <a:endParaRPr lang="en-US" dirty="0">
            <a:solidFill>
              <a:schemeClr val="tx1"/>
            </a:solidFill>
          </a:endParaRPr>
        </a:p>
      </dgm:t>
    </dgm:pt>
    <dgm:pt modelId="{4BA93F95-014F-4FFE-94E9-5B6110C29A69}" type="parTrans" cxnId="{7933E318-22A3-4830-8C86-ED9BDCDEB029}">
      <dgm:prSet/>
      <dgm:spPr/>
      <dgm:t>
        <a:bodyPr/>
        <a:lstStyle/>
        <a:p>
          <a:endParaRPr lang="en-US"/>
        </a:p>
      </dgm:t>
    </dgm:pt>
    <dgm:pt modelId="{DDFB8EF0-0A78-4BD1-8D51-B0741A0ECAA3}" type="sibTrans" cxnId="{7933E318-22A3-4830-8C86-ED9BDCDEB029}">
      <dgm:prSet/>
      <dgm:spPr/>
      <dgm:t>
        <a:bodyPr/>
        <a:lstStyle/>
        <a:p>
          <a:endParaRPr lang="en-US"/>
        </a:p>
      </dgm:t>
    </dgm:pt>
    <dgm:pt modelId="{E46263FC-8B72-4FEC-9248-C77C8E1A5726}">
      <dgm:prSet/>
      <dgm:spPr/>
      <dgm:t>
        <a:bodyPr/>
        <a:lstStyle/>
        <a:p>
          <a:r>
            <a:rPr lang="en-US" b="1" dirty="0">
              <a:solidFill>
                <a:schemeClr val="tx1"/>
              </a:solidFill>
            </a:rPr>
            <a:t>Advantage:</a:t>
          </a:r>
          <a:br>
            <a:rPr lang="en-US" b="1" dirty="0">
              <a:solidFill>
                <a:schemeClr val="tx1"/>
              </a:solidFill>
            </a:rPr>
          </a:br>
          <a:r>
            <a:rPr lang="en-US" dirty="0">
              <a:solidFill>
                <a:schemeClr val="tx1"/>
              </a:solidFill>
            </a:rPr>
            <a:t>Low cost and less staff</a:t>
          </a:r>
          <a:br>
            <a:rPr lang="en-US" dirty="0">
              <a:solidFill>
                <a:schemeClr val="tx1"/>
              </a:solidFill>
            </a:rPr>
          </a:br>
          <a:r>
            <a:rPr lang="en-US" dirty="0">
              <a:solidFill>
                <a:schemeClr val="tx1"/>
              </a:solidFill>
            </a:rPr>
            <a:t>(short term only)</a:t>
          </a:r>
        </a:p>
      </dgm:t>
    </dgm:pt>
    <dgm:pt modelId="{2F89DB07-7B83-4E74-8C0C-D8005B34A57B}" type="parTrans" cxnId="{1C04AA43-2138-4A77-82A8-E268F291C6C5}">
      <dgm:prSet/>
      <dgm:spPr/>
      <dgm:t>
        <a:bodyPr/>
        <a:lstStyle/>
        <a:p>
          <a:endParaRPr lang="en-US"/>
        </a:p>
      </dgm:t>
    </dgm:pt>
    <dgm:pt modelId="{383BADB5-527C-4F6A-9619-0528ABBBB7B4}" type="sibTrans" cxnId="{1C04AA43-2138-4A77-82A8-E268F291C6C5}">
      <dgm:prSet/>
      <dgm:spPr/>
      <dgm:t>
        <a:bodyPr/>
        <a:lstStyle/>
        <a:p>
          <a:endParaRPr lang="en-US"/>
        </a:p>
      </dgm:t>
    </dgm:pt>
    <dgm:pt modelId="{ED52B9F9-0BA2-4D19-BB60-06D6A18EF4BF}">
      <dgm:prSet/>
      <dgm:spPr/>
      <dgm:t>
        <a:bodyPr/>
        <a:lstStyle/>
        <a:p>
          <a:r>
            <a:rPr lang="en-US" b="1" dirty="0">
              <a:solidFill>
                <a:schemeClr val="tx1"/>
              </a:solidFill>
            </a:rPr>
            <a:t>Disadvantages:</a:t>
          </a:r>
          <a:endParaRPr lang="en-US" dirty="0">
            <a:solidFill>
              <a:schemeClr val="tx1"/>
            </a:solidFill>
          </a:endParaRPr>
        </a:p>
      </dgm:t>
    </dgm:pt>
    <dgm:pt modelId="{AE60EED3-9ECC-47CC-A047-0217B2FDA800}" type="parTrans" cxnId="{9EF0F630-D869-4F52-A64D-856D08EC0392}">
      <dgm:prSet/>
      <dgm:spPr/>
      <dgm:t>
        <a:bodyPr/>
        <a:lstStyle/>
        <a:p>
          <a:endParaRPr lang="en-US"/>
        </a:p>
      </dgm:t>
    </dgm:pt>
    <dgm:pt modelId="{1DAC8812-F71C-49CD-8E02-8D4CAA71A9BA}" type="sibTrans" cxnId="{9EF0F630-D869-4F52-A64D-856D08EC0392}">
      <dgm:prSet/>
      <dgm:spPr/>
      <dgm:t>
        <a:bodyPr/>
        <a:lstStyle/>
        <a:p>
          <a:endParaRPr lang="en-US"/>
        </a:p>
      </dgm:t>
    </dgm:pt>
    <dgm:pt modelId="{AC65F0B1-D937-4746-A6CD-BBC1BDD9FE00}">
      <dgm:prSet/>
      <dgm:spPr/>
      <dgm:t>
        <a:bodyPr/>
        <a:lstStyle/>
        <a:p>
          <a:r>
            <a:rPr lang="en-US" dirty="0">
              <a:solidFill>
                <a:schemeClr val="tx1"/>
              </a:solidFill>
            </a:rPr>
            <a:t>Increased cost due to unplanned downtime of equipment.</a:t>
          </a:r>
        </a:p>
      </dgm:t>
    </dgm:pt>
    <dgm:pt modelId="{FE7EC768-1F03-4CEE-BE04-94B113D6DFC7}" type="parTrans" cxnId="{530C54D1-7B28-48A1-8EA7-CA1BA7892617}">
      <dgm:prSet/>
      <dgm:spPr/>
      <dgm:t>
        <a:bodyPr/>
        <a:lstStyle/>
        <a:p>
          <a:endParaRPr lang="en-US"/>
        </a:p>
      </dgm:t>
    </dgm:pt>
    <dgm:pt modelId="{9B2C5923-6478-4E75-A3C1-D0BBB86399A4}" type="sibTrans" cxnId="{530C54D1-7B28-48A1-8EA7-CA1BA7892617}">
      <dgm:prSet/>
      <dgm:spPr/>
      <dgm:t>
        <a:bodyPr/>
        <a:lstStyle/>
        <a:p>
          <a:endParaRPr lang="en-US"/>
        </a:p>
      </dgm:t>
    </dgm:pt>
    <dgm:pt modelId="{BACA4A58-4CE4-4C60-AD90-0CCB42D1D5D8}">
      <dgm:prSet/>
      <dgm:spPr/>
      <dgm:t>
        <a:bodyPr/>
        <a:lstStyle/>
        <a:p>
          <a:r>
            <a:rPr lang="en-US" dirty="0">
              <a:solidFill>
                <a:schemeClr val="tx1"/>
              </a:solidFill>
            </a:rPr>
            <a:t>Increased labor cost, especially if overtime is needed.</a:t>
          </a:r>
        </a:p>
      </dgm:t>
    </dgm:pt>
    <dgm:pt modelId="{C5315653-61A6-4375-AF11-D336E04709F5}" type="parTrans" cxnId="{0DC34854-EEBF-412C-8B91-B0E0C5F68A1F}">
      <dgm:prSet/>
      <dgm:spPr/>
      <dgm:t>
        <a:bodyPr/>
        <a:lstStyle/>
        <a:p>
          <a:endParaRPr lang="en-US"/>
        </a:p>
      </dgm:t>
    </dgm:pt>
    <dgm:pt modelId="{FABB75F1-C75B-4499-8A41-441CE705B25F}" type="sibTrans" cxnId="{0DC34854-EEBF-412C-8B91-B0E0C5F68A1F}">
      <dgm:prSet/>
      <dgm:spPr/>
      <dgm:t>
        <a:bodyPr/>
        <a:lstStyle/>
        <a:p>
          <a:endParaRPr lang="en-US"/>
        </a:p>
      </dgm:t>
    </dgm:pt>
    <dgm:pt modelId="{3B3D0477-EBD3-4D82-A47D-E1029FB4EF0C}">
      <dgm:prSet/>
      <dgm:spPr/>
      <dgm:t>
        <a:bodyPr/>
        <a:lstStyle/>
        <a:p>
          <a:r>
            <a:rPr lang="en-US" dirty="0">
              <a:solidFill>
                <a:schemeClr val="tx1"/>
              </a:solidFill>
            </a:rPr>
            <a:t>Cost involved with repair or replacement of equipment.</a:t>
          </a:r>
        </a:p>
      </dgm:t>
    </dgm:pt>
    <dgm:pt modelId="{4EFDBCFA-E0F2-4C59-8CBC-F9101AD8A171}" type="parTrans" cxnId="{7C3DC387-E5E5-491F-B041-51CCEB88BF71}">
      <dgm:prSet/>
      <dgm:spPr/>
      <dgm:t>
        <a:bodyPr/>
        <a:lstStyle/>
        <a:p>
          <a:endParaRPr lang="en-US"/>
        </a:p>
      </dgm:t>
    </dgm:pt>
    <dgm:pt modelId="{2AC2815D-52D1-4919-AA5D-1A2BFA99D241}" type="sibTrans" cxnId="{7C3DC387-E5E5-491F-B041-51CCEB88BF71}">
      <dgm:prSet/>
      <dgm:spPr/>
      <dgm:t>
        <a:bodyPr/>
        <a:lstStyle/>
        <a:p>
          <a:endParaRPr lang="en-US"/>
        </a:p>
      </dgm:t>
    </dgm:pt>
    <dgm:pt modelId="{DED46721-7D4D-48B7-9CA8-7149D9610EEF}">
      <dgm:prSet/>
      <dgm:spPr/>
      <dgm:t>
        <a:bodyPr/>
        <a:lstStyle/>
        <a:p>
          <a:r>
            <a:rPr lang="en-US" dirty="0">
              <a:solidFill>
                <a:schemeClr val="tx1"/>
              </a:solidFill>
            </a:rPr>
            <a:t>Possible secondary equipment or process damage from equipment failure.</a:t>
          </a:r>
        </a:p>
      </dgm:t>
    </dgm:pt>
    <dgm:pt modelId="{C82ED0F1-1211-47D5-993A-9C8AF319015D}" type="parTrans" cxnId="{D7927EBE-AC50-43CA-99A1-50F511ABD0C5}">
      <dgm:prSet/>
      <dgm:spPr/>
      <dgm:t>
        <a:bodyPr/>
        <a:lstStyle/>
        <a:p>
          <a:endParaRPr lang="en-US"/>
        </a:p>
      </dgm:t>
    </dgm:pt>
    <dgm:pt modelId="{7B1FA808-30EE-4D9B-A709-9023249698B9}" type="sibTrans" cxnId="{D7927EBE-AC50-43CA-99A1-50F511ABD0C5}">
      <dgm:prSet/>
      <dgm:spPr/>
      <dgm:t>
        <a:bodyPr/>
        <a:lstStyle/>
        <a:p>
          <a:endParaRPr lang="en-US"/>
        </a:p>
      </dgm:t>
    </dgm:pt>
    <dgm:pt modelId="{80971E21-0AC0-4DEF-B594-FE467689E037}">
      <dgm:prSet/>
      <dgm:spPr/>
      <dgm:t>
        <a:bodyPr/>
        <a:lstStyle/>
        <a:p>
          <a:r>
            <a:rPr lang="en-US" dirty="0">
              <a:solidFill>
                <a:schemeClr val="tx1"/>
              </a:solidFill>
            </a:rPr>
            <a:t> Inefficient use of staff resources.</a:t>
          </a:r>
        </a:p>
      </dgm:t>
    </dgm:pt>
    <dgm:pt modelId="{E1EC6AB6-DF5C-491D-98E4-B69F662906B1}" type="parTrans" cxnId="{20AC45AA-7F46-449B-B670-E78A5883B4BF}">
      <dgm:prSet/>
      <dgm:spPr/>
      <dgm:t>
        <a:bodyPr/>
        <a:lstStyle/>
        <a:p>
          <a:endParaRPr lang="en-US"/>
        </a:p>
      </dgm:t>
    </dgm:pt>
    <dgm:pt modelId="{B1CF387B-9380-422E-B2AC-C4D721205058}" type="sibTrans" cxnId="{20AC45AA-7F46-449B-B670-E78A5883B4BF}">
      <dgm:prSet/>
      <dgm:spPr/>
      <dgm:t>
        <a:bodyPr/>
        <a:lstStyle/>
        <a:p>
          <a:endParaRPr lang="en-US"/>
        </a:p>
      </dgm:t>
    </dgm:pt>
    <dgm:pt modelId="{CEAEA006-EA95-48BF-A9C0-9CB3CC459700}" type="pres">
      <dgm:prSet presAssocID="{D4C2A20C-75E7-4759-8487-6DEDE444374A}" presName="linear" presStyleCnt="0">
        <dgm:presLayoutVars>
          <dgm:animLvl val="lvl"/>
          <dgm:resizeHandles val="exact"/>
        </dgm:presLayoutVars>
      </dgm:prSet>
      <dgm:spPr/>
    </dgm:pt>
    <dgm:pt modelId="{EBCF6970-2901-4EF6-8206-283FC4557CAC}" type="pres">
      <dgm:prSet presAssocID="{6752290E-8B98-49F8-8B4D-EA99364E9C12}" presName="parentText" presStyleLbl="node1" presStyleIdx="0" presStyleCnt="1" custScaleX="36937" custLinFactNeighborX="-27928" custLinFactNeighborY="-1867">
        <dgm:presLayoutVars>
          <dgm:chMax val="0"/>
          <dgm:bulletEnabled val="1"/>
        </dgm:presLayoutVars>
      </dgm:prSet>
      <dgm:spPr/>
    </dgm:pt>
    <dgm:pt modelId="{ED7D7E94-EF61-4DAE-B7AD-B8C5EF00E9DD}" type="pres">
      <dgm:prSet presAssocID="{6752290E-8B98-49F8-8B4D-EA99364E9C12}" presName="childText" presStyleLbl="revTx" presStyleIdx="0" presStyleCnt="1">
        <dgm:presLayoutVars>
          <dgm:bulletEnabled val="1"/>
        </dgm:presLayoutVars>
      </dgm:prSet>
      <dgm:spPr/>
    </dgm:pt>
  </dgm:ptLst>
  <dgm:cxnLst>
    <dgm:cxn modelId="{5F9E8C04-A336-43C5-8314-0DD1ED342A5F}" type="presOf" srcId="{3B3D0477-EBD3-4D82-A47D-E1029FB4EF0C}" destId="{ED7D7E94-EF61-4DAE-B7AD-B8C5EF00E9DD}" srcOrd="0" destOrd="4" presId="urn:microsoft.com/office/officeart/2005/8/layout/vList2"/>
    <dgm:cxn modelId="{7933E318-22A3-4830-8C86-ED9BDCDEB029}" srcId="{D4C2A20C-75E7-4759-8487-6DEDE444374A}" destId="{6752290E-8B98-49F8-8B4D-EA99364E9C12}" srcOrd="0" destOrd="0" parTransId="{4BA93F95-014F-4FFE-94E9-5B6110C29A69}" sibTransId="{DDFB8EF0-0A78-4BD1-8D51-B0741A0ECAA3}"/>
    <dgm:cxn modelId="{9EF0F630-D869-4F52-A64D-856D08EC0392}" srcId="{6752290E-8B98-49F8-8B4D-EA99364E9C12}" destId="{ED52B9F9-0BA2-4D19-BB60-06D6A18EF4BF}" srcOrd="1" destOrd="0" parTransId="{AE60EED3-9ECC-47CC-A047-0217B2FDA800}" sibTransId="{1DAC8812-F71C-49CD-8E02-8D4CAA71A9BA}"/>
    <dgm:cxn modelId="{BC28F25B-B1BF-4310-806D-3761D613745C}" type="presOf" srcId="{AC65F0B1-D937-4746-A6CD-BBC1BDD9FE00}" destId="{ED7D7E94-EF61-4DAE-B7AD-B8C5EF00E9DD}" srcOrd="0" destOrd="2" presId="urn:microsoft.com/office/officeart/2005/8/layout/vList2"/>
    <dgm:cxn modelId="{1C04AA43-2138-4A77-82A8-E268F291C6C5}" srcId="{6752290E-8B98-49F8-8B4D-EA99364E9C12}" destId="{E46263FC-8B72-4FEC-9248-C77C8E1A5726}" srcOrd="0" destOrd="0" parTransId="{2F89DB07-7B83-4E74-8C0C-D8005B34A57B}" sibTransId="{383BADB5-527C-4F6A-9619-0528ABBBB7B4}"/>
    <dgm:cxn modelId="{2CF5FF43-811C-492E-9C0C-5F12C0BAA1E7}" type="presOf" srcId="{ED52B9F9-0BA2-4D19-BB60-06D6A18EF4BF}" destId="{ED7D7E94-EF61-4DAE-B7AD-B8C5EF00E9DD}" srcOrd="0" destOrd="1" presId="urn:microsoft.com/office/officeart/2005/8/layout/vList2"/>
    <dgm:cxn modelId="{F0C5FA65-88BC-4250-BC06-9C07B5A7822A}" type="presOf" srcId="{BACA4A58-4CE4-4C60-AD90-0CCB42D1D5D8}" destId="{ED7D7E94-EF61-4DAE-B7AD-B8C5EF00E9DD}" srcOrd="0" destOrd="3" presId="urn:microsoft.com/office/officeart/2005/8/layout/vList2"/>
    <dgm:cxn modelId="{239F5351-6F73-4A5A-8644-030B651014F0}" type="presOf" srcId="{DED46721-7D4D-48B7-9CA8-7149D9610EEF}" destId="{ED7D7E94-EF61-4DAE-B7AD-B8C5EF00E9DD}" srcOrd="0" destOrd="5" presId="urn:microsoft.com/office/officeart/2005/8/layout/vList2"/>
    <dgm:cxn modelId="{0DC34854-EEBF-412C-8B91-B0E0C5F68A1F}" srcId="{ED52B9F9-0BA2-4D19-BB60-06D6A18EF4BF}" destId="{BACA4A58-4CE4-4C60-AD90-0CCB42D1D5D8}" srcOrd="1" destOrd="0" parTransId="{C5315653-61A6-4375-AF11-D336E04709F5}" sibTransId="{FABB75F1-C75B-4499-8A41-441CE705B25F}"/>
    <dgm:cxn modelId="{94259D87-0A2E-4AA6-A0A8-422F4FB44745}" type="presOf" srcId="{6752290E-8B98-49F8-8B4D-EA99364E9C12}" destId="{EBCF6970-2901-4EF6-8206-283FC4557CAC}" srcOrd="0" destOrd="0" presId="urn:microsoft.com/office/officeart/2005/8/layout/vList2"/>
    <dgm:cxn modelId="{7C3DC387-E5E5-491F-B041-51CCEB88BF71}" srcId="{ED52B9F9-0BA2-4D19-BB60-06D6A18EF4BF}" destId="{3B3D0477-EBD3-4D82-A47D-E1029FB4EF0C}" srcOrd="2" destOrd="0" parTransId="{4EFDBCFA-E0F2-4C59-8CBC-F9101AD8A171}" sibTransId="{2AC2815D-52D1-4919-AA5D-1A2BFA99D241}"/>
    <dgm:cxn modelId="{0E46679C-4ADD-4348-A239-74F98A1BBA81}" type="presOf" srcId="{E46263FC-8B72-4FEC-9248-C77C8E1A5726}" destId="{ED7D7E94-EF61-4DAE-B7AD-B8C5EF00E9DD}" srcOrd="0" destOrd="0" presId="urn:microsoft.com/office/officeart/2005/8/layout/vList2"/>
    <dgm:cxn modelId="{20AC45AA-7F46-449B-B670-E78A5883B4BF}" srcId="{ED52B9F9-0BA2-4D19-BB60-06D6A18EF4BF}" destId="{80971E21-0AC0-4DEF-B594-FE467689E037}" srcOrd="4" destOrd="0" parTransId="{E1EC6AB6-DF5C-491D-98E4-B69F662906B1}" sibTransId="{B1CF387B-9380-422E-B2AC-C4D721205058}"/>
    <dgm:cxn modelId="{FDE4D4B3-1B05-466D-A78F-90C624351F78}" type="presOf" srcId="{D4C2A20C-75E7-4759-8487-6DEDE444374A}" destId="{CEAEA006-EA95-48BF-A9C0-9CB3CC459700}" srcOrd="0" destOrd="0" presId="urn:microsoft.com/office/officeart/2005/8/layout/vList2"/>
    <dgm:cxn modelId="{D7927EBE-AC50-43CA-99A1-50F511ABD0C5}" srcId="{ED52B9F9-0BA2-4D19-BB60-06D6A18EF4BF}" destId="{DED46721-7D4D-48B7-9CA8-7149D9610EEF}" srcOrd="3" destOrd="0" parTransId="{C82ED0F1-1211-47D5-993A-9C8AF319015D}" sibTransId="{7B1FA808-30EE-4D9B-A709-9023249698B9}"/>
    <dgm:cxn modelId="{5246C4CB-B7A8-4C58-93C2-9660BA8AEE4A}" type="presOf" srcId="{80971E21-0AC0-4DEF-B594-FE467689E037}" destId="{ED7D7E94-EF61-4DAE-B7AD-B8C5EF00E9DD}" srcOrd="0" destOrd="6" presId="urn:microsoft.com/office/officeart/2005/8/layout/vList2"/>
    <dgm:cxn modelId="{530C54D1-7B28-48A1-8EA7-CA1BA7892617}" srcId="{ED52B9F9-0BA2-4D19-BB60-06D6A18EF4BF}" destId="{AC65F0B1-D937-4746-A6CD-BBC1BDD9FE00}" srcOrd="0" destOrd="0" parTransId="{FE7EC768-1F03-4CEE-BE04-94B113D6DFC7}" sibTransId="{9B2C5923-6478-4E75-A3C1-D0BBB86399A4}"/>
    <dgm:cxn modelId="{0C6C10CE-A349-4D47-BE4D-52133DB51944}" type="presParOf" srcId="{CEAEA006-EA95-48BF-A9C0-9CB3CC459700}" destId="{EBCF6970-2901-4EF6-8206-283FC4557CAC}" srcOrd="0" destOrd="0" presId="urn:microsoft.com/office/officeart/2005/8/layout/vList2"/>
    <dgm:cxn modelId="{F7188229-7D91-4782-97CD-B3A41788D8C1}" type="presParOf" srcId="{CEAEA006-EA95-48BF-A9C0-9CB3CC459700}" destId="{ED7D7E94-EF61-4DAE-B7AD-B8C5EF00E9DD}" srcOrd="1"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9B5D82-642F-4C27-81E4-96ECF157A4C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161226D-3989-4929-8D53-E823A426B096}">
      <dgm:prSet/>
      <dgm:spPr/>
      <dgm:t>
        <a:bodyPr/>
        <a:lstStyle/>
        <a:p>
          <a:r>
            <a:rPr lang="en-US" b="1" dirty="0">
              <a:solidFill>
                <a:schemeClr val="tx1"/>
              </a:solidFill>
            </a:rPr>
            <a:t>Advantages </a:t>
          </a:r>
          <a:endParaRPr lang="en-US" dirty="0">
            <a:solidFill>
              <a:schemeClr val="tx1"/>
            </a:solidFill>
          </a:endParaRPr>
        </a:p>
      </dgm:t>
    </dgm:pt>
    <dgm:pt modelId="{65C8577B-A5E9-41B6-B07A-4C023A535D4B}" type="parTrans" cxnId="{121F7759-2A0F-44D5-8208-F2931E92D987}">
      <dgm:prSet/>
      <dgm:spPr/>
      <dgm:t>
        <a:bodyPr/>
        <a:lstStyle/>
        <a:p>
          <a:endParaRPr lang="en-US"/>
        </a:p>
      </dgm:t>
    </dgm:pt>
    <dgm:pt modelId="{692466DD-1965-4D06-87BA-AB0C578A6880}" type="sibTrans" cxnId="{121F7759-2A0F-44D5-8208-F2931E92D987}">
      <dgm:prSet/>
      <dgm:spPr/>
      <dgm:t>
        <a:bodyPr/>
        <a:lstStyle/>
        <a:p>
          <a:endParaRPr lang="en-US"/>
        </a:p>
      </dgm:t>
    </dgm:pt>
    <dgm:pt modelId="{2A3994B9-BE0F-449D-8575-7A87135597A6}">
      <dgm:prSet/>
      <dgm:spPr/>
      <dgm:t>
        <a:bodyPr/>
        <a:lstStyle/>
        <a:p>
          <a:r>
            <a:rPr lang="en-US" dirty="0">
              <a:solidFill>
                <a:schemeClr val="tx1"/>
              </a:solidFill>
            </a:rPr>
            <a:t>Cost effective in many capital intensive processes.</a:t>
          </a:r>
        </a:p>
      </dgm:t>
    </dgm:pt>
    <dgm:pt modelId="{4B602464-65CE-4F87-8DFC-7E82BEB000CD}" type="parTrans" cxnId="{A07D07B3-AB80-43A8-92FC-D15E878EC08E}">
      <dgm:prSet/>
      <dgm:spPr/>
      <dgm:t>
        <a:bodyPr/>
        <a:lstStyle/>
        <a:p>
          <a:endParaRPr lang="en-US"/>
        </a:p>
      </dgm:t>
    </dgm:pt>
    <dgm:pt modelId="{219B0226-736A-4B2A-AC6B-B7EB0F7601F6}" type="sibTrans" cxnId="{A07D07B3-AB80-43A8-92FC-D15E878EC08E}">
      <dgm:prSet/>
      <dgm:spPr/>
      <dgm:t>
        <a:bodyPr/>
        <a:lstStyle/>
        <a:p>
          <a:endParaRPr lang="en-US"/>
        </a:p>
      </dgm:t>
    </dgm:pt>
    <dgm:pt modelId="{557EA8C4-0AAB-4706-A224-EF109D9C7DA8}">
      <dgm:prSet/>
      <dgm:spPr/>
      <dgm:t>
        <a:bodyPr/>
        <a:lstStyle/>
        <a:p>
          <a:r>
            <a:rPr lang="en-US" dirty="0">
              <a:solidFill>
                <a:schemeClr val="tx1"/>
              </a:solidFill>
            </a:rPr>
            <a:t>Allows for the adjustment of maintenance schedule.</a:t>
          </a:r>
        </a:p>
      </dgm:t>
    </dgm:pt>
    <dgm:pt modelId="{3CC25605-1969-47CD-B12C-7D225ED6E9BC}" type="parTrans" cxnId="{1A879799-DF91-4E39-81C0-E2DB1D892790}">
      <dgm:prSet/>
      <dgm:spPr/>
      <dgm:t>
        <a:bodyPr/>
        <a:lstStyle/>
        <a:p>
          <a:endParaRPr lang="en-US"/>
        </a:p>
      </dgm:t>
    </dgm:pt>
    <dgm:pt modelId="{3F493420-0CC0-43F3-853C-749BD3960C73}" type="sibTrans" cxnId="{1A879799-DF91-4E39-81C0-E2DB1D892790}">
      <dgm:prSet/>
      <dgm:spPr/>
      <dgm:t>
        <a:bodyPr/>
        <a:lstStyle/>
        <a:p>
          <a:endParaRPr lang="en-US"/>
        </a:p>
      </dgm:t>
    </dgm:pt>
    <dgm:pt modelId="{241EABC3-6089-44DA-B138-32907F606492}">
      <dgm:prSet/>
      <dgm:spPr/>
      <dgm:t>
        <a:bodyPr/>
        <a:lstStyle/>
        <a:p>
          <a:r>
            <a:rPr lang="en-US" dirty="0">
              <a:solidFill>
                <a:schemeClr val="tx1"/>
              </a:solidFill>
            </a:rPr>
            <a:t>Increased component life cycle.</a:t>
          </a:r>
        </a:p>
      </dgm:t>
    </dgm:pt>
    <dgm:pt modelId="{02869633-4323-4036-BBE4-50210658A680}" type="parTrans" cxnId="{2BC8FBFC-B5AD-4751-BBBF-C4B1851425DA}">
      <dgm:prSet/>
      <dgm:spPr/>
      <dgm:t>
        <a:bodyPr/>
        <a:lstStyle/>
        <a:p>
          <a:endParaRPr lang="en-US"/>
        </a:p>
      </dgm:t>
    </dgm:pt>
    <dgm:pt modelId="{1110831D-3D18-426B-ACCE-8A0F0D88CB9A}" type="sibTrans" cxnId="{2BC8FBFC-B5AD-4751-BBBF-C4B1851425DA}">
      <dgm:prSet/>
      <dgm:spPr/>
      <dgm:t>
        <a:bodyPr/>
        <a:lstStyle/>
        <a:p>
          <a:endParaRPr lang="en-US"/>
        </a:p>
      </dgm:t>
    </dgm:pt>
    <dgm:pt modelId="{BCDF2FF5-5403-4619-A7CA-DF4D8B386EC5}">
      <dgm:prSet/>
      <dgm:spPr/>
      <dgm:t>
        <a:bodyPr/>
        <a:lstStyle/>
        <a:p>
          <a:r>
            <a:rPr lang="en-US" dirty="0">
              <a:solidFill>
                <a:schemeClr val="tx1"/>
              </a:solidFill>
            </a:rPr>
            <a:t>Reduced equipment or process failure.</a:t>
          </a:r>
        </a:p>
      </dgm:t>
    </dgm:pt>
    <dgm:pt modelId="{6E833E1E-37CB-4349-98BF-05D7DFCFB47E}" type="parTrans" cxnId="{9229ECD9-E14F-45BD-A467-DDA076AD9A49}">
      <dgm:prSet/>
      <dgm:spPr/>
      <dgm:t>
        <a:bodyPr/>
        <a:lstStyle/>
        <a:p>
          <a:endParaRPr lang="en-US"/>
        </a:p>
      </dgm:t>
    </dgm:pt>
    <dgm:pt modelId="{F7F02F15-E481-41F6-BEED-4FA5A6E89325}" type="sibTrans" cxnId="{9229ECD9-E14F-45BD-A467-DDA076AD9A49}">
      <dgm:prSet/>
      <dgm:spPr/>
      <dgm:t>
        <a:bodyPr/>
        <a:lstStyle/>
        <a:p>
          <a:endParaRPr lang="en-US"/>
        </a:p>
      </dgm:t>
    </dgm:pt>
    <dgm:pt modelId="{35EFE7E7-87E0-4EA0-826C-C4D00B42DDE1}">
      <dgm:prSet/>
      <dgm:spPr/>
      <dgm:t>
        <a:bodyPr/>
        <a:lstStyle/>
        <a:p>
          <a:r>
            <a:rPr lang="en-US" b="1" dirty="0">
              <a:solidFill>
                <a:schemeClr val="tx1"/>
              </a:solidFill>
            </a:rPr>
            <a:t>Disadvantages</a:t>
          </a:r>
          <a:endParaRPr lang="en-US" dirty="0">
            <a:solidFill>
              <a:schemeClr val="tx1"/>
            </a:solidFill>
          </a:endParaRPr>
        </a:p>
      </dgm:t>
    </dgm:pt>
    <dgm:pt modelId="{0D838E8D-FD24-4E6C-8ED5-FB1B2A3D25DB}" type="parTrans" cxnId="{D7F3C500-B748-4EB9-93C2-CAD753B313FE}">
      <dgm:prSet/>
      <dgm:spPr/>
      <dgm:t>
        <a:bodyPr/>
        <a:lstStyle/>
        <a:p>
          <a:endParaRPr lang="en-US"/>
        </a:p>
      </dgm:t>
    </dgm:pt>
    <dgm:pt modelId="{08E81339-74C2-4229-9629-7F741DD12351}" type="sibTrans" cxnId="{D7F3C500-B748-4EB9-93C2-CAD753B313FE}">
      <dgm:prSet/>
      <dgm:spPr/>
      <dgm:t>
        <a:bodyPr/>
        <a:lstStyle/>
        <a:p>
          <a:endParaRPr lang="en-US"/>
        </a:p>
      </dgm:t>
    </dgm:pt>
    <dgm:pt modelId="{1B8B6087-31E6-4F1B-AAB4-5F852E7D8658}">
      <dgm:prSet/>
      <dgm:spPr/>
      <dgm:t>
        <a:bodyPr/>
        <a:lstStyle/>
        <a:p>
          <a:r>
            <a:rPr lang="en-US" dirty="0">
              <a:solidFill>
                <a:schemeClr val="tx1"/>
              </a:solidFill>
            </a:rPr>
            <a:t>Catastrophic failures</a:t>
          </a:r>
          <a:br>
            <a:rPr lang="en-US" dirty="0">
              <a:solidFill>
                <a:schemeClr val="tx1"/>
              </a:solidFill>
            </a:rPr>
          </a:br>
          <a:r>
            <a:rPr lang="en-US" dirty="0">
              <a:solidFill>
                <a:schemeClr val="tx1"/>
              </a:solidFill>
            </a:rPr>
            <a:t>still likely to occur.</a:t>
          </a:r>
        </a:p>
      </dgm:t>
    </dgm:pt>
    <dgm:pt modelId="{5FF8318C-E349-4BE3-A60B-FD39D143590D}" type="parTrans" cxnId="{564E22E0-90CC-4A0C-BBAD-AFCE0CEF49FD}">
      <dgm:prSet/>
      <dgm:spPr/>
      <dgm:t>
        <a:bodyPr/>
        <a:lstStyle/>
        <a:p>
          <a:endParaRPr lang="en-US"/>
        </a:p>
      </dgm:t>
    </dgm:pt>
    <dgm:pt modelId="{55FE3B9C-EA81-4BBC-B20C-0D9E3031E85E}" type="sibTrans" cxnId="{564E22E0-90CC-4A0C-BBAD-AFCE0CEF49FD}">
      <dgm:prSet/>
      <dgm:spPr/>
      <dgm:t>
        <a:bodyPr/>
        <a:lstStyle/>
        <a:p>
          <a:endParaRPr lang="en-US"/>
        </a:p>
      </dgm:t>
    </dgm:pt>
    <dgm:pt modelId="{1C42DE41-A122-4080-A37C-6228F3406053}">
      <dgm:prSet/>
      <dgm:spPr/>
      <dgm:t>
        <a:bodyPr/>
        <a:lstStyle/>
        <a:p>
          <a:r>
            <a:rPr lang="en-US" dirty="0">
              <a:solidFill>
                <a:schemeClr val="tx1"/>
              </a:solidFill>
            </a:rPr>
            <a:t>Labor intensive.</a:t>
          </a:r>
        </a:p>
      </dgm:t>
    </dgm:pt>
    <dgm:pt modelId="{C1B55B0A-76EA-416F-872D-F3ADA6E33886}" type="parTrans" cxnId="{F18B2CD7-F383-49F1-9F95-6C39FE171B18}">
      <dgm:prSet/>
      <dgm:spPr/>
      <dgm:t>
        <a:bodyPr/>
        <a:lstStyle/>
        <a:p>
          <a:endParaRPr lang="en-US"/>
        </a:p>
      </dgm:t>
    </dgm:pt>
    <dgm:pt modelId="{1925C208-9B27-4A33-BBB0-BCF3D0FCB1E6}" type="sibTrans" cxnId="{F18B2CD7-F383-49F1-9F95-6C39FE171B18}">
      <dgm:prSet/>
      <dgm:spPr/>
      <dgm:t>
        <a:bodyPr/>
        <a:lstStyle/>
        <a:p>
          <a:endParaRPr lang="en-US"/>
        </a:p>
      </dgm:t>
    </dgm:pt>
    <dgm:pt modelId="{9BA403ED-3281-423A-913A-21DE7C0B202B}">
      <dgm:prSet/>
      <dgm:spPr/>
      <dgm:t>
        <a:bodyPr/>
        <a:lstStyle/>
        <a:p>
          <a:r>
            <a:rPr lang="en-US" dirty="0">
              <a:solidFill>
                <a:schemeClr val="tx1"/>
              </a:solidFill>
            </a:rPr>
            <a:t>Includes performance of</a:t>
          </a:r>
          <a:br>
            <a:rPr lang="en-US" dirty="0">
              <a:solidFill>
                <a:schemeClr val="tx1"/>
              </a:solidFill>
            </a:rPr>
          </a:br>
          <a:r>
            <a:rPr lang="en-US" dirty="0">
              <a:solidFill>
                <a:schemeClr val="tx1"/>
              </a:solidFill>
            </a:rPr>
            <a:t>unneeded maintenance.</a:t>
          </a:r>
        </a:p>
      </dgm:t>
    </dgm:pt>
    <dgm:pt modelId="{B1D4FD63-118D-476C-8915-3E5C5A050C63}" type="parTrans" cxnId="{92032722-ADD6-4033-8FDC-C11E900D8155}">
      <dgm:prSet/>
      <dgm:spPr/>
      <dgm:t>
        <a:bodyPr/>
        <a:lstStyle/>
        <a:p>
          <a:endParaRPr lang="en-US"/>
        </a:p>
      </dgm:t>
    </dgm:pt>
    <dgm:pt modelId="{586C2D1E-4D54-49FB-92D1-534A7D85E52D}" type="sibTrans" cxnId="{92032722-ADD6-4033-8FDC-C11E900D8155}">
      <dgm:prSet/>
      <dgm:spPr/>
      <dgm:t>
        <a:bodyPr/>
        <a:lstStyle/>
        <a:p>
          <a:endParaRPr lang="en-US"/>
        </a:p>
      </dgm:t>
    </dgm:pt>
    <dgm:pt modelId="{AA4D3050-40B8-4099-A064-194483C094AA}">
      <dgm:prSet/>
      <dgm:spPr/>
      <dgm:t>
        <a:bodyPr/>
        <a:lstStyle/>
        <a:p>
          <a:r>
            <a:rPr lang="en-US" dirty="0">
              <a:solidFill>
                <a:schemeClr val="tx1"/>
              </a:solidFill>
            </a:rPr>
            <a:t>Energy savings.</a:t>
          </a:r>
        </a:p>
      </dgm:t>
    </dgm:pt>
    <dgm:pt modelId="{62BFBFA6-5F55-440F-A376-DB08226A6E3A}" type="parTrans" cxnId="{5487B646-4C93-4939-A115-CA14CCD8E350}">
      <dgm:prSet/>
      <dgm:spPr/>
      <dgm:t>
        <a:bodyPr/>
        <a:lstStyle/>
        <a:p>
          <a:endParaRPr lang="en-US"/>
        </a:p>
      </dgm:t>
    </dgm:pt>
    <dgm:pt modelId="{F9B24201-B75A-466C-9DE3-E957609CE7CB}" type="sibTrans" cxnId="{5487B646-4C93-4939-A115-CA14CCD8E350}">
      <dgm:prSet/>
      <dgm:spPr/>
      <dgm:t>
        <a:bodyPr/>
        <a:lstStyle/>
        <a:p>
          <a:endParaRPr lang="en-US"/>
        </a:p>
      </dgm:t>
    </dgm:pt>
    <dgm:pt modelId="{E58FD1D5-B80E-4F92-89D5-89A226524712}" type="pres">
      <dgm:prSet presAssocID="{A39B5D82-642F-4C27-81E4-96ECF157A4C1}" presName="linear" presStyleCnt="0">
        <dgm:presLayoutVars>
          <dgm:animLvl val="lvl"/>
          <dgm:resizeHandles val="exact"/>
        </dgm:presLayoutVars>
      </dgm:prSet>
      <dgm:spPr/>
    </dgm:pt>
    <dgm:pt modelId="{9D6163FC-68DD-4489-9553-2FA2A64A9BF8}" type="pres">
      <dgm:prSet presAssocID="{F161226D-3989-4929-8D53-E823A426B096}" presName="parentText" presStyleLbl="node1" presStyleIdx="0" presStyleCnt="2">
        <dgm:presLayoutVars>
          <dgm:chMax val="0"/>
          <dgm:bulletEnabled val="1"/>
        </dgm:presLayoutVars>
      </dgm:prSet>
      <dgm:spPr/>
    </dgm:pt>
    <dgm:pt modelId="{5FEE6713-B6ED-4F81-B77A-8E20CE25EEB9}" type="pres">
      <dgm:prSet presAssocID="{F161226D-3989-4929-8D53-E823A426B096}" presName="childText" presStyleLbl="revTx" presStyleIdx="0" presStyleCnt="2">
        <dgm:presLayoutVars>
          <dgm:bulletEnabled val="1"/>
        </dgm:presLayoutVars>
      </dgm:prSet>
      <dgm:spPr/>
    </dgm:pt>
    <dgm:pt modelId="{7F24BB0C-FFF1-4C85-A3FA-F2FDFDDD45C3}" type="pres">
      <dgm:prSet presAssocID="{35EFE7E7-87E0-4EA0-826C-C4D00B42DDE1}" presName="parentText" presStyleLbl="node1" presStyleIdx="1" presStyleCnt="2">
        <dgm:presLayoutVars>
          <dgm:chMax val="0"/>
          <dgm:bulletEnabled val="1"/>
        </dgm:presLayoutVars>
      </dgm:prSet>
      <dgm:spPr/>
    </dgm:pt>
    <dgm:pt modelId="{BD9E516B-47C2-4D3E-A64B-BEC2D9EBEB25}" type="pres">
      <dgm:prSet presAssocID="{35EFE7E7-87E0-4EA0-826C-C4D00B42DDE1}" presName="childText" presStyleLbl="revTx" presStyleIdx="1" presStyleCnt="2">
        <dgm:presLayoutVars>
          <dgm:bulletEnabled val="1"/>
        </dgm:presLayoutVars>
      </dgm:prSet>
      <dgm:spPr/>
    </dgm:pt>
  </dgm:ptLst>
  <dgm:cxnLst>
    <dgm:cxn modelId="{D7F3C500-B748-4EB9-93C2-CAD753B313FE}" srcId="{A39B5D82-642F-4C27-81E4-96ECF157A4C1}" destId="{35EFE7E7-87E0-4EA0-826C-C4D00B42DDE1}" srcOrd="1" destOrd="0" parTransId="{0D838E8D-FD24-4E6C-8ED5-FB1B2A3D25DB}" sibTransId="{08E81339-74C2-4229-9629-7F741DD12351}"/>
    <dgm:cxn modelId="{63EBD71A-70C8-4E58-BA1E-8C25D0208553}" type="presOf" srcId="{1C42DE41-A122-4080-A37C-6228F3406053}" destId="{BD9E516B-47C2-4D3E-A64B-BEC2D9EBEB25}" srcOrd="0" destOrd="1" presId="urn:microsoft.com/office/officeart/2005/8/layout/vList2"/>
    <dgm:cxn modelId="{92032722-ADD6-4033-8FDC-C11E900D8155}" srcId="{35EFE7E7-87E0-4EA0-826C-C4D00B42DDE1}" destId="{9BA403ED-3281-423A-913A-21DE7C0B202B}" srcOrd="2" destOrd="0" parTransId="{B1D4FD63-118D-476C-8915-3E5C5A050C63}" sibTransId="{586C2D1E-4D54-49FB-92D1-534A7D85E52D}"/>
    <dgm:cxn modelId="{5487B646-4C93-4939-A115-CA14CCD8E350}" srcId="{F161226D-3989-4929-8D53-E823A426B096}" destId="{AA4D3050-40B8-4099-A064-194483C094AA}" srcOrd="3" destOrd="0" parTransId="{62BFBFA6-5F55-440F-A376-DB08226A6E3A}" sibTransId="{F9B24201-B75A-466C-9DE3-E957609CE7CB}"/>
    <dgm:cxn modelId="{991D3647-48BC-4D75-B7DF-2650B7E0BCE1}" type="presOf" srcId="{1B8B6087-31E6-4F1B-AAB4-5F852E7D8658}" destId="{BD9E516B-47C2-4D3E-A64B-BEC2D9EBEB25}" srcOrd="0" destOrd="0" presId="urn:microsoft.com/office/officeart/2005/8/layout/vList2"/>
    <dgm:cxn modelId="{121F7759-2A0F-44D5-8208-F2931E92D987}" srcId="{A39B5D82-642F-4C27-81E4-96ECF157A4C1}" destId="{F161226D-3989-4929-8D53-E823A426B096}" srcOrd="0" destOrd="0" parTransId="{65C8577B-A5E9-41B6-B07A-4C023A535D4B}" sibTransId="{692466DD-1965-4D06-87BA-AB0C578A6880}"/>
    <dgm:cxn modelId="{F6ED927C-D471-4088-A6A0-867D452EAE61}" type="presOf" srcId="{AA4D3050-40B8-4099-A064-194483C094AA}" destId="{5FEE6713-B6ED-4F81-B77A-8E20CE25EEB9}" srcOrd="0" destOrd="3" presId="urn:microsoft.com/office/officeart/2005/8/layout/vList2"/>
    <dgm:cxn modelId="{207BEC84-28E8-47A5-ACC6-6C16ECAE7DA8}" type="presOf" srcId="{2A3994B9-BE0F-449D-8575-7A87135597A6}" destId="{5FEE6713-B6ED-4F81-B77A-8E20CE25EEB9}" srcOrd="0" destOrd="0" presId="urn:microsoft.com/office/officeart/2005/8/layout/vList2"/>
    <dgm:cxn modelId="{40EE1E98-AFF8-46AA-8021-EB25ADC759D0}" type="presOf" srcId="{BCDF2FF5-5403-4619-A7CA-DF4D8B386EC5}" destId="{5FEE6713-B6ED-4F81-B77A-8E20CE25EEB9}" srcOrd="0" destOrd="4" presId="urn:microsoft.com/office/officeart/2005/8/layout/vList2"/>
    <dgm:cxn modelId="{1A879799-DF91-4E39-81C0-E2DB1D892790}" srcId="{F161226D-3989-4929-8D53-E823A426B096}" destId="{557EA8C4-0AAB-4706-A224-EF109D9C7DA8}" srcOrd="1" destOrd="0" parTransId="{3CC25605-1969-47CD-B12C-7D225ED6E9BC}" sibTransId="{3F493420-0CC0-43F3-853C-749BD3960C73}"/>
    <dgm:cxn modelId="{61AA00A5-B50E-49E2-9323-78B5CF69FDB0}" type="presOf" srcId="{557EA8C4-0AAB-4706-A224-EF109D9C7DA8}" destId="{5FEE6713-B6ED-4F81-B77A-8E20CE25EEB9}" srcOrd="0" destOrd="1" presId="urn:microsoft.com/office/officeart/2005/8/layout/vList2"/>
    <dgm:cxn modelId="{D2B90AAA-946C-4CC4-BB19-5CC81131D364}" type="presOf" srcId="{9BA403ED-3281-423A-913A-21DE7C0B202B}" destId="{BD9E516B-47C2-4D3E-A64B-BEC2D9EBEB25}" srcOrd="0" destOrd="2" presId="urn:microsoft.com/office/officeart/2005/8/layout/vList2"/>
    <dgm:cxn modelId="{D80873AF-E65F-47EF-8243-631E3F0967C8}" type="presOf" srcId="{A39B5D82-642F-4C27-81E4-96ECF157A4C1}" destId="{E58FD1D5-B80E-4F92-89D5-89A226524712}" srcOrd="0" destOrd="0" presId="urn:microsoft.com/office/officeart/2005/8/layout/vList2"/>
    <dgm:cxn modelId="{A07D07B3-AB80-43A8-92FC-D15E878EC08E}" srcId="{F161226D-3989-4929-8D53-E823A426B096}" destId="{2A3994B9-BE0F-449D-8575-7A87135597A6}" srcOrd="0" destOrd="0" parTransId="{4B602464-65CE-4F87-8DFC-7E82BEB000CD}" sibTransId="{219B0226-736A-4B2A-AC6B-B7EB0F7601F6}"/>
    <dgm:cxn modelId="{9D2CABD6-C2C2-4746-8868-47E0299F5DF3}" type="presOf" srcId="{241EABC3-6089-44DA-B138-32907F606492}" destId="{5FEE6713-B6ED-4F81-B77A-8E20CE25EEB9}" srcOrd="0" destOrd="2" presId="urn:microsoft.com/office/officeart/2005/8/layout/vList2"/>
    <dgm:cxn modelId="{F18B2CD7-F383-49F1-9F95-6C39FE171B18}" srcId="{35EFE7E7-87E0-4EA0-826C-C4D00B42DDE1}" destId="{1C42DE41-A122-4080-A37C-6228F3406053}" srcOrd="1" destOrd="0" parTransId="{C1B55B0A-76EA-416F-872D-F3ADA6E33886}" sibTransId="{1925C208-9B27-4A33-BBB0-BCF3D0FCB1E6}"/>
    <dgm:cxn modelId="{9229ECD9-E14F-45BD-A467-DDA076AD9A49}" srcId="{F161226D-3989-4929-8D53-E823A426B096}" destId="{BCDF2FF5-5403-4619-A7CA-DF4D8B386EC5}" srcOrd="4" destOrd="0" parTransId="{6E833E1E-37CB-4349-98BF-05D7DFCFB47E}" sibTransId="{F7F02F15-E481-41F6-BEED-4FA5A6E89325}"/>
    <dgm:cxn modelId="{DCAAD6DF-86ED-4660-A34B-274D63C5399D}" type="presOf" srcId="{F161226D-3989-4929-8D53-E823A426B096}" destId="{9D6163FC-68DD-4489-9553-2FA2A64A9BF8}" srcOrd="0" destOrd="0" presId="urn:microsoft.com/office/officeart/2005/8/layout/vList2"/>
    <dgm:cxn modelId="{564E22E0-90CC-4A0C-BBAD-AFCE0CEF49FD}" srcId="{35EFE7E7-87E0-4EA0-826C-C4D00B42DDE1}" destId="{1B8B6087-31E6-4F1B-AAB4-5F852E7D8658}" srcOrd="0" destOrd="0" parTransId="{5FF8318C-E349-4BE3-A60B-FD39D143590D}" sibTransId="{55FE3B9C-EA81-4BBC-B20C-0D9E3031E85E}"/>
    <dgm:cxn modelId="{DFBAD0E6-755A-4141-9ABC-635051F3A7DF}" type="presOf" srcId="{35EFE7E7-87E0-4EA0-826C-C4D00B42DDE1}" destId="{7F24BB0C-FFF1-4C85-A3FA-F2FDFDDD45C3}" srcOrd="0" destOrd="0" presId="urn:microsoft.com/office/officeart/2005/8/layout/vList2"/>
    <dgm:cxn modelId="{2BC8FBFC-B5AD-4751-BBBF-C4B1851425DA}" srcId="{F161226D-3989-4929-8D53-E823A426B096}" destId="{241EABC3-6089-44DA-B138-32907F606492}" srcOrd="2" destOrd="0" parTransId="{02869633-4323-4036-BBE4-50210658A680}" sibTransId="{1110831D-3D18-426B-ACCE-8A0F0D88CB9A}"/>
    <dgm:cxn modelId="{40E8A8F5-5F03-47FE-9BE8-7095C3AB93D2}" type="presParOf" srcId="{E58FD1D5-B80E-4F92-89D5-89A226524712}" destId="{9D6163FC-68DD-4489-9553-2FA2A64A9BF8}" srcOrd="0" destOrd="0" presId="urn:microsoft.com/office/officeart/2005/8/layout/vList2"/>
    <dgm:cxn modelId="{252097E4-714E-4FB5-BECB-CE68A594DF5B}" type="presParOf" srcId="{E58FD1D5-B80E-4F92-89D5-89A226524712}" destId="{5FEE6713-B6ED-4F81-B77A-8E20CE25EEB9}" srcOrd="1" destOrd="0" presId="urn:microsoft.com/office/officeart/2005/8/layout/vList2"/>
    <dgm:cxn modelId="{19031A6B-67B6-43F7-8BD6-6033D520AE08}" type="presParOf" srcId="{E58FD1D5-B80E-4F92-89D5-89A226524712}" destId="{7F24BB0C-FFF1-4C85-A3FA-F2FDFDDD45C3}" srcOrd="2" destOrd="0" presId="urn:microsoft.com/office/officeart/2005/8/layout/vList2"/>
    <dgm:cxn modelId="{DC492AA9-1D85-4216-BB7C-4DB9ED8FA43D}" type="presParOf" srcId="{E58FD1D5-B80E-4F92-89D5-89A226524712}" destId="{BD9E516B-47C2-4D3E-A64B-BEC2D9EBEB25}"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D07905-DF75-40AB-9FBE-83F4CC76D12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FADEB89-5341-45AE-9E86-E462F05E2E7F}">
      <dgm:prSet/>
      <dgm:spPr/>
      <dgm:t>
        <a:bodyPr/>
        <a:lstStyle/>
        <a:p>
          <a:r>
            <a:rPr lang="en-US" b="1" dirty="0">
              <a:solidFill>
                <a:schemeClr val="tx1"/>
              </a:solidFill>
            </a:rPr>
            <a:t>Advantages</a:t>
          </a:r>
          <a:endParaRPr lang="en-US" dirty="0">
            <a:solidFill>
              <a:schemeClr val="tx1"/>
            </a:solidFill>
          </a:endParaRPr>
        </a:p>
      </dgm:t>
    </dgm:pt>
    <dgm:pt modelId="{78E45353-F682-4B43-A045-058914E8FCF2}" type="parTrans" cxnId="{25D0C12A-4E07-4DB0-962A-7D6B21C25D53}">
      <dgm:prSet/>
      <dgm:spPr/>
      <dgm:t>
        <a:bodyPr/>
        <a:lstStyle/>
        <a:p>
          <a:endParaRPr lang="en-US"/>
        </a:p>
      </dgm:t>
    </dgm:pt>
    <dgm:pt modelId="{22A0FB78-32BE-4577-A319-B8293F3F5762}" type="sibTrans" cxnId="{25D0C12A-4E07-4DB0-962A-7D6B21C25D53}">
      <dgm:prSet/>
      <dgm:spPr/>
      <dgm:t>
        <a:bodyPr/>
        <a:lstStyle/>
        <a:p>
          <a:endParaRPr lang="en-US"/>
        </a:p>
      </dgm:t>
    </dgm:pt>
    <dgm:pt modelId="{3D573F81-9D99-4E3F-8085-174CD653A500}">
      <dgm:prSet/>
      <dgm:spPr/>
      <dgm:t>
        <a:bodyPr/>
        <a:lstStyle/>
        <a:p>
          <a:r>
            <a:rPr lang="en-US" dirty="0">
              <a:solidFill>
                <a:schemeClr val="tx1"/>
              </a:solidFill>
            </a:rPr>
            <a:t>Increased component operational life/availability.</a:t>
          </a:r>
        </a:p>
      </dgm:t>
    </dgm:pt>
    <dgm:pt modelId="{FB1AE169-0CE8-4BA2-B95F-A9D261292C84}" type="parTrans" cxnId="{D0EC0A6F-4C42-42F9-8D10-DDEF5B0ADE16}">
      <dgm:prSet/>
      <dgm:spPr/>
      <dgm:t>
        <a:bodyPr/>
        <a:lstStyle/>
        <a:p>
          <a:endParaRPr lang="en-US"/>
        </a:p>
      </dgm:t>
    </dgm:pt>
    <dgm:pt modelId="{4369CE36-DA93-427A-98D6-A5F3E404E846}" type="sibTrans" cxnId="{D0EC0A6F-4C42-42F9-8D10-DDEF5B0ADE16}">
      <dgm:prSet/>
      <dgm:spPr/>
      <dgm:t>
        <a:bodyPr/>
        <a:lstStyle/>
        <a:p>
          <a:endParaRPr lang="en-US"/>
        </a:p>
      </dgm:t>
    </dgm:pt>
    <dgm:pt modelId="{9EA0F53A-19D4-440E-8E20-6BBA3F82F54C}">
      <dgm:prSet/>
      <dgm:spPr/>
      <dgm:t>
        <a:bodyPr/>
        <a:lstStyle/>
        <a:p>
          <a:r>
            <a:rPr lang="en-US" dirty="0">
              <a:solidFill>
                <a:schemeClr val="tx1"/>
              </a:solidFill>
            </a:rPr>
            <a:t>Allows for preemptive corrective actions.</a:t>
          </a:r>
        </a:p>
      </dgm:t>
    </dgm:pt>
    <dgm:pt modelId="{72AE4472-3761-4BAF-9AAE-09659E79E3FB}" type="parTrans" cxnId="{5C020999-22C6-48EB-BC27-0FB56D49E3B2}">
      <dgm:prSet/>
      <dgm:spPr/>
      <dgm:t>
        <a:bodyPr/>
        <a:lstStyle/>
        <a:p>
          <a:endParaRPr lang="en-US"/>
        </a:p>
      </dgm:t>
    </dgm:pt>
    <dgm:pt modelId="{0B0E4A3E-2D96-46C3-A8FA-C7398DD725B4}" type="sibTrans" cxnId="{5C020999-22C6-48EB-BC27-0FB56D49E3B2}">
      <dgm:prSet/>
      <dgm:spPr/>
      <dgm:t>
        <a:bodyPr/>
        <a:lstStyle/>
        <a:p>
          <a:endParaRPr lang="en-US"/>
        </a:p>
      </dgm:t>
    </dgm:pt>
    <dgm:pt modelId="{2F5A65A8-9F78-4E28-BAF4-5CB51C220720}">
      <dgm:prSet/>
      <dgm:spPr/>
      <dgm:t>
        <a:bodyPr/>
        <a:lstStyle/>
        <a:p>
          <a:r>
            <a:rPr lang="en-US" dirty="0">
              <a:solidFill>
                <a:schemeClr val="tx1"/>
              </a:solidFill>
            </a:rPr>
            <a:t>Decrease in equipment or process downtime.</a:t>
          </a:r>
        </a:p>
      </dgm:t>
    </dgm:pt>
    <dgm:pt modelId="{6D36A9DE-629B-4C88-AB0D-91CEE87FB7CE}" type="parTrans" cxnId="{45848979-FDD1-41C9-85DC-F5D06D2DA0CC}">
      <dgm:prSet/>
      <dgm:spPr/>
      <dgm:t>
        <a:bodyPr/>
        <a:lstStyle/>
        <a:p>
          <a:endParaRPr lang="en-US"/>
        </a:p>
      </dgm:t>
    </dgm:pt>
    <dgm:pt modelId="{3990E906-91E3-423C-8048-0E84E47AA99C}" type="sibTrans" cxnId="{45848979-FDD1-41C9-85DC-F5D06D2DA0CC}">
      <dgm:prSet/>
      <dgm:spPr/>
      <dgm:t>
        <a:bodyPr/>
        <a:lstStyle/>
        <a:p>
          <a:endParaRPr lang="en-US"/>
        </a:p>
      </dgm:t>
    </dgm:pt>
    <dgm:pt modelId="{137B89D0-34FD-472E-8966-73358205F065}">
      <dgm:prSet/>
      <dgm:spPr/>
      <dgm:t>
        <a:bodyPr/>
        <a:lstStyle/>
        <a:p>
          <a:r>
            <a:rPr lang="en-US" dirty="0">
              <a:solidFill>
                <a:schemeClr val="tx1"/>
              </a:solidFill>
            </a:rPr>
            <a:t>Decrease in costs for parts and labor.</a:t>
          </a:r>
        </a:p>
      </dgm:t>
    </dgm:pt>
    <dgm:pt modelId="{C3187C0D-C5D4-4CC3-9674-0CD23EC42077}" type="parTrans" cxnId="{8BB1A603-51F9-46A2-A1F2-961047FE8B93}">
      <dgm:prSet/>
      <dgm:spPr/>
      <dgm:t>
        <a:bodyPr/>
        <a:lstStyle/>
        <a:p>
          <a:endParaRPr lang="en-US"/>
        </a:p>
      </dgm:t>
    </dgm:pt>
    <dgm:pt modelId="{F7AB0551-2B3A-48C0-9D3A-8CA91DC7F261}" type="sibTrans" cxnId="{8BB1A603-51F9-46A2-A1F2-961047FE8B93}">
      <dgm:prSet/>
      <dgm:spPr/>
      <dgm:t>
        <a:bodyPr/>
        <a:lstStyle/>
        <a:p>
          <a:endParaRPr lang="en-US"/>
        </a:p>
      </dgm:t>
    </dgm:pt>
    <dgm:pt modelId="{BDEB0340-58F8-4CCD-A535-B73189A8FBD5}">
      <dgm:prSet/>
      <dgm:spPr/>
      <dgm:t>
        <a:bodyPr/>
        <a:lstStyle/>
        <a:p>
          <a:r>
            <a:rPr lang="en-US" dirty="0">
              <a:solidFill>
                <a:schemeClr val="tx1"/>
              </a:solidFill>
            </a:rPr>
            <a:t>Energy savings.</a:t>
          </a:r>
        </a:p>
      </dgm:t>
    </dgm:pt>
    <dgm:pt modelId="{987BBDCC-A683-4B67-AE4F-0980615C3C79}" type="parTrans" cxnId="{519B6DD0-8505-4715-AB26-193F20E577FC}">
      <dgm:prSet/>
      <dgm:spPr/>
      <dgm:t>
        <a:bodyPr/>
        <a:lstStyle/>
        <a:p>
          <a:endParaRPr lang="en-US"/>
        </a:p>
      </dgm:t>
    </dgm:pt>
    <dgm:pt modelId="{942C61B6-E774-4395-8979-FC53D8A35FC1}" type="sibTrans" cxnId="{519B6DD0-8505-4715-AB26-193F20E577FC}">
      <dgm:prSet/>
      <dgm:spPr/>
      <dgm:t>
        <a:bodyPr/>
        <a:lstStyle/>
        <a:p>
          <a:endParaRPr lang="en-US"/>
        </a:p>
      </dgm:t>
    </dgm:pt>
    <dgm:pt modelId="{537E3DB2-F285-48E5-AE31-BED0722795FF}">
      <dgm:prSet/>
      <dgm:spPr/>
      <dgm:t>
        <a:bodyPr/>
        <a:lstStyle/>
        <a:p>
          <a:r>
            <a:rPr lang="en-US" b="1" dirty="0">
              <a:solidFill>
                <a:schemeClr val="tx1"/>
              </a:solidFill>
            </a:rPr>
            <a:t>Disadvantages</a:t>
          </a:r>
          <a:endParaRPr lang="en-US" dirty="0">
            <a:solidFill>
              <a:schemeClr val="tx1"/>
            </a:solidFill>
          </a:endParaRPr>
        </a:p>
      </dgm:t>
    </dgm:pt>
    <dgm:pt modelId="{92C8E1E2-FD34-4067-9149-9CCDC13AF804}" type="parTrans" cxnId="{2C4A293C-AAC8-467D-BA2A-2E334F49B5F6}">
      <dgm:prSet/>
      <dgm:spPr/>
      <dgm:t>
        <a:bodyPr/>
        <a:lstStyle/>
        <a:p>
          <a:endParaRPr lang="en-US"/>
        </a:p>
      </dgm:t>
    </dgm:pt>
    <dgm:pt modelId="{DD075751-0553-4BF0-97B4-851331607E32}" type="sibTrans" cxnId="{2C4A293C-AAC8-467D-BA2A-2E334F49B5F6}">
      <dgm:prSet/>
      <dgm:spPr/>
      <dgm:t>
        <a:bodyPr/>
        <a:lstStyle/>
        <a:p>
          <a:endParaRPr lang="en-US"/>
        </a:p>
      </dgm:t>
    </dgm:pt>
    <dgm:pt modelId="{AE36253F-215A-465F-B1C6-4A72C56BF7FB}">
      <dgm:prSet/>
      <dgm:spPr/>
      <dgm:t>
        <a:bodyPr/>
        <a:lstStyle/>
        <a:p>
          <a:r>
            <a:rPr lang="en-US" dirty="0">
              <a:solidFill>
                <a:schemeClr val="tx1"/>
              </a:solidFill>
            </a:rPr>
            <a:t>Increased investment in diagnostic</a:t>
          </a:r>
          <a:br>
            <a:rPr lang="en-US" dirty="0">
              <a:solidFill>
                <a:schemeClr val="tx1"/>
              </a:solidFill>
            </a:rPr>
          </a:br>
          <a:r>
            <a:rPr lang="en-US" dirty="0">
              <a:solidFill>
                <a:schemeClr val="tx1"/>
              </a:solidFill>
            </a:rPr>
            <a:t>equipment and staff training.</a:t>
          </a:r>
        </a:p>
      </dgm:t>
    </dgm:pt>
    <dgm:pt modelId="{30F77EA3-45E6-445C-9D78-6A1E36DE4C2A}" type="parTrans" cxnId="{C07BF711-BD4A-4EEF-B803-0780C61080FD}">
      <dgm:prSet/>
      <dgm:spPr/>
      <dgm:t>
        <a:bodyPr/>
        <a:lstStyle/>
        <a:p>
          <a:endParaRPr lang="en-US"/>
        </a:p>
      </dgm:t>
    </dgm:pt>
    <dgm:pt modelId="{C4761299-8605-48A4-94BA-B15B9A42702E}" type="sibTrans" cxnId="{C07BF711-BD4A-4EEF-B803-0780C61080FD}">
      <dgm:prSet/>
      <dgm:spPr/>
      <dgm:t>
        <a:bodyPr/>
        <a:lstStyle/>
        <a:p>
          <a:endParaRPr lang="en-US"/>
        </a:p>
      </dgm:t>
    </dgm:pt>
    <dgm:pt modelId="{1FC292C2-D50C-4DE4-8B58-8AB2496456BC}">
      <dgm:prSet/>
      <dgm:spPr/>
      <dgm:t>
        <a:bodyPr/>
        <a:lstStyle/>
        <a:p>
          <a:r>
            <a:rPr lang="en-US" dirty="0">
              <a:solidFill>
                <a:schemeClr val="tx1"/>
              </a:solidFill>
            </a:rPr>
            <a:t>Savings potential not readily</a:t>
          </a:r>
          <a:br>
            <a:rPr lang="en-US" dirty="0">
              <a:solidFill>
                <a:schemeClr val="tx1"/>
              </a:solidFill>
            </a:rPr>
          </a:br>
          <a:r>
            <a:rPr lang="en-US" dirty="0">
              <a:solidFill>
                <a:schemeClr val="tx1"/>
              </a:solidFill>
            </a:rPr>
            <a:t>seen by management.</a:t>
          </a:r>
        </a:p>
      </dgm:t>
    </dgm:pt>
    <dgm:pt modelId="{49DA6A61-DCC8-4AF9-8169-2C62179D77A5}" type="parTrans" cxnId="{0EABFA9B-7D78-4B11-A91D-829F3DF59F4F}">
      <dgm:prSet/>
      <dgm:spPr/>
      <dgm:t>
        <a:bodyPr/>
        <a:lstStyle/>
        <a:p>
          <a:endParaRPr lang="en-US"/>
        </a:p>
      </dgm:t>
    </dgm:pt>
    <dgm:pt modelId="{857C014F-248E-47E9-9900-C7D0024A6E17}" type="sibTrans" cxnId="{0EABFA9B-7D78-4B11-A91D-829F3DF59F4F}">
      <dgm:prSet/>
      <dgm:spPr/>
      <dgm:t>
        <a:bodyPr/>
        <a:lstStyle/>
        <a:p>
          <a:endParaRPr lang="en-US"/>
        </a:p>
      </dgm:t>
    </dgm:pt>
    <dgm:pt modelId="{FE01EA89-C519-4B94-993A-08666854BD3E}" type="pres">
      <dgm:prSet presAssocID="{F2D07905-DF75-40AB-9FBE-83F4CC76D12B}" presName="linear" presStyleCnt="0">
        <dgm:presLayoutVars>
          <dgm:animLvl val="lvl"/>
          <dgm:resizeHandles val="exact"/>
        </dgm:presLayoutVars>
      </dgm:prSet>
      <dgm:spPr/>
    </dgm:pt>
    <dgm:pt modelId="{FDD573FE-49EF-4836-9233-E18FC0188D73}" type="pres">
      <dgm:prSet presAssocID="{8FADEB89-5341-45AE-9E86-E462F05E2E7F}" presName="parentText" presStyleLbl="node1" presStyleIdx="0" presStyleCnt="2">
        <dgm:presLayoutVars>
          <dgm:chMax val="0"/>
          <dgm:bulletEnabled val="1"/>
        </dgm:presLayoutVars>
      </dgm:prSet>
      <dgm:spPr/>
    </dgm:pt>
    <dgm:pt modelId="{8A85FEC1-72C7-425C-B3EA-B29135314BA3}" type="pres">
      <dgm:prSet presAssocID="{8FADEB89-5341-45AE-9E86-E462F05E2E7F}" presName="childText" presStyleLbl="revTx" presStyleIdx="0" presStyleCnt="2">
        <dgm:presLayoutVars>
          <dgm:bulletEnabled val="1"/>
        </dgm:presLayoutVars>
      </dgm:prSet>
      <dgm:spPr/>
    </dgm:pt>
    <dgm:pt modelId="{61EF5898-3908-4425-9BC6-59D6988986A3}" type="pres">
      <dgm:prSet presAssocID="{537E3DB2-F285-48E5-AE31-BED0722795FF}" presName="parentText" presStyleLbl="node1" presStyleIdx="1" presStyleCnt="2">
        <dgm:presLayoutVars>
          <dgm:chMax val="0"/>
          <dgm:bulletEnabled val="1"/>
        </dgm:presLayoutVars>
      </dgm:prSet>
      <dgm:spPr/>
    </dgm:pt>
    <dgm:pt modelId="{D3C86137-DFA9-4A04-8CC6-3853208E32A0}" type="pres">
      <dgm:prSet presAssocID="{537E3DB2-F285-48E5-AE31-BED0722795FF}" presName="childText" presStyleLbl="revTx" presStyleIdx="1" presStyleCnt="2">
        <dgm:presLayoutVars>
          <dgm:bulletEnabled val="1"/>
        </dgm:presLayoutVars>
      </dgm:prSet>
      <dgm:spPr/>
    </dgm:pt>
  </dgm:ptLst>
  <dgm:cxnLst>
    <dgm:cxn modelId="{8BB1A603-51F9-46A2-A1F2-961047FE8B93}" srcId="{8FADEB89-5341-45AE-9E86-E462F05E2E7F}" destId="{137B89D0-34FD-472E-8966-73358205F065}" srcOrd="3" destOrd="0" parTransId="{C3187C0D-C5D4-4CC3-9674-0CD23EC42077}" sibTransId="{F7AB0551-2B3A-48C0-9D3A-8CA91DC7F261}"/>
    <dgm:cxn modelId="{4083C905-B24C-4309-9305-EC802B41F4BB}" type="presOf" srcId="{8FADEB89-5341-45AE-9E86-E462F05E2E7F}" destId="{FDD573FE-49EF-4836-9233-E18FC0188D73}" srcOrd="0" destOrd="0" presId="urn:microsoft.com/office/officeart/2005/8/layout/vList2"/>
    <dgm:cxn modelId="{B29B7911-A4CD-4865-BA62-91FAC3B2B900}" type="presOf" srcId="{F2D07905-DF75-40AB-9FBE-83F4CC76D12B}" destId="{FE01EA89-C519-4B94-993A-08666854BD3E}" srcOrd="0" destOrd="0" presId="urn:microsoft.com/office/officeart/2005/8/layout/vList2"/>
    <dgm:cxn modelId="{C07BF711-BD4A-4EEF-B803-0780C61080FD}" srcId="{537E3DB2-F285-48E5-AE31-BED0722795FF}" destId="{AE36253F-215A-465F-B1C6-4A72C56BF7FB}" srcOrd="0" destOrd="0" parTransId="{30F77EA3-45E6-445C-9D78-6A1E36DE4C2A}" sibTransId="{C4761299-8605-48A4-94BA-B15B9A42702E}"/>
    <dgm:cxn modelId="{C7E7832A-ADDF-4F5F-A990-886DD01344D8}" type="presOf" srcId="{2F5A65A8-9F78-4E28-BAF4-5CB51C220720}" destId="{8A85FEC1-72C7-425C-B3EA-B29135314BA3}" srcOrd="0" destOrd="2" presId="urn:microsoft.com/office/officeart/2005/8/layout/vList2"/>
    <dgm:cxn modelId="{25D0C12A-4E07-4DB0-962A-7D6B21C25D53}" srcId="{F2D07905-DF75-40AB-9FBE-83F4CC76D12B}" destId="{8FADEB89-5341-45AE-9E86-E462F05E2E7F}" srcOrd="0" destOrd="0" parTransId="{78E45353-F682-4B43-A045-058914E8FCF2}" sibTransId="{22A0FB78-32BE-4577-A319-B8293F3F5762}"/>
    <dgm:cxn modelId="{BC3D9C37-DFD0-4780-AF5E-D5D8D39D3629}" type="presOf" srcId="{137B89D0-34FD-472E-8966-73358205F065}" destId="{8A85FEC1-72C7-425C-B3EA-B29135314BA3}" srcOrd="0" destOrd="3" presId="urn:microsoft.com/office/officeart/2005/8/layout/vList2"/>
    <dgm:cxn modelId="{2C4A293C-AAC8-467D-BA2A-2E334F49B5F6}" srcId="{F2D07905-DF75-40AB-9FBE-83F4CC76D12B}" destId="{537E3DB2-F285-48E5-AE31-BED0722795FF}" srcOrd="1" destOrd="0" parTransId="{92C8E1E2-FD34-4067-9149-9CCDC13AF804}" sibTransId="{DD075751-0553-4BF0-97B4-851331607E32}"/>
    <dgm:cxn modelId="{CE9D7360-50CB-437F-BE83-92068FE3862D}" type="presOf" srcId="{1FC292C2-D50C-4DE4-8B58-8AB2496456BC}" destId="{D3C86137-DFA9-4A04-8CC6-3853208E32A0}" srcOrd="0" destOrd="1" presId="urn:microsoft.com/office/officeart/2005/8/layout/vList2"/>
    <dgm:cxn modelId="{D0EC0A6F-4C42-42F9-8D10-DDEF5B0ADE16}" srcId="{8FADEB89-5341-45AE-9E86-E462F05E2E7F}" destId="{3D573F81-9D99-4E3F-8085-174CD653A500}" srcOrd="0" destOrd="0" parTransId="{FB1AE169-0CE8-4BA2-B95F-A9D261292C84}" sibTransId="{4369CE36-DA93-427A-98D6-A5F3E404E846}"/>
    <dgm:cxn modelId="{26702950-9EE4-4BAE-BA76-21ADCB6FA72F}" type="presOf" srcId="{537E3DB2-F285-48E5-AE31-BED0722795FF}" destId="{61EF5898-3908-4425-9BC6-59D6988986A3}" srcOrd="0" destOrd="0" presId="urn:microsoft.com/office/officeart/2005/8/layout/vList2"/>
    <dgm:cxn modelId="{45848979-FDD1-41C9-85DC-F5D06D2DA0CC}" srcId="{8FADEB89-5341-45AE-9E86-E462F05E2E7F}" destId="{2F5A65A8-9F78-4E28-BAF4-5CB51C220720}" srcOrd="2" destOrd="0" parTransId="{6D36A9DE-629B-4C88-AB0D-91CEE87FB7CE}" sibTransId="{3990E906-91E3-423C-8048-0E84E47AA99C}"/>
    <dgm:cxn modelId="{9FCC9090-7369-4EA2-A54F-99B7E948FB67}" type="presOf" srcId="{AE36253F-215A-465F-B1C6-4A72C56BF7FB}" destId="{D3C86137-DFA9-4A04-8CC6-3853208E32A0}" srcOrd="0" destOrd="0" presId="urn:microsoft.com/office/officeart/2005/8/layout/vList2"/>
    <dgm:cxn modelId="{5C020999-22C6-48EB-BC27-0FB56D49E3B2}" srcId="{8FADEB89-5341-45AE-9E86-E462F05E2E7F}" destId="{9EA0F53A-19D4-440E-8E20-6BBA3F82F54C}" srcOrd="1" destOrd="0" parTransId="{72AE4472-3761-4BAF-9AAE-09659E79E3FB}" sibTransId="{0B0E4A3E-2D96-46C3-A8FA-C7398DD725B4}"/>
    <dgm:cxn modelId="{0EABFA9B-7D78-4B11-A91D-829F3DF59F4F}" srcId="{537E3DB2-F285-48E5-AE31-BED0722795FF}" destId="{1FC292C2-D50C-4DE4-8B58-8AB2496456BC}" srcOrd="1" destOrd="0" parTransId="{49DA6A61-DCC8-4AF9-8169-2C62179D77A5}" sibTransId="{857C014F-248E-47E9-9900-C7D0024A6E17}"/>
    <dgm:cxn modelId="{619F45A0-1AEC-45F5-9B19-1C5F62D9DCA0}" type="presOf" srcId="{3D573F81-9D99-4E3F-8085-174CD653A500}" destId="{8A85FEC1-72C7-425C-B3EA-B29135314BA3}" srcOrd="0" destOrd="0" presId="urn:microsoft.com/office/officeart/2005/8/layout/vList2"/>
    <dgm:cxn modelId="{BA06B2C6-E49C-4C78-A91C-7E0AE234E26F}" type="presOf" srcId="{BDEB0340-58F8-4CCD-A535-B73189A8FBD5}" destId="{8A85FEC1-72C7-425C-B3EA-B29135314BA3}" srcOrd="0" destOrd="4" presId="urn:microsoft.com/office/officeart/2005/8/layout/vList2"/>
    <dgm:cxn modelId="{519B6DD0-8505-4715-AB26-193F20E577FC}" srcId="{8FADEB89-5341-45AE-9E86-E462F05E2E7F}" destId="{BDEB0340-58F8-4CCD-A535-B73189A8FBD5}" srcOrd="4" destOrd="0" parTransId="{987BBDCC-A683-4B67-AE4F-0980615C3C79}" sibTransId="{942C61B6-E774-4395-8979-FC53D8A35FC1}"/>
    <dgm:cxn modelId="{BA8E2EF5-95FA-46E5-B775-FBD88897A357}" type="presOf" srcId="{9EA0F53A-19D4-440E-8E20-6BBA3F82F54C}" destId="{8A85FEC1-72C7-425C-B3EA-B29135314BA3}" srcOrd="0" destOrd="1" presId="urn:microsoft.com/office/officeart/2005/8/layout/vList2"/>
    <dgm:cxn modelId="{DCC1037B-B5F9-491C-95DE-B7AA0C23C53B}" type="presParOf" srcId="{FE01EA89-C519-4B94-993A-08666854BD3E}" destId="{FDD573FE-49EF-4836-9233-E18FC0188D73}" srcOrd="0" destOrd="0" presId="urn:microsoft.com/office/officeart/2005/8/layout/vList2"/>
    <dgm:cxn modelId="{B620CF8F-3870-40E8-ADD0-25B2D07F7A5B}" type="presParOf" srcId="{FE01EA89-C519-4B94-993A-08666854BD3E}" destId="{8A85FEC1-72C7-425C-B3EA-B29135314BA3}" srcOrd="1" destOrd="0" presId="urn:microsoft.com/office/officeart/2005/8/layout/vList2"/>
    <dgm:cxn modelId="{6C19C007-0084-48E6-913C-6AA89CA90F35}" type="presParOf" srcId="{FE01EA89-C519-4B94-993A-08666854BD3E}" destId="{61EF5898-3908-4425-9BC6-59D6988986A3}" srcOrd="2" destOrd="0" presId="urn:microsoft.com/office/officeart/2005/8/layout/vList2"/>
    <dgm:cxn modelId="{7D30ECF0-85F2-4C0E-BD13-E408BBEDEA20}" type="presParOf" srcId="{FE01EA89-C519-4B94-993A-08666854BD3E}" destId="{D3C86137-DFA9-4A04-8CC6-3853208E32A0}"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E348F67-C511-4CC1-84D5-18FCBD11DED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EB1F4FD-0935-49D9-B9EF-8C6FCA4781E6}">
      <dgm:prSet/>
      <dgm:spPr/>
      <dgm:t>
        <a:bodyPr/>
        <a:lstStyle/>
        <a:p>
          <a:r>
            <a:rPr lang="en-US" dirty="0"/>
            <a:t>HVAC equipment basics</a:t>
          </a:r>
        </a:p>
      </dgm:t>
    </dgm:pt>
    <dgm:pt modelId="{6E35C6CA-E197-420B-9DCF-5BECB56836E9}" type="parTrans" cxnId="{165BA7E0-1B2D-4ED3-BDDE-EB37977D9B0D}">
      <dgm:prSet/>
      <dgm:spPr/>
      <dgm:t>
        <a:bodyPr/>
        <a:lstStyle/>
        <a:p>
          <a:endParaRPr lang="en-US"/>
        </a:p>
      </dgm:t>
    </dgm:pt>
    <dgm:pt modelId="{88CB72F3-260D-4368-9E61-39CFF551D3DD}" type="sibTrans" cxnId="{165BA7E0-1B2D-4ED3-BDDE-EB37977D9B0D}">
      <dgm:prSet/>
      <dgm:spPr/>
      <dgm:t>
        <a:bodyPr/>
        <a:lstStyle/>
        <a:p>
          <a:endParaRPr lang="en-US"/>
        </a:p>
      </dgm:t>
    </dgm:pt>
    <dgm:pt modelId="{052F1A48-B8B9-423F-8F11-5B0C5B587CCF}">
      <dgm:prSet/>
      <dgm:spPr/>
      <dgm:t>
        <a:bodyPr/>
        <a:lstStyle/>
        <a:p>
          <a:r>
            <a:rPr lang="en-US" dirty="0"/>
            <a:t>The role of ventilation</a:t>
          </a:r>
        </a:p>
      </dgm:t>
    </dgm:pt>
    <dgm:pt modelId="{76CFA214-5834-4B7F-A286-7C8F9C8AB230}" type="parTrans" cxnId="{FD2F90E2-E1FB-46A9-938A-F942B8CBD090}">
      <dgm:prSet/>
      <dgm:spPr/>
      <dgm:t>
        <a:bodyPr/>
        <a:lstStyle/>
        <a:p>
          <a:endParaRPr lang="en-US"/>
        </a:p>
      </dgm:t>
    </dgm:pt>
    <dgm:pt modelId="{9D040330-E925-4BBB-9F4D-9E1FD33B4445}" type="sibTrans" cxnId="{FD2F90E2-E1FB-46A9-938A-F942B8CBD090}">
      <dgm:prSet/>
      <dgm:spPr/>
      <dgm:t>
        <a:bodyPr/>
        <a:lstStyle/>
        <a:p>
          <a:endParaRPr lang="en-US"/>
        </a:p>
      </dgm:t>
    </dgm:pt>
    <dgm:pt modelId="{1B8EA566-5F2C-479F-B0BF-1E3EB84B56EF}">
      <dgm:prSet/>
      <dgm:spPr/>
      <dgm:t>
        <a:bodyPr/>
        <a:lstStyle/>
        <a:p>
          <a:r>
            <a:rPr lang="en-US" dirty="0"/>
            <a:t>Benefits of preventive maintenance</a:t>
          </a:r>
        </a:p>
      </dgm:t>
    </dgm:pt>
    <dgm:pt modelId="{BB6EBA14-6957-49C9-BED2-9DE94E7F4D59}" type="parTrans" cxnId="{697B2CA3-6CFD-473F-87D0-FD25A18805A6}">
      <dgm:prSet/>
      <dgm:spPr/>
      <dgm:t>
        <a:bodyPr/>
        <a:lstStyle/>
        <a:p>
          <a:endParaRPr lang="en-US"/>
        </a:p>
      </dgm:t>
    </dgm:pt>
    <dgm:pt modelId="{8A42AE2F-1154-4A6D-B98E-9BCA28BD0423}" type="sibTrans" cxnId="{697B2CA3-6CFD-473F-87D0-FD25A18805A6}">
      <dgm:prSet/>
      <dgm:spPr/>
      <dgm:t>
        <a:bodyPr/>
        <a:lstStyle/>
        <a:p>
          <a:endParaRPr lang="en-US"/>
        </a:p>
      </dgm:t>
    </dgm:pt>
    <dgm:pt modelId="{E72BEC09-D30D-4792-9511-337E5C8EE67D}" type="pres">
      <dgm:prSet presAssocID="{1E348F67-C511-4CC1-84D5-18FCBD11DED5}" presName="root" presStyleCnt="0">
        <dgm:presLayoutVars>
          <dgm:dir/>
          <dgm:resizeHandles val="exact"/>
        </dgm:presLayoutVars>
      </dgm:prSet>
      <dgm:spPr/>
    </dgm:pt>
    <dgm:pt modelId="{E658C535-6C41-4B12-8A58-CD1F14C845B7}" type="pres">
      <dgm:prSet presAssocID="{1EB1F4FD-0935-49D9-B9EF-8C6FCA4781E6}" presName="compNode" presStyleCnt="0"/>
      <dgm:spPr/>
    </dgm:pt>
    <dgm:pt modelId="{485F115D-D46D-4092-999D-699092D95A8C}" type="pres">
      <dgm:prSet presAssocID="{1EB1F4FD-0935-49D9-B9EF-8C6FCA4781E6}" presName="bgRect" presStyleLbl="bgShp" presStyleIdx="0" presStyleCnt="3"/>
      <dgm:spPr/>
    </dgm:pt>
    <dgm:pt modelId="{8F9FBB30-2725-454B-A572-A549DD5D5CF1}" type="pres">
      <dgm:prSet presAssocID="{1EB1F4FD-0935-49D9-B9EF-8C6FCA4781E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Books"/>
        </a:ext>
      </dgm:extLst>
    </dgm:pt>
    <dgm:pt modelId="{055185C8-82AA-41BD-98C9-6987FAB050E2}" type="pres">
      <dgm:prSet presAssocID="{1EB1F4FD-0935-49D9-B9EF-8C6FCA4781E6}" presName="spaceRect" presStyleCnt="0"/>
      <dgm:spPr/>
    </dgm:pt>
    <dgm:pt modelId="{B9E58258-BCA3-4609-B4B6-75C78CFFBAD1}" type="pres">
      <dgm:prSet presAssocID="{1EB1F4FD-0935-49D9-B9EF-8C6FCA4781E6}" presName="parTx" presStyleLbl="revTx" presStyleIdx="0" presStyleCnt="3">
        <dgm:presLayoutVars>
          <dgm:chMax val="0"/>
          <dgm:chPref val="0"/>
        </dgm:presLayoutVars>
      </dgm:prSet>
      <dgm:spPr/>
    </dgm:pt>
    <dgm:pt modelId="{7E612C3E-18D2-4575-903F-B9804151A545}" type="pres">
      <dgm:prSet presAssocID="{88CB72F3-260D-4368-9E61-39CFF551D3DD}" presName="sibTrans" presStyleCnt="0"/>
      <dgm:spPr/>
    </dgm:pt>
    <dgm:pt modelId="{4ADFA8B4-6C4B-467B-8F35-CB793B101766}" type="pres">
      <dgm:prSet presAssocID="{052F1A48-B8B9-423F-8F11-5B0C5B587CCF}" presName="compNode" presStyleCnt="0"/>
      <dgm:spPr/>
    </dgm:pt>
    <dgm:pt modelId="{2E8E569E-240B-4CC3-86E1-70E6DAC39E48}" type="pres">
      <dgm:prSet presAssocID="{052F1A48-B8B9-423F-8F11-5B0C5B587CCF}" presName="bgRect" presStyleLbl="bgShp" presStyleIdx="1" presStyleCnt="3"/>
      <dgm:spPr/>
    </dgm:pt>
    <dgm:pt modelId="{BB50F75A-3D5A-41C3-99C1-46255145F2FB}" type="pres">
      <dgm:prSet presAssocID="{052F1A48-B8B9-423F-8F11-5B0C5B587CCF}"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a:ext>
      </dgm:extLst>
    </dgm:pt>
    <dgm:pt modelId="{0671906D-0B26-48B0-B3F4-54E3CB4E8BD7}" type="pres">
      <dgm:prSet presAssocID="{052F1A48-B8B9-423F-8F11-5B0C5B587CCF}" presName="spaceRect" presStyleCnt="0"/>
      <dgm:spPr/>
    </dgm:pt>
    <dgm:pt modelId="{4043306B-D52D-48A3-9B65-4A50E05BE409}" type="pres">
      <dgm:prSet presAssocID="{052F1A48-B8B9-423F-8F11-5B0C5B587CCF}" presName="parTx" presStyleLbl="revTx" presStyleIdx="1" presStyleCnt="3">
        <dgm:presLayoutVars>
          <dgm:chMax val="0"/>
          <dgm:chPref val="0"/>
        </dgm:presLayoutVars>
      </dgm:prSet>
      <dgm:spPr/>
    </dgm:pt>
    <dgm:pt modelId="{19C376CB-1A24-4E5E-B0EE-4B5248365D11}" type="pres">
      <dgm:prSet presAssocID="{9D040330-E925-4BBB-9F4D-9E1FD33B4445}" presName="sibTrans" presStyleCnt="0"/>
      <dgm:spPr/>
    </dgm:pt>
    <dgm:pt modelId="{D3E83044-8E1F-404C-A455-AEDE7239D398}" type="pres">
      <dgm:prSet presAssocID="{1B8EA566-5F2C-479F-B0BF-1E3EB84B56EF}" presName="compNode" presStyleCnt="0"/>
      <dgm:spPr/>
    </dgm:pt>
    <dgm:pt modelId="{FBB076D6-8B08-4F81-927B-A82FD67C69CF}" type="pres">
      <dgm:prSet presAssocID="{1B8EA566-5F2C-479F-B0BF-1E3EB84B56EF}" presName="bgRect" presStyleLbl="bgShp" presStyleIdx="2" presStyleCnt="3"/>
      <dgm:spPr/>
    </dgm:pt>
    <dgm:pt modelId="{FA580AB0-1150-4818-9CBB-1DB56E6D82D7}" type="pres">
      <dgm:prSet presAssocID="{1B8EA566-5F2C-479F-B0BF-1E3EB84B56E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pair"/>
        </a:ext>
      </dgm:extLst>
    </dgm:pt>
    <dgm:pt modelId="{665BF900-4E2B-4FBC-8B70-9186A82A20F9}" type="pres">
      <dgm:prSet presAssocID="{1B8EA566-5F2C-479F-B0BF-1E3EB84B56EF}" presName="spaceRect" presStyleCnt="0"/>
      <dgm:spPr/>
    </dgm:pt>
    <dgm:pt modelId="{73886AE8-B458-494E-9B0E-38A8919C8ADE}" type="pres">
      <dgm:prSet presAssocID="{1B8EA566-5F2C-479F-B0BF-1E3EB84B56EF}" presName="parTx" presStyleLbl="revTx" presStyleIdx="2" presStyleCnt="3">
        <dgm:presLayoutVars>
          <dgm:chMax val="0"/>
          <dgm:chPref val="0"/>
        </dgm:presLayoutVars>
      </dgm:prSet>
      <dgm:spPr/>
    </dgm:pt>
  </dgm:ptLst>
  <dgm:cxnLst>
    <dgm:cxn modelId="{DE8AF819-9650-4DFF-BA0B-6EF1BC3E1CAD}" type="presOf" srcId="{1E348F67-C511-4CC1-84D5-18FCBD11DED5}" destId="{E72BEC09-D30D-4792-9511-337E5C8EE67D}" srcOrd="0" destOrd="0" presId="urn:microsoft.com/office/officeart/2018/2/layout/IconVerticalSolidList"/>
    <dgm:cxn modelId="{DF856669-477B-468C-A401-8EC622EF4098}" type="presOf" srcId="{052F1A48-B8B9-423F-8F11-5B0C5B587CCF}" destId="{4043306B-D52D-48A3-9B65-4A50E05BE409}" srcOrd="0" destOrd="0" presId="urn:microsoft.com/office/officeart/2018/2/layout/IconVerticalSolidList"/>
    <dgm:cxn modelId="{697B2CA3-6CFD-473F-87D0-FD25A18805A6}" srcId="{1E348F67-C511-4CC1-84D5-18FCBD11DED5}" destId="{1B8EA566-5F2C-479F-B0BF-1E3EB84B56EF}" srcOrd="2" destOrd="0" parTransId="{BB6EBA14-6957-49C9-BED2-9DE94E7F4D59}" sibTransId="{8A42AE2F-1154-4A6D-B98E-9BCA28BD0423}"/>
    <dgm:cxn modelId="{4BB2AABE-387C-4E5A-9466-5B5EDB0014C3}" type="presOf" srcId="{1B8EA566-5F2C-479F-B0BF-1E3EB84B56EF}" destId="{73886AE8-B458-494E-9B0E-38A8919C8ADE}" srcOrd="0" destOrd="0" presId="urn:microsoft.com/office/officeart/2018/2/layout/IconVerticalSolidList"/>
    <dgm:cxn modelId="{165BA7E0-1B2D-4ED3-BDDE-EB37977D9B0D}" srcId="{1E348F67-C511-4CC1-84D5-18FCBD11DED5}" destId="{1EB1F4FD-0935-49D9-B9EF-8C6FCA4781E6}" srcOrd="0" destOrd="0" parTransId="{6E35C6CA-E197-420B-9DCF-5BECB56836E9}" sibTransId="{88CB72F3-260D-4368-9E61-39CFF551D3DD}"/>
    <dgm:cxn modelId="{FD2F90E2-E1FB-46A9-938A-F942B8CBD090}" srcId="{1E348F67-C511-4CC1-84D5-18FCBD11DED5}" destId="{052F1A48-B8B9-423F-8F11-5B0C5B587CCF}" srcOrd="1" destOrd="0" parTransId="{76CFA214-5834-4B7F-A286-7C8F9C8AB230}" sibTransId="{9D040330-E925-4BBB-9F4D-9E1FD33B4445}"/>
    <dgm:cxn modelId="{A2934BEA-0289-46F7-B7F9-C4D1A990D02F}" type="presOf" srcId="{1EB1F4FD-0935-49D9-B9EF-8C6FCA4781E6}" destId="{B9E58258-BCA3-4609-B4B6-75C78CFFBAD1}" srcOrd="0" destOrd="0" presId="urn:microsoft.com/office/officeart/2018/2/layout/IconVerticalSolidList"/>
    <dgm:cxn modelId="{957CEB8B-6226-4D7A-BDC8-CC4A65A07A20}" type="presParOf" srcId="{E72BEC09-D30D-4792-9511-337E5C8EE67D}" destId="{E658C535-6C41-4B12-8A58-CD1F14C845B7}" srcOrd="0" destOrd="0" presId="urn:microsoft.com/office/officeart/2018/2/layout/IconVerticalSolidList"/>
    <dgm:cxn modelId="{C696CC9A-9FAE-4773-9273-2A758FB02617}" type="presParOf" srcId="{E658C535-6C41-4B12-8A58-CD1F14C845B7}" destId="{485F115D-D46D-4092-999D-699092D95A8C}" srcOrd="0" destOrd="0" presId="urn:microsoft.com/office/officeart/2018/2/layout/IconVerticalSolidList"/>
    <dgm:cxn modelId="{E311DAAB-842A-4348-BFC4-C13E685624E5}" type="presParOf" srcId="{E658C535-6C41-4B12-8A58-CD1F14C845B7}" destId="{8F9FBB30-2725-454B-A572-A549DD5D5CF1}" srcOrd="1" destOrd="0" presId="urn:microsoft.com/office/officeart/2018/2/layout/IconVerticalSolidList"/>
    <dgm:cxn modelId="{B0597E9D-DBC8-4A65-BE78-91383ACD1B2C}" type="presParOf" srcId="{E658C535-6C41-4B12-8A58-CD1F14C845B7}" destId="{055185C8-82AA-41BD-98C9-6987FAB050E2}" srcOrd="2" destOrd="0" presId="urn:microsoft.com/office/officeart/2018/2/layout/IconVerticalSolidList"/>
    <dgm:cxn modelId="{5B431B75-5905-4AA9-9AFF-B0CA92E0059D}" type="presParOf" srcId="{E658C535-6C41-4B12-8A58-CD1F14C845B7}" destId="{B9E58258-BCA3-4609-B4B6-75C78CFFBAD1}" srcOrd="3" destOrd="0" presId="urn:microsoft.com/office/officeart/2018/2/layout/IconVerticalSolidList"/>
    <dgm:cxn modelId="{91271A0F-0630-435F-B2D7-4EA557802102}" type="presParOf" srcId="{E72BEC09-D30D-4792-9511-337E5C8EE67D}" destId="{7E612C3E-18D2-4575-903F-B9804151A545}" srcOrd="1" destOrd="0" presId="urn:microsoft.com/office/officeart/2018/2/layout/IconVerticalSolidList"/>
    <dgm:cxn modelId="{80BC2091-A9C9-441B-8227-D94D80D8ED9F}" type="presParOf" srcId="{E72BEC09-D30D-4792-9511-337E5C8EE67D}" destId="{4ADFA8B4-6C4B-467B-8F35-CB793B101766}" srcOrd="2" destOrd="0" presId="urn:microsoft.com/office/officeart/2018/2/layout/IconVerticalSolidList"/>
    <dgm:cxn modelId="{3A1DEA21-3FA2-4EAB-8AA0-74BA9C6AF30C}" type="presParOf" srcId="{4ADFA8B4-6C4B-467B-8F35-CB793B101766}" destId="{2E8E569E-240B-4CC3-86E1-70E6DAC39E48}" srcOrd="0" destOrd="0" presId="urn:microsoft.com/office/officeart/2018/2/layout/IconVerticalSolidList"/>
    <dgm:cxn modelId="{0694F5A4-A35B-49B8-B2C9-1C34285E5C5D}" type="presParOf" srcId="{4ADFA8B4-6C4B-467B-8F35-CB793B101766}" destId="{BB50F75A-3D5A-41C3-99C1-46255145F2FB}" srcOrd="1" destOrd="0" presId="urn:microsoft.com/office/officeart/2018/2/layout/IconVerticalSolidList"/>
    <dgm:cxn modelId="{016C7F63-A6AF-49F3-8FEA-229A26390211}" type="presParOf" srcId="{4ADFA8B4-6C4B-467B-8F35-CB793B101766}" destId="{0671906D-0B26-48B0-B3F4-54E3CB4E8BD7}" srcOrd="2" destOrd="0" presId="urn:microsoft.com/office/officeart/2018/2/layout/IconVerticalSolidList"/>
    <dgm:cxn modelId="{7244A72D-F9DF-4F1C-B6DA-795C6CDAC9BD}" type="presParOf" srcId="{4ADFA8B4-6C4B-467B-8F35-CB793B101766}" destId="{4043306B-D52D-48A3-9B65-4A50E05BE409}" srcOrd="3" destOrd="0" presId="urn:microsoft.com/office/officeart/2018/2/layout/IconVerticalSolidList"/>
    <dgm:cxn modelId="{02965702-2B9A-4B82-B322-34CAB286216B}" type="presParOf" srcId="{E72BEC09-D30D-4792-9511-337E5C8EE67D}" destId="{19C376CB-1A24-4E5E-B0EE-4B5248365D11}" srcOrd="3" destOrd="0" presId="urn:microsoft.com/office/officeart/2018/2/layout/IconVerticalSolidList"/>
    <dgm:cxn modelId="{CFB7301A-F1AB-406D-BFDC-5A95B05CDCD8}" type="presParOf" srcId="{E72BEC09-D30D-4792-9511-337E5C8EE67D}" destId="{D3E83044-8E1F-404C-A455-AEDE7239D398}" srcOrd="4" destOrd="0" presId="urn:microsoft.com/office/officeart/2018/2/layout/IconVerticalSolidList"/>
    <dgm:cxn modelId="{4FB124F0-5B50-4230-9204-F35EABB85607}" type="presParOf" srcId="{D3E83044-8E1F-404C-A455-AEDE7239D398}" destId="{FBB076D6-8B08-4F81-927B-A82FD67C69CF}" srcOrd="0" destOrd="0" presId="urn:microsoft.com/office/officeart/2018/2/layout/IconVerticalSolidList"/>
    <dgm:cxn modelId="{DB959958-C117-4948-ABCE-F8AF77A1DB04}" type="presParOf" srcId="{D3E83044-8E1F-404C-A455-AEDE7239D398}" destId="{FA580AB0-1150-4818-9CBB-1DB56E6D82D7}" srcOrd="1" destOrd="0" presId="urn:microsoft.com/office/officeart/2018/2/layout/IconVerticalSolidList"/>
    <dgm:cxn modelId="{F0D330B7-0010-4169-9079-C697C68FF0FC}" type="presParOf" srcId="{D3E83044-8E1F-404C-A455-AEDE7239D398}" destId="{665BF900-4E2B-4FBC-8B70-9186A82A20F9}" srcOrd="2" destOrd="0" presId="urn:microsoft.com/office/officeart/2018/2/layout/IconVerticalSolidList"/>
    <dgm:cxn modelId="{126223FA-FDBD-47F2-ACAE-4A0C82AA951C}" type="presParOf" srcId="{D3E83044-8E1F-404C-A455-AEDE7239D398}" destId="{73886AE8-B458-494E-9B0E-38A8919C8AD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EDC59D-9CA0-447D-BDAB-5EC95129D3C3}" type="doc">
      <dgm:prSet loTypeId="urn:microsoft.com/office/officeart/2005/8/layout/hProcess3" loCatId="process" qsTypeId="urn:microsoft.com/office/officeart/2005/8/quickstyle/simple1" qsCatId="simple" csTypeId="urn:microsoft.com/office/officeart/2005/8/colors/accent1_2" csCatId="accent1" phldr="1"/>
      <dgm:spPr/>
      <dgm:t>
        <a:bodyPr/>
        <a:lstStyle/>
        <a:p>
          <a:endParaRPr lang="en-US"/>
        </a:p>
      </dgm:t>
    </dgm:pt>
    <dgm:pt modelId="{A485E9CD-893D-4136-AB87-C43AEE9459B8}">
      <dgm:prSet custT="1"/>
      <dgm:spPr/>
      <dgm:t>
        <a:bodyPr/>
        <a:lstStyle/>
        <a:p>
          <a:r>
            <a:rPr lang="en-US" sz="2400" b="0" i="0" dirty="0"/>
            <a:t>Move heat</a:t>
          </a:r>
          <a:endParaRPr lang="en-US" sz="2400" dirty="0"/>
        </a:p>
      </dgm:t>
    </dgm:pt>
    <dgm:pt modelId="{B196B493-914A-4AE5-BC57-82C478759CEE}" type="parTrans" cxnId="{9ED4C6D8-927B-4A92-8620-FA28E4150BA2}">
      <dgm:prSet/>
      <dgm:spPr/>
      <dgm:t>
        <a:bodyPr/>
        <a:lstStyle/>
        <a:p>
          <a:endParaRPr lang="en-US"/>
        </a:p>
      </dgm:t>
    </dgm:pt>
    <dgm:pt modelId="{A618847D-88F6-490D-A0E2-3E0F0C991989}" type="sibTrans" cxnId="{9ED4C6D8-927B-4A92-8620-FA28E4150BA2}">
      <dgm:prSet/>
      <dgm:spPr/>
      <dgm:t>
        <a:bodyPr/>
        <a:lstStyle/>
        <a:p>
          <a:endParaRPr lang="en-US"/>
        </a:p>
      </dgm:t>
    </dgm:pt>
    <dgm:pt modelId="{5D68B82E-C079-4730-A421-3E1408DC0F31}">
      <dgm:prSet custT="1"/>
      <dgm:spPr/>
      <dgm:t>
        <a:bodyPr/>
        <a:lstStyle/>
        <a:p>
          <a:r>
            <a:rPr lang="en-US" sz="2400" b="0" i="0" dirty="0"/>
            <a:t>Heating or cooling</a:t>
          </a:r>
          <a:endParaRPr lang="en-US" sz="2400" dirty="0"/>
        </a:p>
      </dgm:t>
    </dgm:pt>
    <dgm:pt modelId="{A3B9CAF8-22A4-43E4-AC87-9F52615BA027}" type="parTrans" cxnId="{38D21A78-957B-4BA1-A0CE-9AEC10CD851B}">
      <dgm:prSet/>
      <dgm:spPr/>
      <dgm:t>
        <a:bodyPr/>
        <a:lstStyle/>
        <a:p>
          <a:endParaRPr lang="en-US"/>
        </a:p>
      </dgm:t>
    </dgm:pt>
    <dgm:pt modelId="{E7B1ADBF-F043-4C69-8EC4-01E8115692CB}" type="sibTrans" cxnId="{38D21A78-957B-4BA1-A0CE-9AEC10CD851B}">
      <dgm:prSet/>
      <dgm:spPr/>
      <dgm:t>
        <a:bodyPr/>
        <a:lstStyle/>
        <a:p>
          <a:endParaRPr lang="en-US"/>
        </a:p>
      </dgm:t>
    </dgm:pt>
    <dgm:pt modelId="{AF957382-EDB2-4162-BCB5-902F5153B1CD}">
      <dgm:prSet custT="1"/>
      <dgm:spPr/>
      <dgm:t>
        <a:bodyPr/>
        <a:lstStyle/>
        <a:p>
          <a:r>
            <a:rPr lang="en-US" sz="2400" b="0" i="0" dirty="0"/>
            <a:t>Water, air, or</a:t>
          </a:r>
          <a:br>
            <a:rPr lang="en-US" sz="2400" b="0" i="0" dirty="0"/>
          </a:br>
          <a:r>
            <a:rPr lang="en-US" sz="2400" b="0" i="0" dirty="0"/>
            <a:t>ground source</a:t>
          </a:r>
          <a:endParaRPr lang="en-US" sz="2400" dirty="0"/>
        </a:p>
      </dgm:t>
    </dgm:pt>
    <dgm:pt modelId="{374274D9-2606-4962-8ABD-9799C80C1615}" type="parTrans" cxnId="{87C1B73C-AB23-4C63-9D04-6DDCF13AF1C7}">
      <dgm:prSet/>
      <dgm:spPr/>
      <dgm:t>
        <a:bodyPr/>
        <a:lstStyle/>
        <a:p>
          <a:endParaRPr lang="en-US"/>
        </a:p>
      </dgm:t>
    </dgm:pt>
    <dgm:pt modelId="{9A8862E5-9E11-4539-9B36-A465B9860A63}" type="sibTrans" cxnId="{87C1B73C-AB23-4C63-9D04-6DDCF13AF1C7}">
      <dgm:prSet/>
      <dgm:spPr/>
      <dgm:t>
        <a:bodyPr/>
        <a:lstStyle/>
        <a:p>
          <a:endParaRPr lang="en-US"/>
        </a:p>
      </dgm:t>
    </dgm:pt>
    <dgm:pt modelId="{9C7D5F42-AC9C-43F3-A92E-DAAC484D6F1A}">
      <dgm:prSet custT="1"/>
      <dgm:spPr/>
      <dgm:t>
        <a:bodyPr/>
        <a:lstStyle/>
        <a:p>
          <a:r>
            <a:rPr lang="en-US" sz="2400" b="0" i="0" dirty="0"/>
            <a:t>Water or air load</a:t>
          </a:r>
          <a:endParaRPr lang="en-US" sz="2400" dirty="0"/>
        </a:p>
      </dgm:t>
    </dgm:pt>
    <dgm:pt modelId="{ACFE1221-7752-46B2-8B5B-02CDAF685C82}" type="parTrans" cxnId="{61360542-0932-4ED4-9D80-235E7CE34A9D}">
      <dgm:prSet/>
      <dgm:spPr/>
      <dgm:t>
        <a:bodyPr/>
        <a:lstStyle/>
        <a:p>
          <a:endParaRPr lang="en-US"/>
        </a:p>
      </dgm:t>
    </dgm:pt>
    <dgm:pt modelId="{4AB1E8D2-EA1F-466F-9B80-E7A9D86E6E52}" type="sibTrans" cxnId="{61360542-0932-4ED4-9D80-235E7CE34A9D}">
      <dgm:prSet/>
      <dgm:spPr/>
      <dgm:t>
        <a:bodyPr/>
        <a:lstStyle/>
        <a:p>
          <a:endParaRPr lang="en-US"/>
        </a:p>
      </dgm:t>
    </dgm:pt>
    <dgm:pt modelId="{B2F1A89A-CB40-4806-8E3E-2FC468BC7B48}">
      <dgm:prSet custT="1"/>
      <dgm:spPr/>
      <dgm:t>
        <a:bodyPr/>
        <a:lstStyle/>
        <a:p>
          <a:r>
            <a:rPr lang="en-US" sz="2400" b="0" i="0" dirty="0"/>
            <a:t>Very efficient operation</a:t>
          </a:r>
          <a:endParaRPr lang="en-US" sz="2400" dirty="0"/>
        </a:p>
      </dgm:t>
    </dgm:pt>
    <dgm:pt modelId="{84BFE463-4E76-4E8D-BDBF-ABC291F2CA74}" type="parTrans" cxnId="{BBB8B1D8-8606-43EC-BB1B-9C321A4AA6B7}">
      <dgm:prSet/>
      <dgm:spPr/>
      <dgm:t>
        <a:bodyPr/>
        <a:lstStyle/>
        <a:p>
          <a:endParaRPr lang="en-US"/>
        </a:p>
      </dgm:t>
    </dgm:pt>
    <dgm:pt modelId="{451A1DE1-876B-48F4-A1B5-6BABDD6B0223}" type="sibTrans" cxnId="{BBB8B1D8-8606-43EC-BB1B-9C321A4AA6B7}">
      <dgm:prSet/>
      <dgm:spPr/>
      <dgm:t>
        <a:bodyPr/>
        <a:lstStyle/>
        <a:p>
          <a:endParaRPr lang="en-US"/>
        </a:p>
      </dgm:t>
    </dgm:pt>
    <dgm:pt modelId="{9AB6673A-2C3B-41DE-9F6B-7B7E8AEC314F}" type="pres">
      <dgm:prSet presAssocID="{5FEDC59D-9CA0-447D-BDAB-5EC95129D3C3}" presName="Name0" presStyleCnt="0">
        <dgm:presLayoutVars>
          <dgm:dir/>
          <dgm:animLvl val="lvl"/>
          <dgm:resizeHandles val="exact"/>
        </dgm:presLayoutVars>
      </dgm:prSet>
      <dgm:spPr/>
    </dgm:pt>
    <dgm:pt modelId="{87F0E8B6-0CE6-408D-8044-C9575A065DED}" type="pres">
      <dgm:prSet presAssocID="{5FEDC59D-9CA0-447D-BDAB-5EC95129D3C3}" presName="dummy" presStyleCnt="0"/>
      <dgm:spPr/>
    </dgm:pt>
    <dgm:pt modelId="{EEC0EC19-9C45-48B7-B43A-753E712DF493}" type="pres">
      <dgm:prSet presAssocID="{5FEDC59D-9CA0-447D-BDAB-5EC95129D3C3}" presName="linH" presStyleCnt="0"/>
      <dgm:spPr/>
    </dgm:pt>
    <dgm:pt modelId="{3D6A59D5-8E00-4260-914C-02542B23FDC1}" type="pres">
      <dgm:prSet presAssocID="{5FEDC59D-9CA0-447D-BDAB-5EC95129D3C3}" presName="padding1" presStyleCnt="0"/>
      <dgm:spPr/>
    </dgm:pt>
    <dgm:pt modelId="{D389C6E8-54DD-4916-B0A0-A406BDCB536B}" type="pres">
      <dgm:prSet presAssocID="{A485E9CD-893D-4136-AB87-C43AEE9459B8}" presName="linV" presStyleCnt="0"/>
      <dgm:spPr/>
    </dgm:pt>
    <dgm:pt modelId="{813532F3-8828-42F4-8362-C7BE77D398CC}" type="pres">
      <dgm:prSet presAssocID="{A485E9CD-893D-4136-AB87-C43AEE9459B8}" presName="spVertical1" presStyleCnt="0"/>
      <dgm:spPr/>
    </dgm:pt>
    <dgm:pt modelId="{C33DFB8F-3BA5-4C76-8F8A-E223F6D74CFD}" type="pres">
      <dgm:prSet presAssocID="{A485E9CD-893D-4136-AB87-C43AEE9459B8}" presName="parTx" presStyleLbl="revTx" presStyleIdx="0" presStyleCnt="5" custLinFactNeighborX="-45135" custLinFactNeighborY="-5224">
        <dgm:presLayoutVars>
          <dgm:chMax val="0"/>
          <dgm:chPref val="0"/>
          <dgm:bulletEnabled val="1"/>
        </dgm:presLayoutVars>
      </dgm:prSet>
      <dgm:spPr/>
    </dgm:pt>
    <dgm:pt modelId="{3C603E6B-3D12-46C1-A82A-CB275C8D8777}" type="pres">
      <dgm:prSet presAssocID="{A485E9CD-893D-4136-AB87-C43AEE9459B8}" presName="spVertical2" presStyleCnt="0"/>
      <dgm:spPr/>
    </dgm:pt>
    <dgm:pt modelId="{2560ABB5-3B8A-4E92-9C39-250C826761C5}" type="pres">
      <dgm:prSet presAssocID="{A485E9CD-893D-4136-AB87-C43AEE9459B8}" presName="spVertical3" presStyleCnt="0"/>
      <dgm:spPr/>
    </dgm:pt>
    <dgm:pt modelId="{A7157F69-A444-42F2-AE12-A70D4A5DF74D}" type="pres">
      <dgm:prSet presAssocID="{A618847D-88F6-490D-A0E2-3E0F0C991989}" presName="space" presStyleCnt="0"/>
      <dgm:spPr/>
    </dgm:pt>
    <dgm:pt modelId="{F12C7A04-E599-4FB6-A131-45C9755A5C31}" type="pres">
      <dgm:prSet presAssocID="{5D68B82E-C079-4730-A421-3E1408DC0F31}" presName="linV" presStyleCnt="0"/>
      <dgm:spPr/>
    </dgm:pt>
    <dgm:pt modelId="{40DD2F01-0D5E-481B-A11F-5934A59E452E}" type="pres">
      <dgm:prSet presAssocID="{5D68B82E-C079-4730-A421-3E1408DC0F31}" presName="spVertical1" presStyleCnt="0"/>
      <dgm:spPr/>
    </dgm:pt>
    <dgm:pt modelId="{ADA0C6D2-52CD-430E-95B1-4BDEF3716DE6}" type="pres">
      <dgm:prSet presAssocID="{5D68B82E-C079-4730-A421-3E1408DC0F31}" presName="parTx" presStyleLbl="revTx" presStyleIdx="1" presStyleCnt="5" custScaleX="129205" custLinFactNeighborX="-31495" custLinFactNeighborY="2352">
        <dgm:presLayoutVars>
          <dgm:chMax val="0"/>
          <dgm:chPref val="0"/>
          <dgm:bulletEnabled val="1"/>
        </dgm:presLayoutVars>
      </dgm:prSet>
      <dgm:spPr/>
    </dgm:pt>
    <dgm:pt modelId="{858CB89E-20BE-4A7B-A5F2-D6CFB3E50F2B}" type="pres">
      <dgm:prSet presAssocID="{5D68B82E-C079-4730-A421-3E1408DC0F31}" presName="spVertical2" presStyleCnt="0"/>
      <dgm:spPr/>
    </dgm:pt>
    <dgm:pt modelId="{059B6C1A-6C44-4DE3-8280-3AABAD4D11D5}" type="pres">
      <dgm:prSet presAssocID="{5D68B82E-C079-4730-A421-3E1408DC0F31}" presName="spVertical3" presStyleCnt="0"/>
      <dgm:spPr/>
    </dgm:pt>
    <dgm:pt modelId="{B4AFBF20-099E-4A08-8A1A-98CA13E58851}" type="pres">
      <dgm:prSet presAssocID="{E7B1ADBF-F043-4C69-8EC4-01E8115692CB}" presName="space" presStyleCnt="0"/>
      <dgm:spPr/>
    </dgm:pt>
    <dgm:pt modelId="{AB1C59A3-66B8-42DB-859A-49475F0042E3}" type="pres">
      <dgm:prSet presAssocID="{AF957382-EDB2-4162-BCB5-902F5153B1CD}" presName="linV" presStyleCnt="0"/>
      <dgm:spPr/>
    </dgm:pt>
    <dgm:pt modelId="{E9A4AE42-8288-49E2-93BC-91EA53C4626B}" type="pres">
      <dgm:prSet presAssocID="{AF957382-EDB2-4162-BCB5-902F5153B1CD}" presName="spVertical1" presStyleCnt="0"/>
      <dgm:spPr/>
    </dgm:pt>
    <dgm:pt modelId="{D6C5AD22-D045-488A-B809-B8CFF60BFB83}" type="pres">
      <dgm:prSet presAssocID="{AF957382-EDB2-4162-BCB5-902F5153B1CD}" presName="parTx" presStyleLbl="revTx" presStyleIdx="2" presStyleCnt="5" custLinFactNeighborX="-12771">
        <dgm:presLayoutVars>
          <dgm:chMax val="0"/>
          <dgm:chPref val="0"/>
          <dgm:bulletEnabled val="1"/>
        </dgm:presLayoutVars>
      </dgm:prSet>
      <dgm:spPr/>
    </dgm:pt>
    <dgm:pt modelId="{789BE57A-7FDD-4080-A8FA-F1C8590B009A}" type="pres">
      <dgm:prSet presAssocID="{AF957382-EDB2-4162-BCB5-902F5153B1CD}" presName="spVertical2" presStyleCnt="0"/>
      <dgm:spPr/>
    </dgm:pt>
    <dgm:pt modelId="{F30C1B43-0241-45A7-8FED-C990A47F113A}" type="pres">
      <dgm:prSet presAssocID="{AF957382-EDB2-4162-BCB5-902F5153B1CD}" presName="spVertical3" presStyleCnt="0"/>
      <dgm:spPr/>
    </dgm:pt>
    <dgm:pt modelId="{0456D68D-7AC7-4491-AB1A-FEAFC17AFA3B}" type="pres">
      <dgm:prSet presAssocID="{9A8862E5-9E11-4539-9B36-A465B9860A63}" presName="space" presStyleCnt="0"/>
      <dgm:spPr/>
    </dgm:pt>
    <dgm:pt modelId="{285C12CA-176E-431C-9566-E315E07D5C6E}" type="pres">
      <dgm:prSet presAssocID="{9C7D5F42-AC9C-43F3-A92E-DAAC484D6F1A}" presName="linV" presStyleCnt="0"/>
      <dgm:spPr/>
    </dgm:pt>
    <dgm:pt modelId="{987EE887-EFBD-452B-B0AB-61869513A092}" type="pres">
      <dgm:prSet presAssocID="{9C7D5F42-AC9C-43F3-A92E-DAAC484D6F1A}" presName="spVertical1" presStyleCnt="0"/>
      <dgm:spPr/>
    </dgm:pt>
    <dgm:pt modelId="{059712E4-1245-4FB5-AB19-264F87A0127C}" type="pres">
      <dgm:prSet presAssocID="{9C7D5F42-AC9C-43F3-A92E-DAAC484D6F1A}" presName="parTx" presStyleLbl="revTx" presStyleIdx="3" presStyleCnt="5">
        <dgm:presLayoutVars>
          <dgm:chMax val="0"/>
          <dgm:chPref val="0"/>
          <dgm:bulletEnabled val="1"/>
        </dgm:presLayoutVars>
      </dgm:prSet>
      <dgm:spPr/>
    </dgm:pt>
    <dgm:pt modelId="{9D9B674A-A79F-4272-84F1-E9226EAB301F}" type="pres">
      <dgm:prSet presAssocID="{9C7D5F42-AC9C-43F3-A92E-DAAC484D6F1A}" presName="spVertical2" presStyleCnt="0"/>
      <dgm:spPr/>
    </dgm:pt>
    <dgm:pt modelId="{4652565A-FC95-4A7D-A13A-F906734FEE6D}" type="pres">
      <dgm:prSet presAssocID="{9C7D5F42-AC9C-43F3-A92E-DAAC484D6F1A}" presName="spVertical3" presStyleCnt="0"/>
      <dgm:spPr/>
    </dgm:pt>
    <dgm:pt modelId="{00D8CE4D-7297-4F75-B614-115DAF0834DB}" type="pres">
      <dgm:prSet presAssocID="{4AB1E8D2-EA1F-466F-9B80-E7A9D86E6E52}" presName="space" presStyleCnt="0"/>
      <dgm:spPr/>
    </dgm:pt>
    <dgm:pt modelId="{FCF0C208-7C8D-4AD2-B33B-A14F360B50BC}" type="pres">
      <dgm:prSet presAssocID="{B2F1A89A-CB40-4806-8E3E-2FC468BC7B48}" presName="linV" presStyleCnt="0"/>
      <dgm:spPr/>
    </dgm:pt>
    <dgm:pt modelId="{7A1AF1B7-04E5-4180-8172-63A6AEFB5B8E}" type="pres">
      <dgm:prSet presAssocID="{B2F1A89A-CB40-4806-8E3E-2FC468BC7B48}" presName="spVertical1" presStyleCnt="0"/>
      <dgm:spPr/>
    </dgm:pt>
    <dgm:pt modelId="{3B3548B4-5160-478F-A474-F5A3BBE95A83}" type="pres">
      <dgm:prSet presAssocID="{B2F1A89A-CB40-4806-8E3E-2FC468BC7B48}" presName="parTx" presStyleLbl="revTx" presStyleIdx="4" presStyleCnt="5" custScaleX="130517">
        <dgm:presLayoutVars>
          <dgm:chMax val="0"/>
          <dgm:chPref val="0"/>
          <dgm:bulletEnabled val="1"/>
        </dgm:presLayoutVars>
      </dgm:prSet>
      <dgm:spPr/>
    </dgm:pt>
    <dgm:pt modelId="{8A5D88A3-AFAB-415A-AD63-712BF189A26E}" type="pres">
      <dgm:prSet presAssocID="{B2F1A89A-CB40-4806-8E3E-2FC468BC7B48}" presName="spVertical2" presStyleCnt="0"/>
      <dgm:spPr/>
    </dgm:pt>
    <dgm:pt modelId="{F68D7EDA-61EA-493B-81C8-61401DEFB4A6}" type="pres">
      <dgm:prSet presAssocID="{B2F1A89A-CB40-4806-8E3E-2FC468BC7B48}" presName="spVertical3" presStyleCnt="0"/>
      <dgm:spPr/>
    </dgm:pt>
    <dgm:pt modelId="{A5098B67-89E6-4DFB-9EC1-21E9EC3F5DD7}" type="pres">
      <dgm:prSet presAssocID="{5FEDC59D-9CA0-447D-BDAB-5EC95129D3C3}" presName="padding2" presStyleCnt="0"/>
      <dgm:spPr/>
    </dgm:pt>
    <dgm:pt modelId="{A9513C18-1A8C-41C2-9E0F-4B0ED6CAB926}" type="pres">
      <dgm:prSet presAssocID="{5FEDC59D-9CA0-447D-BDAB-5EC95129D3C3}" presName="negArrow" presStyleCnt="0"/>
      <dgm:spPr/>
    </dgm:pt>
    <dgm:pt modelId="{D3E54CAD-01F3-42B2-B675-F8F0D75357E5}" type="pres">
      <dgm:prSet presAssocID="{5FEDC59D-9CA0-447D-BDAB-5EC95129D3C3}" presName="backgroundArrow" presStyleLbl="node1" presStyleIdx="0" presStyleCnt="1" custLinFactNeighborY="-870"/>
      <dgm:spPr>
        <a:solidFill>
          <a:srgbClr val="1BB9A9">
            <a:alpha val="40000"/>
          </a:srgbClr>
        </a:solidFill>
      </dgm:spPr>
    </dgm:pt>
  </dgm:ptLst>
  <dgm:cxnLst>
    <dgm:cxn modelId="{60AC6602-440F-4323-9C15-D3821FBDE05B}" type="presOf" srcId="{AF957382-EDB2-4162-BCB5-902F5153B1CD}" destId="{D6C5AD22-D045-488A-B809-B8CFF60BFB83}" srcOrd="0" destOrd="0" presId="urn:microsoft.com/office/officeart/2005/8/layout/hProcess3"/>
    <dgm:cxn modelId="{5B0EEE21-CCCB-4F1D-9B0E-109701E484E5}" type="presOf" srcId="{5D68B82E-C079-4730-A421-3E1408DC0F31}" destId="{ADA0C6D2-52CD-430E-95B1-4BDEF3716DE6}" srcOrd="0" destOrd="0" presId="urn:microsoft.com/office/officeart/2005/8/layout/hProcess3"/>
    <dgm:cxn modelId="{87C1B73C-AB23-4C63-9D04-6DDCF13AF1C7}" srcId="{5FEDC59D-9CA0-447D-BDAB-5EC95129D3C3}" destId="{AF957382-EDB2-4162-BCB5-902F5153B1CD}" srcOrd="2" destOrd="0" parTransId="{374274D9-2606-4962-8ABD-9799C80C1615}" sibTransId="{9A8862E5-9E11-4539-9B36-A465B9860A63}"/>
    <dgm:cxn modelId="{61360542-0932-4ED4-9D80-235E7CE34A9D}" srcId="{5FEDC59D-9CA0-447D-BDAB-5EC95129D3C3}" destId="{9C7D5F42-AC9C-43F3-A92E-DAAC484D6F1A}" srcOrd="3" destOrd="0" parTransId="{ACFE1221-7752-46B2-8B5B-02CDAF685C82}" sibTransId="{4AB1E8D2-EA1F-466F-9B80-E7A9D86E6E52}"/>
    <dgm:cxn modelId="{5783DC46-74F2-4B9C-A176-2E8E6D3C8466}" type="presOf" srcId="{A485E9CD-893D-4136-AB87-C43AEE9459B8}" destId="{C33DFB8F-3BA5-4C76-8F8A-E223F6D74CFD}" srcOrd="0" destOrd="0" presId="urn:microsoft.com/office/officeart/2005/8/layout/hProcess3"/>
    <dgm:cxn modelId="{E6AF136A-E1B7-433E-B40D-DB151136055F}" type="presOf" srcId="{5FEDC59D-9CA0-447D-BDAB-5EC95129D3C3}" destId="{9AB6673A-2C3B-41DE-9F6B-7B7E8AEC314F}" srcOrd="0" destOrd="0" presId="urn:microsoft.com/office/officeart/2005/8/layout/hProcess3"/>
    <dgm:cxn modelId="{38D21A78-957B-4BA1-A0CE-9AEC10CD851B}" srcId="{5FEDC59D-9CA0-447D-BDAB-5EC95129D3C3}" destId="{5D68B82E-C079-4730-A421-3E1408DC0F31}" srcOrd="1" destOrd="0" parTransId="{A3B9CAF8-22A4-43E4-AC87-9F52615BA027}" sibTransId="{E7B1ADBF-F043-4C69-8EC4-01E8115692CB}"/>
    <dgm:cxn modelId="{1C66BBC4-C082-4B35-8111-C8DCD499ED63}" type="presOf" srcId="{9C7D5F42-AC9C-43F3-A92E-DAAC484D6F1A}" destId="{059712E4-1245-4FB5-AB19-264F87A0127C}" srcOrd="0" destOrd="0" presId="urn:microsoft.com/office/officeart/2005/8/layout/hProcess3"/>
    <dgm:cxn modelId="{7B06ECC6-A19B-447E-8175-F7A02D82629D}" type="presOf" srcId="{B2F1A89A-CB40-4806-8E3E-2FC468BC7B48}" destId="{3B3548B4-5160-478F-A474-F5A3BBE95A83}" srcOrd="0" destOrd="0" presId="urn:microsoft.com/office/officeart/2005/8/layout/hProcess3"/>
    <dgm:cxn modelId="{BBB8B1D8-8606-43EC-BB1B-9C321A4AA6B7}" srcId="{5FEDC59D-9CA0-447D-BDAB-5EC95129D3C3}" destId="{B2F1A89A-CB40-4806-8E3E-2FC468BC7B48}" srcOrd="4" destOrd="0" parTransId="{84BFE463-4E76-4E8D-BDBF-ABC291F2CA74}" sibTransId="{451A1DE1-876B-48F4-A1B5-6BABDD6B0223}"/>
    <dgm:cxn modelId="{9ED4C6D8-927B-4A92-8620-FA28E4150BA2}" srcId="{5FEDC59D-9CA0-447D-BDAB-5EC95129D3C3}" destId="{A485E9CD-893D-4136-AB87-C43AEE9459B8}" srcOrd="0" destOrd="0" parTransId="{B196B493-914A-4AE5-BC57-82C478759CEE}" sibTransId="{A618847D-88F6-490D-A0E2-3E0F0C991989}"/>
    <dgm:cxn modelId="{0CE70797-755E-43CB-81F3-8732F9594795}" type="presParOf" srcId="{9AB6673A-2C3B-41DE-9F6B-7B7E8AEC314F}" destId="{87F0E8B6-0CE6-408D-8044-C9575A065DED}" srcOrd="0" destOrd="0" presId="urn:microsoft.com/office/officeart/2005/8/layout/hProcess3"/>
    <dgm:cxn modelId="{996ED782-5968-4764-A067-02AD23E57058}" type="presParOf" srcId="{9AB6673A-2C3B-41DE-9F6B-7B7E8AEC314F}" destId="{EEC0EC19-9C45-48B7-B43A-753E712DF493}" srcOrd="1" destOrd="0" presId="urn:microsoft.com/office/officeart/2005/8/layout/hProcess3"/>
    <dgm:cxn modelId="{3E9EBA55-1438-4804-98F4-A2E95B79BB8F}" type="presParOf" srcId="{EEC0EC19-9C45-48B7-B43A-753E712DF493}" destId="{3D6A59D5-8E00-4260-914C-02542B23FDC1}" srcOrd="0" destOrd="0" presId="urn:microsoft.com/office/officeart/2005/8/layout/hProcess3"/>
    <dgm:cxn modelId="{8932E3FE-777D-4581-BD1E-96EBDF399412}" type="presParOf" srcId="{EEC0EC19-9C45-48B7-B43A-753E712DF493}" destId="{D389C6E8-54DD-4916-B0A0-A406BDCB536B}" srcOrd="1" destOrd="0" presId="urn:microsoft.com/office/officeart/2005/8/layout/hProcess3"/>
    <dgm:cxn modelId="{5FBC6EC4-B2CD-475D-85B6-2D740E74F450}" type="presParOf" srcId="{D389C6E8-54DD-4916-B0A0-A406BDCB536B}" destId="{813532F3-8828-42F4-8362-C7BE77D398CC}" srcOrd="0" destOrd="0" presId="urn:microsoft.com/office/officeart/2005/8/layout/hProcess3"/>
    <dgm:cxn modelId="{F21EF188-BBEF-4FD9-89EB-30396B6FF2D3}" type="presParOf" srcId="{D389C6E8-54DD-4916-B0A0-A406BDCB536B}" destId="{C33DFB8F-3BA5-4C76-8F8A-E223F6D74CFD}" srcOrd="1" destOrd="0" presId="urn:microsoft.com/office/officeart/2005/8/layout/hProcess3"/>
    <dgm:cxn modelId="{5A332A55-D629-46A3-98F1-201ECB883895}" type="presParOf" srcId="{D389C6E8-54DD-4916-B0A0-A406BDCB536B}" destId="{3C603E6B-3D12-46C1-A82A-CB275C8D8777}" srcOrd="2" destOrd="0" presId="urn:microsoft.com/office/officeart/2005/8/layout/hProcess3"/>
    <dgm:cxn modelId="{CECCCE26-7EA5-4898-B338-0FFD8604CDB8}" type="presParOf" srcId="{D389C6E8-54DD-4916-B0A0-A406BDCB536B}" destId="{2560ABB5-3B8A-4E92-9C39-250C826761C5}" srcOrd="3" destOrd="0" presId="urn:microsoft.com/office/officeart/2005/8/layout/hProcess3"/>
    <dgm:cxn modelId="{10AD190A-9E98-4407-90E2-4AF896B57A1B}" type="presParOf" srcId="{EEC0EC19-9C45-48B7-B43A-753E712DF493}" destId="{A7157F69-A444-42F2-AE12-A70D4A5DF74D}" srcOrd="2" destOrd="0" presId="urn:microsoft.com/office/officeart/2005/8/layout/hProcess3"/>
    <dgm:cxn modelId="{1EA45C80-25EA-4E19-88C0-513FEFCD64C4}" type="presParOf" srcId="{EEC0EC19-9C45-48B7-B43A-753E712DF493}" destId="{F12C7A04-E599-4FB6-A131-45C9755A5C31}" srcOrd="3" destOrd="0" presId="urn:microsoft.com/office/officeart/2005/8/layout/hProcess3"/>
    <dgm:cxn modelId="{F0B3CC9D-9CBC-4A4C-A9D9-B838498622BA}" type="presParOf" srcId="{F12C7A04-E599-4FB6-A131-45C9755A5C31}" destId="{40DD2F01-0D5E-481B-A11F-5934A59E452E}" srcOrd="0" destOrd="0" presId="urn:microsoft.com/office/officeart/2005/8/layout/hProcess3"/>
    <dgm:cxn modelId="{4D3386A4-8231-4F44-9690-547BCD993E4D}" type="presParOf" srcId="{F12C7A04-E599-4FB6-A131-45C9755A5C31}" destId="{ADA0C6D2-52CD-430E-95B1-4BDEF3716DE6}" srcOrd="1" destOrd="0" presId="urn:microsoft.com/office/officeart/2005/8/layout/hProcess3"/>
    <dgm:cxn modelId="{79DB5C2D-26F0-40BD-ACBC-B82EE507E329}" type="presParOf" srcId="{F12C7A04-E599-4FB6-A131-45C9755A5C31}" destId="{858CB89E-20BE-4A7B-A5F2-D6CFB3E50F2B}" srcOrd="2" destOrd="0" presId="urn:microsoft.com/office/officeart/2005/8/layout/hProcess3"/>
    <dgm:cxn modelId="{ADFD6C87-FA86-44CF-8213-B2AC15B39A6E}" type="presParOf" srcId="{F12C7A04-E599-4FB6-A131-45C9755A5C31}" destId="{059B6C1A-6C44-4DE3-8280-3AABAD4D11D5}" srcOrd="3" destOrd="0" presId="urn:microsoft.com/office/officeart/2005/8/layout/hProcess3"/>
    <dgm:cxn modelId="{56F6CD5D-9087-4650-9236-7DA035FCBA08}" type="presParOf" srcId="{EEC0EC19-9C45-48B7-B43A-753E712DF493}" destId="{B4AFBF20-099E-4A08-8A1A-98CA13E58851}" srcOrd="4" destOrd="0" presId="urn:microsoft.com/office/officeart/2005/8/layout/hProcess3"/>
    <dgm:cxn modelId="{006C7E8E-39B7-4647-ACC6-81C9341743B3}" type="presParOf" srcId="{EEC0EC19-9C45-48B7-B43A-753E712DF493}" destId="{AB1C59A3-66B8-42DB-859A-49475F0042E3}" srcOrd="5" destOrd="0" presId="urn:microsoft.com/office/officeart/2005/8/layout/hProcess3"/>
    <dgm:cxn modelId="{509AF685-5804-47CE-8BAC-992DF54D4E6A}" type="presParOf" srcId="{AB1C59A3-66B8-42DB-859A-49475F0042E3}" destId="{E9A4AE42-8288-49E2-93BC-91EA53C4626B}" srcOrd="0" destOrd="0" presId="urn:microsoft.com/office/officeart/2005/8/layout/hProcess3"/>
    <dgm:cxn modelId="{7A5B309E-27BF-4C81-8171-464BC7F48723}" type="presParOf" srcId="{AB1C59A3-66B8-42DB-859A-49475F0042E3}" destId="{D6C5AD22-D045-488A-B809-B8CFF60BFB83}" srcOrd="1" destOrd="0" presId="urn:microsoft.com/office/officeart/2005/8/layout/hProcess3"/>
    <dgm:cxn modelId="{A1F8BACF-ECE9-4692-BA4C-46940097BB21}" type="presParOf" srcId="{AB1C59A3-66B8-42DB-859A-49475F0042E3}" destId="{789BE57A-7FDD-4080-A8FA-F1C8590B009A}" srcOrd="2" destOrd="0" presId="urn:microsoft.com/office/officeart/2005/8/layout/hProcess3"/>
    <dgm:cxn modelId="{5B19CBC6-338A-46C7-9A29-F5E2C79142B6}" type="presParOf" srcId="{AB1C59A3-66B8-42DB-859A-49475F0042E3}" destId="{F30C1B43-0241-45A7-8FED-C990A47F113A}" srcOrd="3" destOrd="0" presId="urn:microsoft.com/office/officeart/2005/8/layout/hProcess3"/>
    <dgm:cxn modelId="{01186EBD-0C9B-4E52-A149-0053F6721021}" type="presParOf" srcId="{EEC0EC19-9C45-48B7-B43A-753E712DF493}" destId="{0456D68D-7AC7-4491-AB1A-FEAFC17AFA3B}" srcOrd="6" destOrd="0" presId="urn:microsoft.com/office/officeart/2005/8/layout/hProcess3"/>
    <dgm:cxn modelId="{D5615C1D-6DA8-4648-851C-BA8448A07840}" type="presParOf" srcId="{EEC0EC19-9C45-48B7-B43A-753E712DF493}" destId="{285C12CA-176E-431C-9566-E315E07D5C6E}" srcOrd="7" destOrd="0" presId="urn:microsoft.com/office/officeart/2005/8/layout/hProcess3"/>
    <dgm:cxn modelId="{0F56C9B2-6EB8-4B49-89C8-5B66F6DA7018}" type="presParOf" srcId="{285C12CA-176E-431C-9566-E315E07D5C6E}" destId="{987EE887-EFBD-452B-B0AB-61869513A092}" srcOrd="0" destOrd="0" presId="urn:microsoft.com/office/officeart/2005/8/layout/hProcess3"/>
    <dgm:cxn modelId="{80EA6628-E571-497F-80C3-DC7D0516F2E0}" type="presParOf" srcId="{285C12CA-176E-431C-9566-E315E07D5C6E}" destId="{059712E4-1245-4FB5-AB19-264F87A0127C}" srcOrd="1" destOrd="0" presId="urn:microsoft.com/office/officeart/2005/8/layout/hProcess3"/>
    <dgm:cxn modelId="{F2359B5E-51F2-4C2D-8B08-025FAF7A52D2}" type="presParOf" srcId="{285C12CA-176E-431C-9566-E315E07D5C6E}" destId="{9D9B674A-A79F-4272-84F1-E9226EAB301F}" srcOrd="2" destOrd="0" presId="urn:microsoft.com/office/officeart/2005/8/layout/hProcess3"/>
    <dgm:cxn modelId="{4CC1C77F-9707-4350-A8EB-9FACD53E9B54}" type="presParOf" srcId="{285C12CA-176E-431C-9566-E315E07D5C6E}" destId="{4652565A-FC95-4A7D-A13A-F906734FEE6D}" srcOrd="3" destOrd="0" presId="urn:microsoft.com/office/officeart/2005/8/layout/hProcess3"/>
    <dgm:cxn modelId="{A3A48B40-FD00-4454-8910-65D58363AF33}" type="presParOf" srcId="{EEC0EC19-9C45-48B7-B43A-753E712DF493}" destId="{00D8CE4D-7297-4F75-B614-115DAF0834DB}" srcOrd="8" destOrd="0" presId="urn:microsoft.com/office/officeart/2005/8/layout/hProcess3"/>
    <dgm:cxn modelId="{6A23D41C-8B63-4B4C-AABB-D6507C6D311F}" type="presParOf" srcId="{EEC0EC19-9C45-48B7-B43A-753E712DF493}" destId="{FCF0C208-7C8D-4AD2-B33B-A14F360B50BC}" srcOrd="9" destOrd="0" presId="urn:microsoft.com/office/officeart/2005/8/layout/hProcess3"/>
    <dgm:cxn modelId="{DEA57828-998D-4836-AEE8-CE8B4AF206D1}" type="presParOf" srcId="{FCF0C208-7C8D-4AD2-B33B-A14F360B50BC}" destId="{7A1AF1B7-04E5-4180-8172-63A6AEFB5B8E}" srcOrd="0" destOrd="0" presId="urn:microsoft.com/office/officeart/2005/8/layout/hProcess3"/>
    <dgm:cxn modelId="{29C4983E-425B-4AF7-823C-DA619BA8FD9D}" type="presParOf" srcId="{FCF0C208-7C8D-4AD2-B33B-A14F360B50BC}" destId="{3B3548B4-5160-478F-A474-F5A3BBE95A83}" srcOrd="1" destOrd="0" presId="urn:microsoft.com/office/officeart/2005/8/layout/hProcess3"/>
    <dgm:cxn modelId="{98A2A5CB-1138-49F2-8317-C37094BE4981}" type="presParOf" srcId="{FCF0C208-7C8D-4AD2-B33B-A14F360B50BC}" destId="{8A5D88A3-AFAB-415A-AD63-712BF189A26E}" srcOrd="2" destOrd="0" presId="urn:microsoft.com/office/officeart/2005/8/layout/hProcess3"/>
    <dgm:cxn modelId="{247F8842-2717-4557-BCEC-E3BBA59BB2F5}" type="presParOf" srcId="{FCF0C208-7C8D-4AD2-B33B-A14F360B50BC}" destId="{F68D7EDA-61EA-493B-81C8-61401DEFB4A6}" srcOrd="3" destOrd="0" presId="urn:microsoft.com/office/officeart/2005/8/layout/hProcess3"/>
    <dgm:cxn modelId="{E561BA38-3F52-4E03-B8F6-D552AF6DE06B}" type="presParOf" srcId="{EEC0EC19-9C45-48B7-B43A-753E712DF493}" destId="{A5098B67-89E6-4DFB-9EC1-21E9EC3F5DD7}" srcOrd="10" destOrd="0" presId="urn:microsoft.com/office/officeart/2005/8/layout/hProcess3"/>
    <dgm:cxn modelId="{16C658F9-AD14-4653-ADCF-96DA7F6CA365}" type="presParOf" srcId="{EEC0EC19-9C45-48B7-B43A-753E712DF493}" destId="{A9513C18-1A8C-41C2-9E0F-4B0ED6CAB926}" srcOrd="11" destOrd="0" presId="urn:microsoft.com/office/officeart/2005/8/layout/hProcess3"/>
    <dgm:cxn modelId="{8D5C869F-E1AA-4180-8095-8618E7867B4B}" type="presParOf" srcId="{EEC0EC19-9C45-48B7-B43A-753E712DF493}" destId="{D3E54CAD-01F3-42B2-B675-F8F0D75357E5}" srcOrd="12"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40B05-0244-436F-A5EC-8FADE6685E2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0F02AA-0861-4362-B44C-AC107DA5AF4E}">
      <dgm:prSet/>
      <dgm:spPr/>
      <dgm:t>
        <a:bodyPr/>
        <a:lstStyle/>
        <a:p>
          <a:r>
            <a:rPr lang="en-US" dirty="0">
              <a:solidFill>
                <a:schemeClr val="tx1"/>
              </a:solidFill>
            </a:rPr>
            <a:t>Light-colored roof</a:t>
          </a:r>
        </a:p>
      </dgm:t>
    </dgm:pt>
    <dgm:pt modelId="{B868B01E-7BD4-45BF-A495-22B2F653A1D9}" type="parTrans" cxnId="{E011C7DC-A6CB-49A5-B8D7-01B9894A63E6}">
      <dgm:prSet/>
      <dgm:spPr/>
      <dgm:t>
        <a:bodyPr/>
        <a:lstStyle/>
        <a:p>
          <a:endParaRPr lang="en-US"/>
        </a:p>
      </dgm:t>
    </dgm:pt>
    <dgm:pt modelId="{ADE25EAF-535D-40B7-A114-9A0FCE5E5B4D}" type="sibTrans" cxnId="{E011C7DC-A6CB-49A5-B8D7-01B9894A63E6}">
      <dgm:prSet/>
      <dgm:spPr/>
      <dgm:t>
        <a:bodyPr/>
        <a:lstStyle/>
        <a:p>
          <a:endParaRPr lang="en-US"/>
        </a:p>
      </dgm:t>
    </dgm:pt>
    <dgm:pt modelId="{68BDF5B5-6B1E-480E-9D86-8064DD57A50A}">
      <dgm:prSet/>
      <dgm:spPr/>
      <dgm:t>
        <a:bodyPr/>
        <a:lstStyle/>
        <a:p>
          <a:r>
            <a:rPr lang="en-US" dirty="0">
              <a:solidFill>
                <a:schemeClr val="tx1"/>
              </a:solidFill>
            </a:rPr>
            <a:t>Solar shading glass, film or blinds</a:t>
          </a:r>
        </a:p>
      </dgm:t>
    </dgm:pt>
    <dgm:pt modelId="{1922E00C-D2CD-40CC-A303-E5B2D501F078}" type="parTrans" cxnId="{A36E0F50-3411-42A7-83CD-778B6137FC7C}">
      <dgm:prSet/>
      <dgm:spPr/>
      <dgm:t>
        <a:bodyPr/>
        <a:lstStyle/>
        <a:p>
          <a:endParaRPr lang="en-US"/>
        </a:p>
      </dgm:t>
    </dgm:pt>
    <dgm:pt modelId="{2C09D927-01A0-4BEE-8E83-3DEC2DF0CA31}" type="sibTrans" cxnId="{A36E0F50-3411-42A7-83CD-778B6137FC7C}">
      <dgm:prSet/>
      <dgm:spPr/>
      <dgm:t>
        <a:bodyPr/>
        <a:lstStyle/>
        <a:p>
          <a:endParaRPr lang="en-US"/>
        </a:p>
      </dgm:t>
    </dgm:pt>
    <dgm:pt modelId="{115B6AD4-7A7A-4FC7-A832-F0E13CFBA22D}">
      <dgm:prSet/>
      <dgm:spPr/>
      <dgm:t>
        <a:bodyPr/>
        <a:lstStyle/>
        <a:p>
          <a:r>
            <a:rPr lang="en-US" dirty="0">
              <a:solidFill>
                <a:schemeClr val="tx1"/>
              </a:solidFill>
            </a:rPr>
            <a:t>Tight shell to reduce moisture load</a:t>
          </a:r>
        </a:p>
      </dgm:t>
    </dgm:pt>
    <dgm:pt modelId="{2D5D437F-6A7E-4E00-8070-531FC78725EC}" type="parTrans" cxnId="{29E5D201-DED4-4951-83A5-B36F644B3175}">
      <dgm:prSet/>
      <dgm:spPr/>
      <dgm:t>
        <a:bodyPr/>
        <a:lstStyle/>
        <a:p>
          <a:endParaRPr lang="en-US"/>
        </a:p>
      </dgm:t>
    </dgm:pt>
    <dgm:pt modelId="{7B569C5A-E951-4F75-AC4D-C43F5850FED2}" type="sibTrans" cxnId="{29E5D201-DED4-4951-83A5-B36F644B3175}">
      <dgm:prSet/>
      <dgm:spPr/>
      <dgm:t>
        <a:bodyPr/>
        <a:lstStyle/>
        <a:p>
          <a:endParaRPr lang="en-US"/>
        </a:p>
      </dgm:t>
    </dgm:pt>
    <dgm:pt modelId="{DE7DDC5A-E3B9-4566-8859-197CFE6AE701}">
      <dgm:prSet/>
      <dgm:spPr/>
      <dgm:t>
        <a:bodyPr/>
        <a:lstStyle/>
        <a:p>
          <a:r>
            <a:rPr lang="en-US" dirty="0">
              <a:solidFill>
                <a:schemeClr val="tx1"/>
              </a:solidFill>
            </a:rPr>
            <a:t>VAV/Critical zoning during peak loads</a:t>
          </a:r>
        </a:p>
      </dgm:t>
    </dgm:pt>
    <dgm:pt modelId="{18381AC9-FC4B-43AF-BC68-5C95EA3F1D15}" type="parTrans" cxnId="{5936F30A-BC90-4921-A161-643A5C576714}">
      <dgm:prSet/>
      <dgm:spPr/>
      <dgm:t>
        <a:bodyPr/>
        <a:lstStyle/>
        <a:p>
          <a:endParaRPr lang="en-US"/>
        </a:p>
      </dgm:t>
    </dgm:pt>
    <dgm:pt modelId="{4A6804F5-8AB4-48F7-9456-11CEB3CC0D09}" type="sibTrans" cxnId="{5936F30A-BC90-4921-A161-643A5C576714}">
      <dgm:prSet/>
      <dgm:spPr/>
      <dgm:t>
        <a:bodyPr/>
        <a:lstStyle/>
        <a:p>
          <a:endParaRPr lang="en-US"/>
        </a:p>
      </dgm:t>
    </dgm:pt>
    <dgm:pt modelId="{16ADEEB7-E445-44ED-9857-D4BA59A88362}">
      <dgm:prSet/>
      <dgm:spPr/>
      <dgm:t>
        <a:bodyPr/>
        <a:lstStyle/>
        <a:p>
          <a:r>
            <a:rPr lang="en-US" dirty="0">
              <a:solidFill>
                <a:schemeClr val="tx1"/>
              </a:solidFill>
            </a:rPr>
            <a:t>Sensible energy recovery of exhaust</a:t>
          </a:r>
        </a:p>
      </dgm:t>
    </dgm:pt>
    <dgm:pt modelId="{9B71DCB9-897A-42C0-8ED7-4DD3D515AD56}" type="parTrans" cxnId="{C1D16929-6BD8-40B9-9E0D-A42137887CB4}">
      <dgm:prSet/>
      <dgm:spPr/>
      <dgm:t>
        <a:bodyPr/>
        <a:lstStyle/>
        <a:p>
          <a:endParaRPr lang="en-US"/>
        </a:p>
      </dgm:t>
    </dgm:pt>
    <dgm:pt modelId="{EF7BC7D0-331D-4E13-8035-2BF4719A53A0}" type="sibTrans" cxnId="{C1D16929-6BD8-40B9-9E0D-A42137887CB4}">
      <dgm:prSet/>
      <dgm:spPr/>
      <dgm:t>
        <a:bodyPr/>
        <a:lstStyle/>
        <a:p>
          <a:endParaRPr lang="en-US"/>
        </a:p>
      </dgm:t>
    </dgm:pt>
    <dgm:pt modelId="{D1663ACB-F3D8-46A5-9436-503CA36F72AA}">
      <dgm:prSet/>
      <dgm:spPr/>
      <dgm:t>
        <a:bodyPr/>
        <a:lstStyle/>
        <a:p>
          <a:r>
            <a:rPr lang="en-US" dirty="0">
              <a:solidFill>
                <a:schemeClr val="tx1"/>
              </a:solidFill>
            </a:rPr>
            <a:t>Internal equipment efficiency</a:t>
          </a:r>
        </a:p>
      </dgm:t>
    </dgm:pt>
    <dgm:pt modelId="{9E4000B6-1C83-4B42-AF42-F9F9596B220D}" type="parTrans" cxnId="{416F0B79-5866-4A83-B9C6-1739D4323B86}">
      <dgm:prSet/>
      <dgm:spPr/>
      <dgm:t>
        <a:bodyPr/>
        <a:lstStyle/>
        <a:p>
          <a:endParaRPr lang="en-US"/>
        </a:p>
      </dgm:t>
    </dgm:pt>
    <dgm:pt modelId="{5F92E07D-77AB-4A6C-8BDD-787635DC0E38}" type="sibTrans" cxnId="{416F0B79-5866-4A83-B9C6-1739D4323B86}">
      <dgm:prSet/>
      <dgm:spPr/>
      <dgm:t>
        <a:bodyPr/>
        <a:lstStyle/>
        <a:p>
          <a:endParaRPr lang="en-US"/>
        </a:p>
      </dgm:t>
    </dgm:pt>
    <dgm:pt modelId="{2FDE4D12-DEBA-4D0F-8E8A-B45938F4EF9C}">
      <dgm:prSet/>
      <dgm:spPr/>
      <dgm:t>
        <a:bodyPr/>
        <a:lstStyle/>
        <a:p>
          <a:r>
            <a:rPr lang="en-US" dirty="0">
              <a:solidFill>
                <a:schemeClr val="tx1"/>
              </a:solidFill>
            </a:rPr>
            <a:t>Lights, motors, power supplies, copiers, printers</a:t>
          </a:r>
        </a:p>
      </dgm:t>
    </dgm:pt>
    <dgm:pt modelId="{47B66614-33FF-427B-B83E-491A6C862CD1}" type="parTrans" cxnId="{E017584B-4B64-446D-95EF-C719A49AD3B6}">
      <dgm:prSet/>
      <dgm:spPr/>
      <dgm:t>
        <a:bodyPr/>
        <a:lstStyle/>
        <a:p>
          <a:endParaRPr lang="en-US"/>
        </a:p>
      </dgm:t>
    </dgm:pt>
    <dgm:pt modelId="{0754A7D7-5ADB-4AA0-9832-9CEE0A66EFB8}" type="sibTrans" cxnId="{E017584B-4B64-446D-95EF-C719A49AD3B6}">
      <dgm:prSet/>
      <dgm:spPr/>
      <dgm:t>
        <a:bodyPr/>
        <a:lstStyle/>
        <a:p>
          <a:endParaRPr lang="en-US"/>
        </a:p>
      </dgm:t>
    </dgm:pt>
    <dgm:pt modelId="{423249FF-5549-441E-B394-47A4B8A3DD45}">
      <dgm:prSet/>
      <dgm:spPr/>
      <dgm:t>
        <a:bodyPr/>
        <a:lstStyle/>
        <a:p>
          <a:r>
            <a:rPr lang="en-US" dirty="0">
              <a:solidFill>
                <a:schemeClr val="tx1"/>
              </a:solidFill>
            </a:rPr>
            <a:t>Process heat exhaust?</a:t>
          </a:r>
        </a:p>
      </dgm:t>
    </dgm:pt>
    <dgm:pt modelId="{4A221106-647A-4E55-AD6E-F2A355780EB9}" type="parTrans" cxnId="{C1E7D7EE-1197-4883-9DBE-1095C294EECC}">
      <dgm:prSet/>
      <dgm:spPr/>
      <dgm:t>
        <a:bodyPr/>
        <a:lstStyle/>
        <a:p>
          <a:endParaRPr lang="en-US"/>
        </a:p>
      </dgm:t>
    </dgm:pt>
    <dgm:pt modelId="{64DCDE6B-E1C7-4111-AA2A-417BF47E950E}" type="sibTrans" cxnId="{C1E7D7EE-1197-4883-9DBE-1095C294EECC}">
      <dgm:prSet/>
      <dgm:spPr/>
      <dgm:t>
        <a:bodyPr/>
        <a:lstStyle/>
        <a:p>
          <a:endParaRPr lang="en-US"/>
        </a:p>
      </dgm:t>
    </dgm:pt>
    <dgm:pt modelId="{1AD0DC43-0F21-42D5-AAE6-3AD4A84D721C}" type="pres">
      <dgm:prSet presAssocID="{84D40B05-0244-436F-A5EC-8FADE6685E29}" presName="linear" presStyleCnt="0">
        <dgm:presLayoutVars>
          <dgm:animLvl val="lvl"/>
          <dgm:resizeHandles val="exact"/>
        </dgm:presLayoutVars>
      </dgm:prSet>
      <dgm:spPr/>
    </dgm:pt>
    <dgm:pt modelId="{3D55F41A-572D-433A-8BE7-B92787879C84}" type="pres">
      <dgm:prSet presAssocID="{5E0F02AA-0861-4362-B44C-AC107DA5AF4E}" presName="parentText" presStyleLbl="node1" presStyleIdx="0" presStyleCnt="6">
        <dgm:presLayoutVars>
          <dgm:chMax val="0"/>
          <dgm:bulletEnabled val="1"/>
        </dgm:presLayoutVars>
      </dgm:prSet>
      <dgm:spPr/>
    </dgm:pt>
    <dgm:pt modelId="{CD1B34D6-2480-4887-A637-2EFE7B58D256}" type="pres">
      <dgm:prSet presAssocID="{ADE25EAF-535D-40B7-A114-9A0FCE5E5B4D}" presName="spacer" presStyleCnt="0"/>
      <dgm:spPr/>
    </dgm:pt>
    <dgm:pt modelId="{7009611E-27BB-4542-9FE7-AA4DA3C7CEE1}" type="pres">
      <dgm:prSet presAssocID="{68BDF5B5-6B1E-480E-9D86-8064DD57A50A}" presName="parentText" presStyleLbl="node1" presStyleIdx="1" presStyleCnt="6">
        <dgm:presLayoutVars>
          <dgm:chMax val="0"/>
          <dgm:bulletEnabled val="1"/>
        </dgm:presLayoutVars>
      </dgm:prSet>
      <dgm:spPr/>
    </dgm:pt>
    <dgm:pt modelId="{BE027F5E-4618-495F-96DD-1A50A48AD549}" type="pres">
      <dgm:prSet presAssocID="{2C09D927-01A0-4BEE-8E83-3DEC2DF0CA31}" presName="spacer" presStyleCnt="0"/>
      <dgm:spPr/>
    </dgm:pt>
    <dgm:pt modelId="{9ED3A090-B593-47FE-93CA-E25E2A87EEBF}" type="pres">
      <dgm:prSet presAssocID="{115B6AD4-7A7A-4FC7-A832-F0E13CFBA22D}" presName="parentText" presStyleLbl="node1" presStyleIdx="2" presStyleCnt="6">
        <dgm:presLayoutVars>
          <dgm:chMax val="0"/>
          <dgm:bulletEnabled val="1"/>
        </dgm:presLayoutVars>
      </dgm:prSet>
      <dgm:spPr/>
    </dgm:pt>
    <dgm:pt modelId="{32935FEF-49CE-47CD-9A7B-333C8796E164}" type="pres">
      <dgm:prSet presAssocID="{7B569C5A-E951-4F75-AC4D-C43F5850FED2}" presName="spacer" presStyleCnt="0"/>
      <dgm:spPr/>
    </dgm:pt>
    <dgm:pt modelId="{91B1BAC2-F950-445B-A675-77797942251C}" type="pres">
      <dgm:prSet presAssocID="{DE7DDC5A-E3B9-4566-8859-197CFE6AE701}" presName="parentText" presStyleLbl="node1" presStyleIdx="3" presStyleCnt="6">
        <dgm:presLayoutVars>
          <dgm:chMax val="0"/>
          <dgm:bulletEnabled val="1"/>
        </dgm:presLayoutVars>
      </dgm:prSet>
      <dgm:spPr/>
    </dgm:pt>
    <dgm:pt modelId="{9309203B-3809-4364-8A3A-90432EDC7BBC}" type="pres">
      <dgm:prSet presAssocID="{4A6804F5-8AB4-48F7-9456-11CEB3CC0D09}" presName="spacer" presStyleCnt="0"/>
      <dgm:spPr/>
    </dgm:pt>
    <dgm:pt modelId="{2A85A553-8C11-4AEF-A018-CDAAC4A2B4A6}" type="pres">
      <dgm:prSet presAssocID="{16ADEEB7-E445-44ED-9857-D4BA59A88362}" presName="parentText" presStyleLbl="node1" presStyleIdx="4" presStyleCnt="6">
        <dgm:presLayoutVars>
          <dgm:chMax val="0"/>
          <dgm:bulletEnabled val="1"/>
        </dgm:presLayoutVars>
      </dgm:prSet>
      <dgm:spPr/>
    </dgm:pt>
    <dgm:pt modelId="{66014284-984F-4113-BD06-A313332A4114}" type="pres">
      <dgm:prSet presAssocID="{EF7BC7D0-331D-4E13-8035-2BF4719A53A0}" presName="spacer" presStyleCnt="0"/>
      <dgm:spPr/>
    </dgm:pt>
    <dgm:pt modelId="{A0A35FC6-6204-4798-80CF-28641A9A8132}" type="pres">
      <dgm:prSet presAssocID="{D1663ACB-F3D8-46A5-9436-503CA36F72AA}" presName="parentText" presStyleLbl="node1" presStyleIdx="5" presStyleCnt="6">
        <dgm:presLayoutVars>
          <dgm:chMax val="0"/>
          <dgm:bulletEnabled val="1"/>
        </dgm:presLayoutVars>
      </dgm:prSet>
      <dgm:spPr/>
    </dgm:pt>
    <dgm:pt modelId="{6B69AED2-3086-4D97-9B72-A364F1FD10E9}" type="pres">
      <dgm:prSet presAssocID="{D1663ACB-F3D8-46A5-9436-503CA36F72AA}" presName="childText" presStyleLbl="revTx" presStyleIdx="0" presStyleCnt="1">
        <dgm:presLayoutVars>
          <dgm:bulletEnabled val="1"/>
        </dgm:presLayoutVars>
      </dgm:prSet>
      <dgm:spPr/>
    </dgm:pt>
  </dgm:ptLst>
  <dgm:cxnLst>
    <dgm:cxn modelId="{29E5D201-DED4-4951-83A5-B36F644B3175}" srcId="{84D40B05-0244-436F-A5EC-8FADE6685E29}" destId="{115B6AD4-7A7A-4FC7-A832-F0E13CFBA22D}" srcOrd="2" destOrd="0" parTransId="{2D5D437F-6A7E-4E00-8070-531FC78725EC}" sibTransId="{7B569C5A-E951-4F75-AC4D-C43F5850FED2}"/>
    <dgm:cxn modelId="{CB2F4204-A55B-4A6D-9DB0-A1CC9FED424E}" type="presOf" srcId="{115B6AD4-7A7A-4FC7-A832-F0E13CFBA22D}" destId="{9ED3A090-B593-47FE-93CA-E25E2A87EEBF}" srcOrd="0" destOrd="0" presId="urn:microsoft.com/office/officeart/2005/8/layout/vList2"/>
    <dgm:cxn modelId="{5936F30A-BC90-4921-A161-643A5C576714}" srcId="{84D40B05-0244-436F-A5EC-8FADE6685E29}" destId="{DE7DDC5A-E3B9-4566-8859-197CFE6AE701}" srcOrd="3" destOrd="0" parTransId="{18381AC9-FC4B-43AF-BC68-5C95EA3F1D15}" sibTransId="{4A6804F5-8AB4-48F7-9456-11CEB3CC0D09}"/>
    <dgm:cxn modelId="{C1D16929-6BD8-40B9-9E0D-A42137887CB4}" srcId="{84D40B05-0244-436F-A5EC-8FADE6685E29}" destId="{16ADEEB7-E445-44ED-9857-D4BA59A88362}" srcOrd="4" destOrd="0" parTransId="{9B71DCB9-897A-42C0-8ED7-4DD3D515AD56}" sibTransId="{EF7BC7D0-331D-4E13-8035-2BF4719A53A0}"/>
    <dgm:cxn modelId="{711A5531-BD7D-4911-93B9-0D667D3699E3}" type="presOf" srcId="{D1663ACB-F3D8-46A5-9436-503CA36F72AA}" destId="{A0A35FC6-6204-4798-80CF-28641A9A8132}" srcOrd="0" destOrd="0" presId="urn:microsoft.com/office/officeart/2005/8/layout/vList2"/>
    <dgm:cxn modelId="{E017584B-4B64-446D-95EF-C719A49AD3B6}" srcId="{D1663ACB-F3D8-46A5-9436-503CA36F72AA}" destId="{2FDE4D12-DEBA-4D0F-8E8A-B45938F4EF9C}" srcOrd="0" destOrd="0" parTransId="{47B66614-33FF-427B-B83E-491A6C862CD1}" sibTransId="{0754A7D7-5ADB-4AA0-9832-9CEE0A66EFB8}"/>
    <dgm:cxn modelId="{A36E0F50-3411-42A7-83CD-778B6137FC7C}" srcId="{84D40B05-0244-436F-A5EC-8FADE6685E29}" destId="{68BDF5B5-6B1E-480E-9D86-8064DD57A50A}" srcOrd="1" destOrd="0" parTransId="{1922E00C-D2CD-40CC-A303-E5B2D501F078}" sibTransId="{2C09D927-01A0-4BEE-8E83-3DEC2DF0CA31}"/>
    <dgm:cxn modelId="{5AE7A871-8549-470F-B7DE-8CA9BBE94203}" type="presOf" srcId="{5E0F02AA-0861-4362-B44C-AC107DA5AF4E}" destId="{3D55F41A-572D-433A-8BE7-B92787879C84}" srcOrd="0" destOrd="0" presId="urn:microsoft.com/office/officeart/2005/8/layout/vList2"/>
    <dgm:cxn modelId="{416F0B79-5866-4A83-B9C6-1739D4323B86}" srcId="{84D40B05-0244-436F-A5EC-8FADE6685E29}" destId="{D1663ACB-F3D8-46A5-9436-503CA36F72AA}" srcOrd="5" destOrd="0" parTransId="{9E4000B6-1C83-4B42-AF42-F9F9596B220D}" sibTransId="{5F92E07D-77AB-4A6C-8BDD-787635DC0E38}"/>
    <dgm:cxn modelId="{BA471E86-D711-4499-A2BD-9FE139A16EED}" type="presOf" srcId="{423249FF-5549-441E-B394-47A4B8A3DD45}" destId="{6B69AED2-3086-4D97-9B72-A364F1FD10E9}" srcOrd="0" destOrd="1" presId="urn:microsoft.com/office/officeart/2005/8/layout/vList2"/>
    <dgm:cxn modelId="{62AA5F8C-398B-4FB5-A9BB-7CB6DD15678E}" type="presOf" srcId="{68BDF5B5-6B1E-480E-9D86-8064DD57A50A}" destId="{7009611E-27BB-4542-9FE7-AA4DA3C7CEE1}" srcOrd="0" destOrd="0" presId="urn:microsoft.com/office/officeart/2005/8/layout/vList2"/>
    <dgm:cxn modelId="{0D1F0CC8-19B8-4D7D-B714-D21BC4CA24E0}" type="presOf" srcId="{2FDE4D12-DEBA-4D0F-8E8A-B45938F4EF9C}" destId="{6B69AED2-3086-4D97-9B72-A364F1FD10E9}" srcOrd="0" destOrd="0" presId="urn:microsoft.com/office/officeart/2005/8/layout/vList2"/>
    <dgm:cxn modelId="{1A82E5CF-4585-416F-A28F-3375058A29F2}" type="presOf" srcId="{16ADEEB7-E445-44ED-9857-D4BA59A88362}" destId="{2A85A553-8C11-4AEF-A018-CDAAC4A2B4A6}" srcOrd="0" destOrd="0" presId="urn:microsoft.com/office/officeart/2005/8/layout/vList2"/>
    <dgm:cxn modelId="{C8B962D1-714D-4F85-8F7A-089B66989B74}" type="presOf" srcId="{DE7DDC5A-E3B9-4566-8859-197CFE6AE701}" destId="{91B1BAC2-F950-445B-A675-77797942251C}" srcOrd="0" destOrd="0" presId="urn:microsoft.com/office/officeart/2005/8/layout/vList2"/>
    <dgm:cxn modelId="{1A7FBED9-8507-48CA-9E44-CFB839ECDA38}" type="presOf" srcId="{84D40B05-0244-436F-A5EC-8FADE6685E29}" destId="{1AD0DC43-0F21-42D5-AAE6-3AD4A84D721C}" srcOrd="0" destOrd="0" presId="urn:microsoft.com/office/officeart/2005/8/layout/vList2"/>
    <dgm:cxn modelId="{E011C7DC-A6CB-49A5-B8D7-01B9894A63E6}" srcId="{84D40B05-0244-436F-A5EC-8FADE6685E29}" destId="{5E0F02AA-0861-4362-B44C-AC107DA5AF4E}" srcOrd="0" destOrd="0" parTransId="{B868B01E-7BD4-45BF-A495-22B2F653A1D9}" sibTransId="{ADE25EAF-535D-40B7-A114-9A0FCE5E5B4D}"/>
    <dgm:cxn modelId="{C1E7D7EE-1197-4883-9DBE-1095C294EECC}" srcId="{D1663ACB-F3D8-46A5-9436-503CA36F72AA}" destId="{423249FF-5549-441E-B394-47A4B8A3DD45}" srcOrd="1" destOrd="0" parTransId="{4A221106-647A-4E55-AD6E-F2A355780EB9}" sibTransId="{64DCDE6B-E1C7-4111-AA2A-417BF47E950E}"/>
    <dgm:cxn modelId="{DECBFE13-EF90-452B-B359-D8525C22F08A}" type="presParOf" srcId="{1AD0DC43-0F21-42D5-AAE6-3AD4A84D721C}" destId="{3D55F41A-572D-433A-8BE7-B92787879C84}" srcOrd="0" destOrd="0" presId="urn:microsoft.com/office/officeart/2005/8/layout/vList2"/>
    <dgm:cxn modelId="{E35DA826-6D51-4B31-90B6-18C1D2E0FB0B}" type="presParOf" srcId="{1AD0DC43-0F21-42D5-AAE6-3AD4A84D721C}" destId="{CD1B34D6-2480-4887-A637-2EFE7B58D256}" srcOrd="1" destOrd="0" presId="urn:microsoft.com/office/officeart/2005/8/layout/vList2"/>
    <dgm:cxn modelId="{E0D22C72-5839-4899-9850-B98FDACE9374}" type="presParOf" srcId="{1AD0DC43-0F21-42D5-AAE6-3AD4A84D721C}" destId="{7009611E-27BB-4542-9FE7-AA4DA3C7CEE1}" srcOrd="2" destOrd="0" presId="urn:microsoft.com/office/officeart/2005/8/layout/vList2"/>
    <dgm:cxn modelId="{444B677A-E1AA-431A-B50F-8D0893B60EB2}" type="presParOf" srcId="{1AD0DC43-0F21-42D5-AAE6-3AD4A84D721C}" destId="{BE027F5E-4618-495F-96DD-1A50A48AD549}" srcOrd="3" destOrd="0" presId="urn:microsoft.com/office/officeart/2005/8/layout/vList2"/>
    <dgm:cxn modelId="{0087EA21-23BC-4B90-BC61-007A077AEF8F}" type="presParOf" srcId="{1AD0DC43-0F21-42D5-AAE6-3AD4A84D721C}" destId="{9ED3A090-B593-47FE-93CA-E25E2A87EEBF}" srcOrd="4" destOrd="0" presId="urn:microsoft.com/office/officeart/2005/8/layout/vList2"/>
    <dgm:cxn modelId="{A0215860-14CD-4141-BE3E-E2BDEB1C4F71}" type="presParOf" srcId="{1AD0DC43-0F21-42D5-AAE6-3AD4A84D721C}" destId="{32935FEF-49CE-47CD-9A7B-333C8796E164}" srcOrd="5" destOrd="0" presId="urn:microsoft.com/office/officeart/2005/8/layout/vList2"/>
    <dgm:cxn modelId="{BDFB1275-4654-466E-9BDC-71F10184549D}" type="presParOf" srcId="{1AD0DC43-0F21-42D5-AAE6-3AD4A84D721C}" destId="{91B1BAC2-F950-445B-A675-77797942251C}" srcOrd="6" destOrd="0" presId="urn:microsoft.com/office/officeart/2005/8/layout/vList2"/>
    <dgm:cxn modelId="{25C71226-7D42-439C-A0AD-F85A29304191}" type="presParOf" srcId="{1AD0DC43-0F21-42D5-AAE6-3AD4A84D721C}" destId="{9309203B-3809-4364-8A3A-90432EDC7BBC}" srcOrd="7" destOrd="0" presId="urn:microsoft.com/office/officeart/2005/8/layout/vList2"/>
    <dgm:cxn modelId="{B9038E9A-66FF-49F4-8330-E59D4BB69B20}" type="presParOf" srcId="{1AD0DC43-0F21-42D5-AAE6-3AD4A84D721C}" destId="{2A85A553-8C11-4AEF-A018-CDAAC4A2B4A6}" srcOrd="8" destOrd="0" presId="urn:microsoft.com/office/officeart/2005/8/layout/vList2"/>
    <dgm:cxn modelId="{B4BFAA35-669D-441F-9B63-E5CE16DFF670}" type="presParOf" srcId="{1AD0DC43-0F21-42D5-AAE6-3AD4A84D721C}" destId="{66014284-984F-4113-BD06-A313332A4114}" srcOrd="9" destOrd="0" presId="urn:microsoft.com/office/officeart/2005/8/layout/vList2"/>
    <dgm:cxn modelId="{14725D07-4EF0-4A1C-8592-206C841F0353}" type="presParOf" srcId="{1AD0DC43-0F21-42D5-AAE6-3AD4A84D721C}" destId="{A0A35FC6-6204-4798-80CF-28641A9A8132}" srcOrd="10" destOrd="0" presId="urn:microsoft.com/office/officeart/2005/8/layout/vList2"/>
    <dgm:cxn modelId="{7645A871-38B6-4D06-BA47-A7CA017068ED}" type="presParOf" srcId="{1AD0DC43-0F21-42D5-AAE6-3AD4A84D721C}" destId="{6B69AED2-3086-4D97-9B72-A364F1FD10E9}" srcOrd="1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727D39-5F61-4516-AACD-5D8EBFCC656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C873D8-F067-4A7E-B10C-CCC32DB06910}">
      <dgm:prSet custT="1"/>
      <dgm:spPr/>
      <dgm:t>
        <a:bodyPr/>
        <a:lstStyle/>
        <a:p>
          <a:r>
            <a:rPr lang="en-US" sz="2800" dirty="0">
              <a:solidFill>
                <a:schemeClr val="tx1"/>
              </a:solidFill>
            </a:rPr>
            <a:t>Piping</a:t>
          </a:r>
        </a:p>
      </dgm:t>
    </dgm:pt>
    <dgm:pt modelId="{A426E0BB-0DF9-4A16-AFC3-5F2F423C16C3}" type="parTrans" cxnId="{906A5C6C-320A-4A4B-8734-8C297A2C6EED}">
      <dgm:prSet/>
      <dgm:spPr/>
      <dgm:t>
        <a:bodyPr/>
        <a:lstStyle/>
        <a:p>
          <a:endParaRPr lang="en-US"/>
        </a:p>
      </dgm:t>
    </dgm:pt>
    <dgm:pt modelId="{86C4FB2A-B24C-41F6-9894-9DCF8858C97E}" type="sibTrans" cxnId="{906A5C6C-320A-4A4B-8734-8C297A2C6EED}">
      <dgm:prSet/>
      <dgm:spPr/>
      <dgm:t>
        <a:bodyPr/>
        <a:lstStyle/>
        <a:p>
          <a:endParaRPr lang="en-US"/>
        </a:p>
      </dgm:t>
    </dgm:pt>
    <dgm:pt modelId="{A25F3314-EF55-4CA9-893F-E7A4BDD366C6}">
      <dgm:prSet custT="1"/>
      <dgm:spPr/>
      <dgm:t>
        <a:bodyPr/>
        <a:lstStyle/>
        <a:p>
          <a:r>
            <a:rPr lang="en-US" sz="2800" dirty="0">
              <a:solidFill>
                <a:schemeClr val="tx1"/>
              </a:solidFill>
            </a:rPr>
            <a:t>2-pipe</a:t>
          </a:r>
        </a:p>
      </dgm:t>
    </dgm:pt>
    <dgm:pt modelId="{705C88D2-C7B6-4F47-9266-19C50FC4B7E6}" type="parTrans" cxnId="{362EAC73-2479-4C8A-8512-79EF081B149D}">
      <dgm:prSet/>
      <dgm:spPr/>
      <dgm:t>
        <a:bodyPr/>
        <a:lstStyle/>
        <a:p>
          <a:endParaRPr lang="en-US"/>
        </a:p>
      </dgm:t>
    </dgm:pt>
    <dgm:pt modelId="{2372E9E5-8689-42BE-8F16-A557DE1B3677}" type="sibTrans" cxnId="{362EAC73-2479-4C8A-8512-79EF081B149D}">
      <dgm:prSet/>
      <dgm:spPr/>
      <dgm:t>
        <a:bodyPr/>
        <a:lstStyle/>
        <a:p>
          <a:endParaRPr lang="en-US"/>
        </a:p>
      </dgm:t>
    </dgm:pt>
    <dgm:pt modelId="{552B7997-12F3-4467-8922-14FEE34AF73B}">
      <dgm:prSet custT="1"/>
      <dgm:spPr/>
      <dgm:t>
        <a:bodyPr/>
        <a:lstStyle/>
        <a:p>
          <a:r>
            <a:rPr lang="en-US" sz="2800" dirty="0">
              <a:solidFill>
                <a:schemeClr val="tx1"/>
              </a:solidFill>
            </a:rPr>
            <a:t>4-pipe</a:t>
          </a:r>
        </a:p>
      </dgm:t>
    </dgm:pt>
    <dgm:pt modelId="{75AE1A39-5008-4AAC-A610-A336BD95CBFF}" type="parTrans" cxnId="{9E4F35AE-6291-4311-9DF5-5BD6662E4EBE}">
      <dgm:prSet/>
      <dgm:spPr/>
      <dgm:t>
        <a:bodyPr/>
        <a:lstStyle/>
        <a:p>
          <a:endParaRPr lang="en-US"/>
        </a:p>
      </dgm:t>
    </dgm:pt>
    <dgm:pt modelId="{64A48CD7-8F93-4DBC-B98F-58793E87F191}" type="sibTrans" cxnId="{9E4F35AE-6291-4311-9DF5-5BD6662E4EBE}">
      <dgm:prSet/>
      <dgm:spPr/>
      <dgm:t>
        <a:bodyPr/>
        <a:lstStyle/>
        <a:p>
          <a:endParaRPr lang="en-US"/>
        </a:p>
      </dgm:t>
    </dgm:pt>
    <dgm:pt modelId="{37112EFE-619C-47D1-8D4B-EB3AD195924A}">
      <dgm:prSet custT="1"/>
      <dgm:spPr/>
      <dgm:t>
        <a:bodyPr/>
        <a:lstStyle/>
        <a:p>
          <a:r>
            <a:rPr lang="en-US" sz="2800" dirty="0">
              <a:solidFill>
                <a:schemeClr val="tx1"/>
              </a:solidFill>
            </a:rPr>
            <a:t>Pumping</a:t>
          </a:r>
        </a:p>
      </dgm:t>
    </dgm:pt>
    <dgm:pt modelId="{52981C2C-EE7E-42EE-9EE2-2F0E9CD41DC6}" type="parTrans" cxnId="{1297F8B9-2321-4216-8BDF-F12720CE338D}">
      <dgm:prSet/>
      <dgm:spPr/>
      <dgm:t>
        <a:bodyPr/>
        <a:lstStyle/>
        <a:p>
          <a:endParaRPr lang="en-US"/>
        </a:p>
      </dgm:t>
    </dgm:pt>
    <dgm:pt modelId="{64BB7668-3ED4-4BA2-9C29-30068CC714E4}" type="sibTrans" cxnId="{1297F8B9-2321-4216-8BDF-F12720CE338D}">
      <dgm:prSet/>
      <dgm:spPr/>
      <dgm:t>
        <a:bodyPr/>
        <a:lstStyle/>
        <a:p>
          <a:endParaRPr lang="en-US"/>
        </a:p>
      </dgm:t>
    </dgm:pt>
    <dgm:pt modelId="{667C8EBB-484F-4EC0-AAA0-A38B461A6397}">
      <dgm:prSet custT="1"/>
      <dgm:spPr/>
      <dgm:t>
        <a:bodyPr/>
        <a:lstStyle/>
        <a:p>
          <a:r>
            <a:rPr lang="en-US" sz="2800" dirty="0">
              <a:solidFill>
                <a:schemeClr val="tx1"/>
              </a:solidFill>
            </a:rPr>
            <a:t>Water treatment</a:t>
          </a:r>
        </a:p>
      </dgm:t>
    </dgm:pt>
    <dgm:pt modelId="{4AC00D8C-4342-40A4-B737-9CC963908163}" type="parTrans" cxnId="{B9731800-8F0C-454B-9CD7-AF7C980A19D1}">
      <dgm:prSet/>
      <dgm:spPr/>
      <dgm:t>
        <a:bodyPr/>
        <a:lstStyle/>
        <a:p>
          <a:endParaRPr lang="en-US"/>
        </a:p>
      </dgm:t>
    </dgm:pt>
    <dgm:pt modelId="{EA3E0D24-A898-4A3E-94B1-55F1E38F345F}" type="sibTrans" cxnId="{B9731800-8F0C-454B-9CD7-AF7C980A19D1}">
      <dgm:prSet/>
      <dgm:spPr/>
      <dgm:t>
        <a:bodyPr/>
        <a:lstStyle/>
        <a:p>
          <a:endParaRPr lang="en-US"/>
        </a:p>
      </dgm:t>
    </dgm:pt>
    <dgm:pt modelId="{B029BC0B-DEA9-489B-ADDA-FA0E1AC3BA79}" type="pres">
      <dgm:prSet presAssocID="{1E727D39-5F61-4516-AACD-5D8EBFCC6565}" presName="linear" presStyleCnt="0">
        <dgm:presLayoutVars>
          <dgm:animLvl val="lvl"/>
          <dgm:resizeHandles val="exact"/>
        </dgm:presLayoutVars>
      </dgm:prSet>
      <dgm:spPr/>
    </dgm:pt>
    <dgm:pt modelId="{ECC574AF-C3C4-48BF-9024-41E8664D7DE0}" type="pres">
      <dgm:prSet presAssocID="{A8C873D8-F067-4A7E-B10C-CCC32DB06910}" presName="parentText" presStyleLbl="node1" presStyleIdx="0" presStyleCnt="3">
        <dgm:presLayoutVars>
          <dgm:chMax val="0"/>
          <dgm:bulletEnabled val="1"/>
        </dgm:presLayoutVars>
      </dgm:prSet>
      <dgm:spPr/>
    </dgm:pt>
    <dgm:pt modelId="{E6CB65AC-A31E-4344-8D19-95939F4D33A4}" type="pres">
      <dgm:prSet presAssocID="{A8C873D8-F067-4A7E-B10C-CCC32DB06910}" presName="childText" presStyleLbl="revTx" presStyleIdx="0" presStyleCnt="1">
        <dgm:presLayoutVars>
          <dgm:bulletEnabled val="1"/>
        </dgm:presLayoutVars>
      </dgm:prSet>
      <dgm:spPr/>
    </dgm:pt>
    <dgm:pt modelId="{B1E1C788-439A-48F5-A74D-E84118FA2492}" type="pres">
      <dgm:prSet presAssocID="{37112EFE-619C-47D1-8D4B-EB3AD195924A}" presName="parentText" presStyleLbl="node1" presStyleIdx="1" presStyleCnt="3">
        <dgm:presLayoutVars>
          <dgm:chMax val="0"/>
          <dgm:bulletEnabled val="1"/>
        </dgm:presLayoutVars>
      </dgm:prSet>
      <dgm:spPr/>
    </dgm:pt>
    <dgm:pt modelId="{23772A06-F359-4699-950B-C492AF022C8E}" type="pres">
      <dgm:prSet presAssocID="{64BB7668-3ED4-4BA2-9C29-30068CC714E4}" presName="spacer" presStyleCnt="0"/>
      <dgm:spPr/>
    </dgm:pt>
    <dgm:pt modelId="{69C23D6C-EF3F-4AC0-A2E6-D856DB7A152D}" type="pres">
      <dgm:prSet presAssocID="{667C8EBB-484F-4EC0-AAA0-A38B461A6397}" presName="parentText" presStyleLbl="node1" presStyleIdx="2" presStyleCnt="3">
        <dgm:presLayoutVars>
          <dgm:chMax val="0"/>
          <dgm:bulletEnabled val="1"/>
        </dgm:presLayoutVars>
      </dgm:prSet>
      <dgm:spPr/>
    </dgm:pt>
  </dgm:ptLst>
  <dgm:cxnLst>
    <dgm:cxn modelId="{B9731800-8F0C-454B-9CD7-AF7C980A19D1}" srcId="{1E727D39-5F61-4516-AACD-5D8EBFCC6565}" destId="{667C8EBB-484F-4EC0-AAA0-A38B461A6397}" srcOrd="2" destOrd="0" parTransId="{4AC00D8C-4342-40A4-B737-9CC963908163}" sibTransId="{EA3E0D24-A898-4A3E-94B1-55F1E38F345F}"/>
    <dgm:cxn modelId="{E51AFA34-CA24-4983-88B8-6E940CCE6B60}" type="presOf" srcId="{A8C873D8-F067-4A7E-B10C-CCC32DB06910}" destId="{ECC574AF-C3C4-48BF-9024-41E8664D7DE0}" srcOrd="0" destOrd="0" presId="urn:microsoft.com/office/officeart/2005/8/layout/vList2"/>
    <dgm:cxn modelId="{69C5B74B-0B9C-41E3-8BA3-7ECC3C3F7BF8}" type="presOf" srcId="{1E727D39-5F61-4516-AACD-5D8EBFCC6565}" destId="{B029BC0B-DEA9-489B-ADDA-FA0E1AC3BA79}" srcOrd="0" destOrd="0" presId="urn:microsoft.com/office/officeart/2005/8/layout/vList2"/>
    <dgm:cxn modelId="{906A5C6C-320A-4A4B-8734-8C297A2C6EED}" srcId="{1E727D39-5F61-4516-AACD-5D8EBFCC6565}" destId="{A8C873D8-F067-4A7E-B10C-CCC32DB06910}" srcOrd="0" destOrd="0" parTransId="{A426E0BB-0DF9-4A16-AFC3-5F2F423C16C3}" sibTransId="{86C4FB2A-B24C-41F6-9894-9DCF8858C97E}"/>
    <dgm:cxn modelId="{362EAC73-2479-4C8A-8512-79EF081B149D}" srcId="{A8C873D8-F067-4A7E-B10C-CCC32DB06910}" destId="{A25F3314-EF55-4CA9-893F-E7A4BDD366C6}" srcOrd="0" destOrd="0" parTransId="{705C88D2-C7B6-4F47-9266-19C50FC4B7E6}" sibTransId="{2372E9E5-8689-42BE-8F16-A557DE1B3677}"/>
    <dgm:cxn modelId="{4ACA2E55-FAA8-464C-96C2-B6A1B5C1EAAF}" type="presOf" srcId="{37112EFE-619C-47D1-8D4B-EB3AD195924A}" destId="{B1E1C788-439A-48F5-A74D-E84118FA2492}" srcOrd="0" destOrd="0" presId="urn:microsoft.com/office/officeart/2005/8/layout/vList2"/>
    <dgm:cxn modelId="{9E4F35AE-6291-4311-9DF5-5BD6662E4EBE}" srcId="{A8C873D8-F067-4A7E-B10C-CCC32DB06910}" destId="{552B7997-12F3-4467-8922-14FEE34AF73B}" srcOrd="1" destOrd="0" parTransId="{75AE1A39-5008-4AAC-A610-A336BD95CBFF}" sibTransId="{64A48CD7-8F93-4DBC-B98F-58793E87F191}"/>
    <dgm:cxn modelId="{E9E2C7B5-7910-464B-AFC0-C8753B89B4B2}" type="presOf" srcId="{667C8EBB-484F-4EC0-AAA0-A38B461A6397}" destId="{69C23D6C-EF3F-4AC0-A2E6-D856DB7A152D}" srcOrd="0" destOrd="0" presId="urn:microsoft.com/office/officeart/2005/8/layout/vList2"/>
    <dgm:cxn modelId="{1297F8B9-2321-4216-8BDF-F12720CE338D}" srcId="{1E727D39-5F61-4516-AACD-5D8EBFCC6565}" destId="{37112EFE-619C-47D1-8D4B-EB3AD195924A}" srcOrd="1" destOrd="0" parTransId="{52981C2C-EE7E-42EE-9EE2-2F0E9CD41DC6}" sibTransId="{64BB7668-3ED4-4BA2-9C29-30068CC714E4}"/>
    <dgm:cxn modelId="{7326A2BC-824E-4B48-AFEC-74E6959FBEC6}" type="presOf" srcId="{552B7997-12F3-4467-8922-14FEE34AF73B}" destId="{E6CB65AC-A31E-4344-8D19-95939F4D33A4}" srcOrd="0" destOrd="1" presId="urn:microsoft.com/office/officeart/2005/8/layout/vList2"/>
    <dgm:cxn modelId="{6B4880BF-5373-4BE8-B318-06B1B2405775}" type="presOf" srcId="{A25F3314-EF55-4CA9-893F-E7A4BDD366C6}" destId="{E6CB65AC-A31E-4344-8D19-95939F4D33A4}" srcOrd="0" destOrd="0" presId="urn:microsoft.com/office/officeart/2005/8/layout/vList2"/>
    <dgm:cxn modelId="{ED1B5329-9F69-4629-884C-842B0D2B9F28}" type="presParOf" srcId="{B029BC0B-DEA9-489B-ADDA-FA0E1AC3BA79}" destId="{ECC574AF-C3C4-48BF-9024-41E8664D7DE0}" srcOrd="0" destOrd="0" presId="urn:microsoft.com/office/officeart/2005/8/layout/vList2"/>
    <dgm:cxn modelId="{C97227B9-4439-4CA8-BE71-324B1B3B9BA6}" type="presParOf" srcId="{B029BC0B-DEA9-489B-ADDA-FA0E1AC3BA79}" destId="{E6CB65AC-A31E-4344-8D19-95939F4D33A4}" srcOrd="1" destOrd="0" presId="urn:microsoft.com/office/officeart/2005/8/layout/vList2"/>
    <dgm:cxn modelId="{02E17220-CC26-44E3-BCED-F71FBAE3F26A}" type="presParOf" srcId="{B029BC0B-DEA9-489B-ADDA-FA0E1AC3BA79}" destId="{B1E1C788-439A-48F5-A74D-E84118FA2492}" srcOrd="2" destOrd="0" presId="urn:microsoft.com/office/officeart/2005/8/layout/vList2"/>
    <dgm:cxn modelId="{F5C575DF-F47B-4709-AA1E-597BF8D348FB}" type="presParOf" srcId="{B029BC0B-DEA9-489B-ADDA-FA0E1AC3BA79}" destId="{23772A06-F359-4699-950B-C492AF022C8E}" srcOrd="3" destOrd="0" presId="urn:microsoft.com/office/officeart/2005/8/layout/vList2"/>
    <dgm:cxn modelId="{6331F3D4-641D-4756-93BF-824142A20164}" type="presParOf" srcId="{B029BC0B-DEA9-489B-ADDA-FA0E1AC3BA79}" destId="{69C23D6C-EF3F-4AC0-A2E6-D856DB7A152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371EDF-A24F-4215-85C8-84EF7FFECCE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412AE48-0F06-41D8-B1BE-047345DAF4F9}">
      <dgm:prSet/>
      <dgm:spPr/>
      <dgm:t>
        <a:bodyPr/>
        <a:lstStyle/>
        <a:p>
          <a:r>
            <a:rPr lang="en-US" dirty="0">
              <a:solidFill>
                <a:schemeClr val="tx1">
                  <a:lumMod val="85000"/>
                  <a:lumOff val="15000"/>
                </a:schemeClr>
              </a:solidFill>
            </a:rPr>
            <a:t>ASHRAE Standard 62 (Standard for Acceptable Indoor Air Quality)</a:t>
          </a:r>
        </a:p>
      </dgm:t>
    </dgm:pt>
    <dgm:pt modelId="{E7DE800C-1E33-49DB-8247-F8B2D3F92E59}" type="parTrans" cxnId="{3C5E1961-F0A2-4576-9F7A-A478F490EA50}">
      <dgm:prSet/>
      <dgm:spPr/>
      <dgm:t>
        <a:bodyPr/>
        <a:lstStyle/>
        <a:p>
          <a:endParaRPr lang="en-US"/>
        </a:p>
      </dgm:t>
    </dgm:pt>
    <dgm:pt modelId="{2FDB7D68-8CB1-43A6-A30B-8C5892F4664F}" type="sibTrans" cxnId="{3C5E1961-F0A2-4576-9F7A-A478F490EA50}">
      <dgm:prSet/>
      <dgm:spPr/>
      <dgm:t>
        <a:bodyPr/>
        <a:lstStyle/>
        <a:p>
          <a:endParaRPr lang="en-US"/>
        </a:p>
      </dgm:t>
    </dgm:pt>
    <dgm:pt modelId="{6FA453FA-0FA3-4668-B513-A27574A09D50}">
      <dgm:prSet/>
      <dgm:spPr/>
      <dgm:t>
        <a:bodyPr/>
        <a:lstStyle/>
        <a:p>
          <a:r>
            <a:rPr lang="en-US" dirty="0">
              <a:solidFill>
                <a:schemeClr val="tx1">
                  <a:lumMod val="85000"/>
                  <a:lumOff val="15000"/>
                </a:schemeClr>
              </a:solidFill>
            </a:rPr>
            <a:t>Agency Guidelines and Standards for CO</a:t>
          </a:r>
          <a:r>
            <a:rPr lang="en-US" baseline="-25000" dirty="0">
              <a:solidFill>
                <a:schemeClr val="tx1">
                  <a:lumMod val="85000"/>
                  <a:lumOff val="15000"/>
                </a:schemeClr>
              </a:solidFill>
            </a:rPr>
            <a:t>2</a:t>
          </a:r>
          <a:endParaRPr lang="en-US" dirty="0">
            <a:solidFill>
              <a:schemeClr val="tx1">
                <a:lumMod val="85000"/>
                <a:lumOff val="15000"/>
              </a:schemeClr>
            </a:solidFill>
          </a:endParaRPr>
        </a:p>
      </dgm:t>
    </dgm:pt>
    <dgm:pt modelId="{07819AA1-93FE-4F14-A383-E92629F19B3E}" type="parTrans" cxnId="{ECA577CB-BDDE-4621-A71A-9F4630BBD1F8}">
      <dgm:prSet/>
      <dgm:spPr/>
      <dgm:t>
        <a:bodyPr/>
        <a:lstStyle/>
        <a:p>
          <a:endParaRPr lang="en-US"/>
        </a:p>
      </dgm:t>
    </dgm:pt>
    <dgm:pt modelId="{5376D868-3047-4518-987B-00928580F841}" type="sibTrans" cxnId="{ECA577CB-BDDE-4621-A71A-9F4630BBD1F8}">
      <dgm:prSet/>
      <dgm:spPr/>
      <dgm:t>
        <a:bodyPr/>
        <a:lstStyle/>
        <a:p>
          <a:endParaRPr lang="en-US"/>
        </a:p>
      </dgm:t>
    </dgm:pt>
    <dgm:pt modelId="{88BC7CC9-64E4-429A-B4F7-07B16E004F3F}">
      <dgm:prSet/>
      <dgm:spPr/>
      <dgm:t>
        <a:bodyPr/>
        <a:lstStyle/>
        <a:p>
          <a:r>
            <a:rPr lang="en-US" dirty="0">
              <a:solidFill>
                <a:schemeClr val="tx1">
                  <a:lumMod val="85000"/>
                  <a:lumOff val="15000"/>
                </a:schemeClr>
              </a:solidFill>
            </a:rPr>
            <a:t>OSHA Industrial levels 5000 ppm</a:t>
          </a:r>
        </a:p>
      </dgm:t>
    </dgm:pt>
    <dgm:pt modelId="{06461996-602E-4E23-8E64-C186D3BFC4FE}" type="parTrans" cxnId="{E0B2F0EB-E801-4F7A-A5FE-91A4A9F7389A}">
      <dgm:prSet/>
      <dgm:spPr/>
      <dgm:t>
        <a:bodyPr/>
        <a:lstStyle/>
        <a:p>
          <a:endParaRPr lang="en-US"/>
        </a:p>
      </dgm:t>
    </dgm:pt>
    <dgm:pt modelId="{0D7F4528-93D0-4BBE-B92A-DDC4975DDB84}" type="sibTrans" cxnId="{E0B2F0EB-E801-4F7A-A5FE-91A4A9F7389A}">
      <dgm:prSet/>
      <dgm:spPr/>
      <dgm:t>
        <a:bodyPr/>
        <a:lstStyle/>
        <a:p>
          <a:endParaRPr lang="en-US"/>
        </a:p>
      </dgm:t>
    </dgm:pt>
    <dgm:pt modelId="{E0C2EEAE-E8A2-4598-B8E5-00327FB22463}">
      <dgm:prSet/>
      <dgm:spPr/>
      <dgm:t>
        <a:bodyPr/>
        <a:lstStyle/>
        <a:p>
          <a:r>
            <a:rPr lang="en-US" dirty="0">
              <a:solidFill>
                <a:schemeClr val="tx1">
                  <a:lumMod val="85000"/>
                  <a:lumOff val="15000"/>
                </a:schemeClr>
              </a:solidFill>
            </a:rPr>
            <a:t>ASHRAE ventilation guidelines	</a:t>
          </a:r>
        </a:p>
      </dgm:t>
    </dgm:pt>
    <dgm:pt modelId="{EDEE5657-0BC0-4FB6-9949-1FC3AECE4337}" type="parTrans" cxnId="{BE9BAD1E-95E0-40C9-90FD-3137F55D4846}">
      <dgm:prSet/>
      <dgm:spPr/>
      <dgm:t>
        <a:bodyPr/>
        <a:lstStyle/>
        <a:p>
          <a:endParaRPr lang="en-US"/>
        </a:p>
      </dgm:t>
    </dgm:pt>
    <dgm:pt modelId="{048CA289-874C-4119-9A45-A18E3E244172}" type="sibTrans" cxnId="{BE9BAD1E-95E0-40C9-90FD-3137F55D4846}">
      <dgm:prSet/>
      <dgm:spPr/>
      <dgm:t>
        <a:bodyPr/>
        <a:lstStyle/>
        <a:p>
          <a:endParaRPr lang="en-US"/>
        </a:p>
      </dgm:t>
    </dgm:pt>
    <dgm:pt modelId="{85AC33C9-80C3-4428-BEAB-7D46EBFD0A52}">
      <dgm:prSet/>
      <dgm:spPr/>
      <dgm:t>
        <a:bodyPr/>
        <a:lstStyle/>
        <a:p>
          <a:r>
            <a:rPr lang="en-US" dirty="0">
              <a:solidFill>
                <a:schemeClr val="tx1">
                  <a:lumMod val="85000"/>
                  <a:lumOff val="15000"/>
                </a:schemeClr>
              </a:solidFill>
            </a:rPr>
            <a:t>Resulting CO</a:t>
          </a:r>
          <a:r>
            <a:rPr lang="en-US" baseline="-25000" dirty="0">
              <a:solidFill>
                <a:schemeClr val="tx1">
                  <a:lumMod val="85000"/>
                  <a:lumOff val="15000"/>
                </a:schemeClr>
              </a:solidFill>
            </a:rPr>
            <a:t>2</a:t>
          </a:r>
          <a:r>
            <a:rPr lang="en-US" b="1" dirty="0">
              <a:solidFill>
                <a:schemeClr val="tx1">
                  <a:lumMod val="85000"/>
                  <a:lumOff val="15000"/>
                </a:schemeClr>
              </a:solidFill>
            </a:rPr>
            <a:t> </a:t>
          </a:r>
          <a:r>
            <a:rPr lang="en-US" dirty="0">
              <a:solidFill>
                <a:schemeClr val="tx1">
                  <a:lumMod val="85000"/>
                  <a:lumOff val="15000"/>
                </a:schemeClr>
              </a:solidFill>
            </a:rPr>
            <a:t>levels from dilution of exhaled breath depend upon the ventilation rate supply, including air leakage. </a:t>
          </a:r>
        </a:p>
      </dgm:t>
    </dgm:pt>
    <dgm:pt modelId="{B4E09EF7-9820-4808-93F7-B3855A2720B0}" type="parTrans" cxnId="{76DCA51E-63E2-40E4-9A16-43437ECDFFA0}">
      <dgm:prSet/>
      <dgm:spPr/>
      <dgm:t>
        <a:bodyPr/>
        <a:lstStyle/>
        <a:p>
          <a:endParaRPr lang="en-US"/>
        </a:p>
      </dgm:t>
    </dgm:pt>
    <dgm:pt modelId="{48618411-5F97-4878-903F-71CF21D8F101}" type="sibTrans" cxnId="{76DCA51E-63E2-40E4-9A16-43437ECDFFA0}">
      <dgm:prSet/>
      <dgm:spPr/>
      <dgm:t>
        <a:bodyPr/>
        <a:lstStyle/>
        <a:p>
          <a:endParaRPr lang="en-US"/>
        </a:p>
      </dgm:t>
    </dgm:pt>
    <dgm:pt modelId="{BC17B497-A56E-4978-B929-C91ADA0CEA52}" type="pres">
      <dgm:prSet presAssocID="{32371EDF-A24F-4215-85C8-84EF7FFECCE6}" presName="linear" presStyleCnt="0">
        <dgm:presLayoutVars>
          <dgm:animLvl val="lvl"/>
          <dgm:resizeHandles val="exact"/>
        </dgm:presLayoutVars>
      </dgm:prSet>
      <dgm:spPr/>
    </dgm:pt>
    <dgm:pt modelId="{6F7BB0B5-6F7A-45B7-9778-D2DDC090C36E}" type="pres">
      <dgm:prSet presAssocID="{C412AE48-0F06-41D8-B1BE-047345DAF4F9}" presName="parentText" presStyleLbl="node1" presStyleIdx="0" presStyleCnt="3">
        <dgm:presLayoutVars>
          <dgm:chMax val="0"/>
          <dgm:bulletEnabled val="1"/>
        </dgm:presLayoutVars>
      </dgm:prSet>
      <dgm:spPr/>
    </dgm:pt>
    <dgm:pt modelId="{0F317A35-72F8-43BC-A663-8125687BF211}" type="pres">
      <dgm:prSet presAssocID="{2FDB7D68-8CB1-43A6-A30B-8C5892F4664F}" presName="spacer" presStyleCnt="0"/>
      <dgm:spPr/>
    </dgm:pt>
    <dgm:pt modelId="{0B5FA3E6-ADE9-4EC1-B373-152870465084}" type="pres">
      <dgm:prSet presAssocID="{6FA453FA-0FA3-4668-B513-A27574A09D50}" presName="parentText" presStyleLbl="node1" presStyleIdx="1" presStyleCnt="3">
        <dgm:presLayoutVars>
          <dgm:chMax val="0"/>
          <dgm:bulletEnabled val="1"/>
        </dgm:presLayoutVars>
      </dgm:prSet>
      <dgm:spPr/>
    </dgm:pt>
    <dgm:pt modelId="{E8A5BBD4-9EF7-457E-BA3C-D74A06A28F44}" type="pres">
      <dgm:prSet presAssocID="{6FA453FA-0FA3-4668-B513-A27574A09D50}" presName="childText" presStyleLbl="revTx" presStyleIdx="0" presStyleCnt="1">
        <dgm:presLayoutVars>
          <dgm:bulletEnabled val="1"/>
        </dgm:presLayoutVars>
      </dgm:prSet>
      <dgm:spPr/>
    </dgm:pt>
    <dgm:pt modelId="{98D97D3C-5ABC-4866-A6E2-A0885AF97AFE}" type="pres">
      <dgm:prSet presAssocID="{85AC33C9-80C3-4428-BEAB-7D46EBFD0A52}" presName="parentText" presStyleLbl="node1" presStyleIdx="2" presStyleCnt="3">
        <dgm:presLayoutVars>
          <dgm:chMax val="0"/>
          <dgm:bulletEnabled val="1"/>
        </dgm:presLayoutVars>
      </dgm:prSet>
      <dgm:spPr/>
    </dgm:pt>
  </dgm:ptLst>
  <dgm:cxnLst>
    <dgm:cxn modelId="{76DCA51E-63E2-40E4-9A16-43437ECDFFA0}" srcId="{32371EDF-A24F-4215-85C8-84EF7FFECCE6}" destId="{85AC33C9-80C3-4428-BEAB-7D46EBFD0A52}" srcOrd="2" destOrd="0" parTransId="{B4E09EF7-9820-4808-93F7-B3855A2720B0}" sibTransId="{48618411-5F97-4878-903F-71CF21D8F101}"/>
    <dgm:cxn modelId="{BE9BAD1E-95E0-40C9-90FD-3137F55D4846}" srcId="{6FA453FA-0FA3-4668-B513-A27574A09D50}" destId="{E0C2EEAE-E8A2-4598-B8E5-00327FB22463}" srcOrd="1" destOrd="0" parTransId="{EDEE5657-0BC0-4FB6-9949-1FC3AECE4337}" sibTransId="{048CA289-874C-4119-9A45-A18E3E244172}"/>
    <dgm:cxn modelId="{559C1226-F3E5-446A-A2A9-2A81AEBAB06D}" type="presOf" srcId="{C412AE48-0F06-41D8-B1BE-047345DAF4F9}" destId="{6F7BB0B5-6F7A-45B7-9778-D2DDC090C36E}" srcOrd="0" destOrd="0" presId="urn:microsoft.com/office/officeart/2005/8/layout/vList2"/>
    <dgm:cxn modelId="{FF91E428-CE0F-424F-80B6-A43865561A80}" type="presOf" srcId="{32371EDF-A24F-4215-85C8-84EF7FFECCE6}" destId="{BC17B497-A56E-4978-B929-C91ADA0CEA52}" srcOrd="0" destOrd="0" presId="urn:microsoft.com/office/officeart/2005/8/layout/vList2"/>
    <dgm:cxn modelId="{88C6985E-5278-4A21-9F63-EBAF29CB0362}" type="presOf" srcId="{E0C2EEAE-E8A2-4598-B8E5-00327FB22463}" destId="{E8A5BBD4-9EF7-457E-BA3C-D74A06A28F44}" srcOrd="0" destOrd="1" presId="urn:microsoft.com/office/officeart/2005/8/layout/vList2"/>
    <dgm:cxn modelId="{3C5E1961-F0A2-4576-9F7A-A478F490EA50}" srcId="{32371EDF-A24F-4215-85C8-84EF7FFECCE6}" destId="{C412AE48-0F06-41D8-B1BE-047345DAF4F9}" srcOrd="0" destOrd="0" parTransId="{E7DE800C-1E33-49DB-8247-F8B2D3F92E59}" sibTransId="{2FDB7D68-8CB1-43A6-A30B-8C5892F4664F}"/>
    <dgm:cxn modelId="{6C2A3790-2BB3-437E-BFA6-951EF2707CCA}" type="presOf" srcId="{88BC7CC9-64E4-429A-B4F7-07B16E004F3F}" destId="{E8A5BBD4-9EF7-457E-BA3C-D74A06A28F44}" srcOrd="0" destOrd="0" presId="urn:microsoft.com/office/officeart/2005/8/layout/vList2"/>
    <dgm:cxn modelId="{6735569A-C6AB-4169-BFA9-EB40FB87B52D}" type="presOf" srcId="{85AC33C9-80C3-4428-BEAB-7D46EBFD0A52}" destId="{98D97D3C-5ABC-4866-A6E2-A0885AF97AFE}" srcOrd="0" destOrd="0" presId="urn:microsoft.com/office/officeart/2005/8/layout/vList2"/>
    <dgm:cxn modelId="{1741A7A2-7000-4B31-8A65-7DE6BEE41FE7}" type="presOf" srcId="{6FA453FA-0FA3-4668-B513-A27574A09D50}" destId="{0B5FA3E6-ADE9-4EC1-B373-152870465084}" srcOrd="0" destOrd="0" presId="urn:microsoft.com/office/officeart/2005/8/layout/vList2"/>
    <dgm:cxn modelId="{ECA577CB-BDDE-4621-A71A-9F4630BBD1F8}" srcId="{32371EDF-A24F-4215-85C8-84EF7FFECCE6}" destId="{6FA453FA-0FA3-4668-B513-A27574A09D50}" srcOrd="1" destOrd="0" parTransId="{07819AA1-93FE-4F14-A383-E92629F19B3E}" sibTransId="{5376D868-3047-4518-987B-00928580F841}"/>
    <dgm:cxn modelId="{E0B2F0EB-E801-4F7A-A5FE-91A4A9F7389A}" srcId="{6FA453FA-0FA3-4668-B513-A27574A09D50}" destId="{88BC7CC9-64E4-429A-B4F7-07B16E004F3F}" srcOrd="0" destOrd="0" parTransId="{06461996-602E-4E23-8E64-C186D3BFC4FE}" sibTransId="{0D7F4528-93D0-4BBE-B92A-DDC4975DDB84}"/>
    <dgm:cxn modelId="{B998D43F-D310-4BAE-8BD7-CD99C2E3D8C8}" type="presParOf" srcId="{BC17B497-A56E-4978-B929-C91ADA0CEA52}" destId="{6F7BB0B5-6F7A-45B7-9778-D2DDC090C36E}" srcOrd="0" destOrd="0" presId="urn:microsoft.com/office/officeart/2005/8/layout/vList2"/>
    <dgm:cxn modelId="{703A8B65-CC78-4A69-A038-C2207F6006D3}" type="presParOf" srcId="{BC17B497-A56E-4978-B929-C91ADA0CEA52}" destId="{0F317A35-72F8-43BC-A663-8125687BF211}" srcOrd="1" destOrd="0" presId="urn:microsoft.com/office/officeart/2005/8/layout/vList2"/>
    <dgm:cxn modelId="{1DA1FE9D-EC68-44EE-9BC4-B31A19911BBD}" type="presParOf" srcId="{BC17B497-A56E-4978-B929-C91ADA0CEA52}" destId="{0B5FA3E6-ADE9-4EC1-B373-152870465084}" srcOrd="2" destOrd="0" presId="urn:microsoft.com/office/officeart/2005/8/layout/vList2"/>
    <dgm:cxn modelId="{C4BA55F8-0E5D-4E99-A98A-EBEEAADA9B43}" type="presParOf" srcId="{BC17B497-A56E-4978-B929-C91ADA0CEA52}" destId="{E8A5BBD4-9EF7-457E-BA3C-D74A06A28F44}" srcOrd="3" destOrd="0" presId="urn:microsoft.com/office/officeart/2005/8/layout/vList2"/>
    <dgm:cxn modelId="{4D155E69-C1AB-43AB-980C-7A3B784D9206}" type="presParOf" srcId="{BC17B497-A56E-4978-B929-C91ADA0CEA52}" destId="{98D97D3C-5ABC-4866-A6E2-A0885AF97AFE}"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B2E290E-A1F6-4D3C-B699-1854C76AA58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59846BF-BCEF-4380-B7D2-685D46E4D961}">
      <dgm:prSet phldrT="[Text]"/>
      <dgm:spPr/>
      <dgm:t>
        <a:bodyPr/>
        <a:lstStyle/>
        <a:p>
          <a:r>
            <a:rPr lang="en-US" dirty="0">
              <a:solidFill>
                <a:schemeClr val="tx1">
                  <a:lumMod val="85000"/>
                  <a:lumOff val="15000"/>
                </a:schemeClr>
              </a:solidFill>
            </a:rPr>
            <a:t>How do you know if you are delivering enough fresh air? </a:t>
          </a:r>
        </a:p>
      </dgm:t>
    </dgm:pt>
    <dgm:pt modelId="{94B44999-48D7-4316-BAD7-FC707BDBD492}" type="parTrans" cxnId="{CE8BC9BF-3457-4E61-9309-225F84CCDAF1}">
      <dgm:prSet/>
      <dgm:spPr/>
      <dgm:t>
        <a:bodyPr/>
        <a:lstStyle/>
        <a:p>
          <a:endParaRPr lang="en-US"/>
        </a:p>
      </dgm:t>
    </dgm:pt>
    <dgm:pt modelId="{3D6654B0-ADE7-4B68-8316-59E778C68160}" type="sibTrans" cxnId="{CE8BC9BF-3457-4E61-9309-225F84CCDAF1}">
      <dgm:prSet/>
      <dgm:spPr/>
      <dgm:t>
        <a:bodyPr/>
        <a:lstStyle/>
        <a:p>
          <a:endParaRPr lang="en-US"/>
        </a:p>
      </dgm:t>
    </dgm:pt>
    <dgm:pt modelId="{99020717-C8DD-4348-858B-C8D6E9EE6937}">
      <dgm:prSet phldrT="[Text]"/>
      <dgm:spPr/>
      <dgm:t>
        <a:bodyPr/>
        <a:lstStyle/>
        <a:p>
          <a:r>
            <a:rPr lang="en-US" dirty="0">
              <a:solidFill>
                <a:schemeClr val="tx1">
                  <a:lumMod val="85000"/>
                  <a:lumOff val="15000"/>
                </a:schemeClr>
              </a:solidFill>
            </a:rPr>
            <a:t>Multiply this % by total volume of supply air</a:t>
          </a:r>
        </a:p>
      </dgm:t>
    </dgm:pt>
    <dgm:pt modelId="{B7729C0A-31AD-4D7B-BAD8-5A1EDFED702A}" type="sibTrans" cxnId="{E68568B6-531E-414B-A026-B84033FF9042}">
      <dgm:prSet/>
      <dgm:spPr/>
      <dgm:t>
        <a:bodyPr/>
        <a:lstStyle/>
        <a:p>
          <a:endParaRPr lang="en-US"/>
        </a:p>
      </dgm:t>
    </dgm:pt>
    <dgm:pt modelId="{86CD459B-87DF-4C3F-BD29-3D54CFE21AF0}" type="parTrans" cxnId="{E68568B6-531E-414B-A026-B84033FF9042}">
      <dgm:prSet/>
      <dgm:spPr/>
      <dgm:t>
        <a:bodyPr/>
        <a:lstStyle/>
        <a:p>
          <a:endParaRPr lang="en-US"/>
        </a:p>
      </dgm:t>
    </dgm:pt>
    <dgm:pt modelId="{07155D98-3C74-4CF8-9F9E-E3CC1F9A76E8}" type="pres">
      <dgm:prSet presAssocID="{2B2E290E-A1F6-4D3C-B699-1854C76AA586}" presName="linear" presStyleCnt="0">
        <dgm:presLayoutVars>
          <dgm:dir/>
          <dgm:animLvl val="lvl"/>
          <dgm:resizeHandles val="exact"/>
        </dgm:presLayoutVars>
      </dgm:prSet>
      <dgm:spPr/>
    </dgm:pt>
    <dgm:pt modelId="{57131DFE-8F27-4062-8F05-81EFFF570EF9}" type="pres">
      <dgm:prSet presAssocID="{F59846BF-BCEF-4380-B7D2-685D46E4D961}" presName="parentLin" presStyleCnt="0"/>
      <dgm:spPr/>
    </dgm:pt>
    <dgm:pt modelId="{4A633965-BAA7-4FE8-88C4-906D17BF75B5}" type="pres">
      <dgm:prSet presAssocID="{F59846BF-BCEF-4380-B7D2-685D46E4D961}" presName="parentLeftMargin" presStyleLbl="node1" presStyleIdx="0" presStyleCnt="2"/>
      <dgm:spPr/>
    </dgm:pt>
    <dgm:pt modelId="{08B85F1E-A6DD-46A3-A512-516BBE2B4E9A}" type="pres">
      <dgm:prSet presAssocID="{F59846BF-BCEF-4380-B7D2-685D46E4D961}" presName="parentText" presStyleLbl="node1" presStyleIdx="0" presStyleCnt="2" custScaleX="87984">
        <dgm:presLayoutVars>
          <dgm:chMax val="0"/>
          <dgm:bulletEnabled val="1"/>
        </dgm:presLayoutVars>
      </dgm:prSet>
      <dgm:spPr/>
    </dgm:pt>
    <dgm:pt modelId="{B5013B6E-9586-41A3-93BE-0CECF36234E8}" type="pres">
      <dgm:prSet presAssocID="{F59846BF-BCEF-4380-B7D2-685D46E4D961}" presName="negativeSpace" presStyleCnt="0"/>
      <dgm:spPr/>
    </dgm:pt>
    <dgm:pt modelId="{82FEE735-1A51-4B6C-99C7-E47AF8CBA211}" type="pres">
      <dgm:prSet presAssocID="{F59846BF-BCEF-4380-B7D2-685D46E4D961}" presName="childText" presStyleLbl="conFgAcc1" presStyleIdx="0" presStyleCnt="2" custScaleY="287763">
        <dgm:presLayoutVars>
          <dgm:bulletEnabled val="1"/>
        </dgm:presLayoutVars>
      </dgm:prSet>
      <dgm:spPr/>
    </dgm:pt>
    <dgm:pt modelId="{B97AB9B4-2EBD-4B1F-95F5-DA95559F07D8}" type="pres">
      <dgm:prSet presAssocID="{3D6654B0-ADE7-4B68-8316-59E778C68160}" presName="spaceBetweenRectangles" presStyleCnt="0"/>
      <dgm:spPr/>
    </dgm:pt>
    <dgm:pt modelId="{DBADE6BC-FDF5-46B3-ABEA-8B89EE9E032A}" type="pres">
      <dgm:prSet presAssocID="{99020717-C8DD-4348-858B-C8D6E9EE6937}" presName="parentLin" presStyleCnt="0"/>
      <dgm:spPr/>
    </dgm:pt>
    <dgm:pt modelId="{114A602D-1E90-4BA5-A6A3-8D635D533E6D}" type="pres">
      <dgm:prSet presAssocID="{99020717-C8DD-4348-858B-C8D6E9EE6937}" presName="parentLeftMargin" presStyleLbl="node1" presStyleIdx="0" presStyleCnt="2"/>
      <dgm:spPr/>
    </dgm:pt>
    <dgm:pt modelId="{E534F6D8-0507-4934-8E77-BEDD3B8C5B3E}" type="pres">
      <dgm:prSet presAssocID="{99020717-C8DD-4348-858B-C8D6E9EE6937}" presName="parentText" presStyleLbl="node1" presStyleIdx="1" presStyleCnt="2" custScaleX="130986">
        <dgm:presLayoutVars>
          <dgm:chMax val="0"/>
          <dgm:bulletEnabled val="1"/>
        </dgm:presLayoutVars>
      </dgm:prSet>
      <dgm:spPr/>
    </dgm:pt>
    <dgm:pt modelId="{0C094176-1086-49F1-AB20-D144684C1263}" type="pres">
      <dgm:prSet presAssocID="{99020717-C8DD-4348-858B-C8D6E9EE6937}" presName="negativeSpace" presStyleCnt="0"/>
      <dgm:spPr/>
    </dgm:pt>
    <dgm:pt modelId="{9E8AA00B-3C2E-4EF9-B81E-DA806F4E479F}" type="pres">
      <dgm:prSet presAssocID="{99020717-C8DD-4348-858B-C8D6E9EE6937}" presName="childText" presStyleLbl="conFgAcc1" presStyleIdx="1" presStyleCnt="2">
        <dgm:presLayoutVars>
          <dgm:bulletEnabled val="1"/>
        </dgm:presLayoutVars>
      </dgm:prSet>
      <dgm:spPr/>
    </dgm:pt>
  </dgm:ptLst>
  <dgm:cxnLst>
    <dgm:cxn modelId="{04AAFF22-5B66-4EA2-A3D7-6B71572A0790}" type="presOf" srcId="{F59846BF-BCEF-4380-B7D2-685D46E4D961}" destId="{08B85F1E-A6DD-46A3-A512-516BBE2B4E9A}" srcOrd="1" destOrd="0" presId="urn:microsoft.com/office/officeart/2005/8/layout/list1"/>
    <dgm:cxn modelId="{E2FAD350-559C-4C18-BB08-2B84AD5CBA70}" type="presOf" srcId="{99020717-C8DD-4348-858B-C8D6E9EE6937}" destId="{E534F6D8-0507-4934-8E77-BEDD3B8C5B3E}" srcOrd="1" destOrd="0" presId="urn:microsoft.com/office/officeart/2005/8/layout/list1"/>
    <dgm:cxn modelId="{7B3DD98C-92FB-4F3B-AFB9-DE8E0004509E}" type="presOf" srcId="{F59846BF-BCEF-4380-B7D2-685D46E4D961}" destId="{4A633965-BAA7-4FE8-88C4-906D17BF75B5}" srcOrd="0" destOrd="0" presId="urn:microsoft.com/office/officeart/2005/8/layout/list1"/>
    <dgm:cxn modelId="{6CFA3993-771A-481F-BB8F-B1525BEF9445}" type="presOf" srcId="{99020717-C8DD-4348-858B-C8D6E9EE6937}" destId="{114A602D-1E90-4BA5-A6A3-8D635D533E6D}" srcOrd="0" destOrd="0" presId="urn:microsoft.com/office/officeart/2005/8/layout/list1"/>
    <dgm:cxn modelId="{E68568B6-531E-414B-A026-B84033FF9042}" srcId="{2B2E290E-A1F6-4D3C-B699-1854C76AA586}" destId="{99020717-C8DD-4348-858B-C8D6E9EE6937}" srcOrd="1" destOrd="0" parTransId="{86CD459B-87DF-4C3F-BD29-3D54CFE21AF0}" sibTransId="{B7729C0A-31AD-4D7B-BAD8-5A1EDFED702A}"/>
    <dgm:cxn modelId="{CE8BC9BF-3457-4E61-9309-225F84CCDAF1}" srcId="{2B2E290E-A1F6-4D3C-B699-1854C76AA586}" destId="{F59846BF-BCEF-4380-B7D2-685D46E4D961}" srcOrd="0" destOrd="0" parTransId="{94B44999-48D7-4316-BAD7-FC707BDBD492}" sibTransId="{3D6654B0-ADE7-4B68-8316-59E778C68160}"/>
    <dgm:cxn modelId="{3EBF15EE-7103-4506-8466-285184AF5D11}" type="presOf" srcId="{2B2E290E-A1F6-4D3C-B699-1854C76AA586}" destId="{07155D98-3C74-4CF8-9F9E-E3CC1F9A76E8}" srcOrd="0" destOrd="0" presId="urn:microsoft.com/office/officeart/2005/8/layout/list1"/>
    <dgm:cxn modelId="{A65A05B0-BC03-411E-A6FA-C6C21F1582F1}" type="presParOf" srcId="{07155D98-3C74-4CF8-9F9E-E3CC1F9A76E8}" destId="{57131DFE-8F27-4062-8F05-81EFFF570EF9}" srcOrd="0" destOrd="0" presId="urn:microsoft.com/office/officeart/2005/8/layout/list1"/>
    <dgm:cxn modelId="{A05FE886-C79C-4413-819B-5FB4A06AB59D}" type="presParOf" srcId="{57131DFE-8F27-4062-8F05-81EFFF570EF9}" destId="{4A633965-BAA7-4FE8-88C4-906D17BF75B5}" srcOrd="0" destOrd="0" presId="urn:microsoft.com/office/officeart/2005/8/layout/list1"/>
    <dgm:cxn modelId="{00BCA8C5-728C-40B8-9E40-EDD23CD68505}" type="presParOf" srcId="{57131DFE-8F27-4062-8F05-81EFFF570EF9}" destId="{08B85F1E-A6DD-46A3-A512-516BBE2B4E9A}" srcOrd="1" destOrd="0" presId="urn:microsoft.com/office/officeart/2005/8/layout/list1"/>
    <dgm:cxn modelId="{C588CF89-A7D9-4DCF-B49A-F25C9818C94E}" type="presParOf" srcId="{07155D98-3C74-4CF8-9F9E-E3CC1F9A76E8}" destId="{B5013B6E-9586-41A3-93BE-0CECF36234E8}" srcOrd="1" destOrd="0" presId="urn:microsoft.com/office/officeart/2005/8/layout/list1"/>
    <dgm:cxn modelId="{20031571-A808-4F2A-9704-1219E69E72BC}" type="presParOf" srcId="{07155D98-3C74-4CF8-9F9E-E3CC1F9A76E8}" destId="{82FEE735-1A51-4B6C-99C7-E47AF8CBA211}" srcOrd="2" destOrd="0" presId="urn:microsoft.com/office/officeart/2005/8/layout/list1"/>
    <dgm:cxn modelId="{966F09B6-D061-4B17-8B70-D56166FF9B3D}" type="presParOf" srcId="{07155D98-3C74-4CF8-9F9E-E3CC1F9A76E8}" destId="{B97AB9B4-2EBD-4B1F-95F5-DA95559F07D8}" srcOrd="3" destOrd="0" presId="urn:microsoft.com/office/officeart/2005/8/layout/list1"/>
    <dgm:cxn modelId="{CDA91522-66DA-4C06-A2DE-F99622F2ACC2}" type="presParOf" srcId="{07155D98-3C74-4CF8-9F9E-E3CC1F9A76E8}" destId="{DBADE6BC-FDF5-46B3-ABEA-8B89EE9E032A}" srcOrd="4" destOrd="0" presId="urn:microsoft.com/office/officeart/2005/8/layout/list1"/>
    <dgm:cxn modelId="{F2CC06E2-AF87-45CA-A7ED-658429580FDE}" type="presParOf" srcId="{DBADE6BC-FDF5-46B3-ABEA-8B89EE9E032A}" destId="{114A602D-1E90-4BA5-A6A3-8D635D533E6D}" srcOrd="0" destOrd="0" presId="urn:microsoft.com/office/officeart/2005/8/layout/list1"/>
    <dgm:cxn modelId="{880AF648-F490-489E-B331-0631C40886D4}" type="presParOf" srcId="{DBADE6BC-FDF5-46B3-ABEA-8B89EE9E032A}" destId="{E534F6D8-0507-4934-8E77-BEDD3B8C5B3E}" srcOrd="1" destOrd="0" presId="urn:microsoft.com/office/officeart/2005/8/layout/list1"/>
    <dgm:cxn modelId="{6B683E31-3351-454E-913B-5D01F89A51D0}" type="presParOf" srcId="{07155D98-3C74-4CF8-9F9E-E3CC1F9A76E8}" destId="{0C094176-1086-49F1-AB20-D144684C1263}" srcOrd="5" destOrd="0" presId="urn:microsoft.com/office/officeart/2005/8/layout/list1"/>
    <dgm:cxn modelId="{C93FDA67-DA4B-4721-8B70-30401D77221C}" type="presParOf" srcId="{07155D98-3C74-4CF8-9F9E-E3CC1F9A76E8}" destId="{9E8AA00B-3C2E-4EF9-B81E-DA806F4E479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C2F60C-BF28-4C18-9E98-E60C63D2425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9A0D65D-AAFB-411C-A2FE-9EED05922DB1}">
      <dgm:prSet/>
      <dgm:spPr/>
      <dgm:t>
        <a:bodyPr/>
        <a:lstStyle/>
        <a:p>
          <a:r>
            <a:rPr lang="en-US" dirty="0">
              <a:solidFill>
                <a:schemeClr val="tx1">
                  <a:lumMod val="85000"/>
                  <a:lumOff val="15000"/>
                </a:schemeClr>
              </a:solidFill>
            </a:rPr>
            <a:t>Purpose:</a:t>
          </a:r>
        </a:p>
      </dgm:t>
    </dgm:pt>
    <dgm:pt modelId="{978B5B57-6FF0-4E3E-A48F-B5EBB9730F7E}" type="parTrans" cxnId="{A841AE10-5617-4954-8F31-9E24CA967208}">
      <dgm:prSet/>
      <dgm:spPr/>
      <dgm:t>
        <a:bodyPr/>
        <a:lstStyle/>
        <a:p>
          <a:endParaRPr lang="en-US"/>
        </a:p>
      </dgm:t>
    </dgm:pt>
    <dgm:pt modelId="{08659083-4048-4174-875A-FAD5F795CB29}" type="sibTrans" cxnId="{A841AE10-5617-4954-8F31-9E24CA967208}">
      <dgm:prSet/>
      <dgm:spPr/>
      <dgm:t>
        <a:bodyPr/>
        <a:lstStyle/>
        <a:p>
          <a:endParaRPr lang="en-US"/>
        </a:p>
      </dgm:t>
    </dgm:pt>
    <dgm:pt modelId="{FA17DB60-6F9F-4D04-836F-65E721E9CAF3}">
      <dgm:prSet/>
      <dgm:spPr/>
      <dgm:t>
        <a:bodyPr/>
        <a:lstStyle/>
        <a:p>
          <a:r>
            <a:rPr lang="en-US" dirty="0">
              <a:solidFill>
                <a:schemeClr val="tx1">
                  <a:lumMod val="85000"/>
                  <a:lumOff val="15000"/>
                </a:schemeClr>
              </a:solidFill>
            </a:rPr>
            <a:t>Regulate airflow</a:t>
          </a:r>
        </a:p>
      </dgm:t>
    </dgm:pt>
    <dgm:pt modelId="{7A3EEFAB-A200-405A-AFD3-9A7BA93276AB}" type="parTrans" cxnId="{5EFD5576-4072-4FA4-A90C-88E88E81A567}">
      <dgm:prSet/>
      <dgm:spPr/>
      <dgm:t>
        <a:bodyPr/>
        <a:lstStyle/>
        <a:p>
          <a:endParaRPr lang="en-US"/>
        </a:p>
      </dgm:t>
    </dgm:pt>
    <dgm:pt modelId="{F89273E2-ACF2-4628-AA43-BE023B630F4D}" type="sibTrans" cxnId="{5EFD5576-4072-4FA4-A90C-88E88E81A567}">
      <dgm:prSet/>
      <dgm:spPr/>
      <dgm:t>
        <a:bodyPr/>
        <a:lstStyle/>
        <a:p>
          <a:endParaRPr lang="en-US"/>
        </a:p>
      </dgm:t>
    </dgm:pt>
    <dgm:pt modelId="{C88C18D3-CE96-4AAD-AADD-36D31C5C7EC7}">
      <dgm:prSet/>
      <dgm:spPr/>
      <dgm:t>
        <a:bodyPr/>
        <a:lstStyle/>
        <a:p>
          <a:r>
            <a:rPr lang="en-US" dirty="0">
              <a:solidFill>
                <a:schemeClr val="tx1">
                  <a:lumMod val="85000"/>
                  <a:lumOff val="15000"/>
                </a:schemeClr>
              </a:solidFill>
            </a:rPr>
            <a:t>Add reheat</a:t>
          </a:r>
        </a:p>
      </dgm:t>
    </dgm:pt>
    <dgm:pt modelId="{40112B68-11C3-48A0-BE2B-7EEA761C5483}" type="parTrans" cxnId="{B32A6551-3BC2-4AA1-A56B-0F46B401E37D}">
      <dgm:prSet/>
      <dgm:spPr/>
      <dgm:t>
        <a:bodyPr/>
        <a:lstStyle/>
        <a:p>
          <a:endParaRPr lang="en-US"/>
        </a:p>
      </dgm:t>
    </dgm:pt>
    <dgm:pt modelId="{03CDE4F2-6685-4D80-9FE8-CED810A9B424}" type="sibTrans" cxnId="{B32A6551-3BC2-4AA1-A56B-0F46B401E37D}">
      <dgm:prSet/>
      <dgm:spPr/>
      <dgm:t>
        <a:bodyPr/>
        <a:lstStyle/>
        <a:p>
          <a:endParaRPr lang="en-US"/>
        </a:p>
      </dgm:t>
    </dgm:pt>
    <dgm:pt modelId="{9A6BD796-00DD-4122-96AF-FAF8960EB310}">
      <dgm:prSet/>
      <dgm:spPr/>
      <dgm:t>
        <a:bodyPr/>
        <a:lstStyle/>
        <a:p>
          <a:r>
            <a:rPr lang="en-US" dirty="0">
              <a:solidFill>
                <a:schemeClr val="tx1">
                  <a:lumMod val="85000"/>
                  <a:lumOff val="15000"/>
                </a:schemeClr>
              </a:solidFill>
            </a:rPr>
            <a:t>Distribute air where needed</a:t>
          </a:r>
        </a:p>
      </dgm:t>
    </dgm:pt>
    <dgm:pt modelId="{FFC2981C-E9F1-4802-809E-AE2FB2C38169}" type="parTrans" cxnId="{97A65F2E-1FE7-4724-BED4-E5740638EF68}">
      <dgm:prSet/>
      <dgm:spPr/>
      <dgm:t>
        <a:bodyPr/>
        <a:lstStyle/>
        <a:p>
          <a:endParaRPr lang="en-US"/>
        </a:p>
      </dgm:t>
    </dgm:pt>
    <dgm:pt modelId="{4FBFF5AD-E29B-4068-8DED-2BF122B1D853}" type="sibTrans" cxnId="{97A65F2E-1FE7-4724-BED4-E5740638EF68}">
      <dgm:prSet/>
      <dgm:spPr/>
      <dgm:t>
        <a:bodyPr/>
        <a:lstStyle/>
        <a:p>
          <a:endParaRPr lang="en-US"/>
        </a:p>
      </dgm:t>
    </dgm:pt>
    <dgm:pt modelId="{145A1011-E50E-4BA8-819D-D4D0C7B9572D}">
      <dgm:prSet/>
      <dgm:spPr/>
      <dgm:t>
        <a:bodyPr/>
        <a:lstStyle/>
        <a:p>
          <a:r>
            <a:rPr lang="en-US" dirty="0">
              <a:solidFill>
                <a:schemeClr val="tx1">
                  <a:lumMod val="85000"/>
                  <a:lumOff val="15000"/>
                </a:schemeClr>
              </a:solidFill>
            </a:rPr>
            <a:t>Types:</a:t>
          </a:r>
        </a:p>
      </dgm:t>
    </dgm:pt>
    <dgm:pt modelId="{DACCEEE0-7C4D-40E1-BD38-4A1C888C05B2}" type="parTrans" cxnId="{794BDD4D-2FBB-4B65-8D3B-6BA5EBABEF24}">
      <dgm:prSet/>
      <dgm:spPr/>
      <dgm:t>
        <a:bodyPr/>
        <a:lstStyle/>
        <a:p>
          <a:endParaRPr lang="en-US"/>
        </a:p>
      </dgm:t>
    </dgm:pt>
    <dgm:pt modelId="{1615A647-B3A7-4C7E-9B18-FFA99D3D3CBF}" type="sibTrans" cxnId="{794BDD4D-2FBB-4B65-8D3B-6BA5EBABEF24}">
      <dgm:prSet/>
      <dgm:spPr/>
      <dgm:t>
        <a:bodyPr/>
        <a:lstStyle/>
        <a:p>
          <a:endParaRPr lang="en-US"/>
        </a:p>
      </dgm:t>
    </dgm:pt>
    <dgm:pt modelId="{FB655028-93C3-42C0-A80E-87543F75423F}">
      <dgm:prSet/>
      <dgm:spPr/>
      <dgm:t>
        <a:bodyPr/>
        <a:lstStyle/>
        <a:p>
          <a:r>
            <a:rPr lang="en-US" dirty="0">
              <a:solidFill>
                <a:schemeClr val="tx1">
                  <a:lumMod val="85000"/>
                  <a:lumOff val="15000"/>
                </a:schemeClr>
              </a:solidFill>
            </a:rPr>
            <a:t>Single- and dual- duct VAV boxes</a:t>
          </a:r>
        </a:p>
      </dgm:t>
    </dgm:pt>
    <dgm:pt modelId="{A2EE077B-EED6-4C1E-8F56-AA5E0537DB90}" type="parTrans" cxnId="{488C6A4B-61D3-49A1-84C1-887914E57151}">
      <dgm:prSet/>
      <dgm:spPr/>
      <dgm:t>
        <a:bodyPr/>
        <a:lstStyle/>
        <a:p>
          <a:endParaRPr lang="en-US"/>
        </a:p>
      </dgm:t>
    </dgm:pt>
    <dgm:pt modelId="{2241120D-DCB4-43A8-B515-2057C20BA000}" type="sibTrans" cxnId="{488C6A4B-61D3-49A1-84C1-887914E57151}">
      <dgm:prSet/>
      <dgm:spPr/>
      <dgm:t>
        <a:bodyPr/>
        <a:lstStyle/>
        <a:p>
          <a:endParaRPr lang="en-US"/>
        </a:p>
      </dgm:t>
    </dgm:pt>
    <dgm:pt modelId="{F97D0E9C-600A-481D-9A79-B2AC11F129D7}">
      <dgm:prSet/>
      <dgm:spPr/>
      <dgm:t>
        <a:bodyPr/>
        <a:lstStyle/>
        <a:p>
          <a:r>
            <a:rPr lang="en-US" dirty="0">
              <a:solidFill>
                <a:schemeClr val="tx1">
                  <a:lumMod val="85000"/>
                  <a:lumOff val="15000"/>
                </a:schemeClr>
              </a:solidFill>
            </a:rPr>
            <a:t>Reheat coils</a:t>
          </a:r>
        </a:p>
      </dgm:t>
    </dgm:pt>
    <dgm:pt modelId="{904D0F1A-F477-47E0-A075-7669ADD31F76}" type="parTrans" cxnId="{14830D8E-C582-4B0C-82BC-81C6739BEB38}">
      <dgm:prSet/>
      <dgm:spPr/>
      <dgm:t>
        <a:bodyPr/>
        <a:lstStyle/>
        <a:p>
          <a:endParaRPr lang="en-US"/>
        </a:p>
      </dgm:t>
    </dgm:pt>
    <dgm:pt modelId="{C340DD04-E3B1-40B6-AD2F-9833CA9C71C7}" type="sibTrans" cxnId="{14830D8E-C582-4B0C-82BC-81C6739BEB38}">
      <dgm:prSet/>
      <dgm:spPr/>
      <dgm:t>
        <a:bodyPr/>
        <a:lstStyle/>
        <a:p>
          <a:endParaRPr lang="en-US"/>
        </a:p>
      </dgm:t>
    </dgm:pt>
    <dgm:pt modelId="{8988F11D-D377-4DD3-A489-277FE54D1C8A}">
      <dgm:prSet/>
      <dgm:spPr/>
      <dgm:t>
        <a:bodyPr/>
        <a:lstStyle/>
        <a:p>
          <a:r>
            <a:rPr lang="en-US" dirty="0">
              <a:solidFill>
                <a:schemeClr val="tx1">
                  <a:lumMod val="85000"/>
                  <a:lumOff val="15000"/>
                </a:schemeClr>
              </a:solidFill>
            </a:rPr>
            <a:t>Mixing boxes</a:t>
          </a:r>
        </a:p>
      </dgm:t>
    </dgm:pt>
    <dgm:pt modelId="{BD1A7F75-AE0F-4410-A6E9-844EBAA78EDA}" type="parTrans" cxnId="{9261D2C3-AFB9-4DF9-B786-002BE1B9E7DE}">
      <dgm:prSet/>
      <dgm:spPr/>
      <dgm:t>
        <a:bodyPr/>
        <a:lstStyle/>
        <a:p>
          <a:endParaRPr lang="en-US"/>
        </a:p>
      </dgm:t>
    </dgm:pt>
    <dgm:pt modelId="{1CAE819C-4901-42E6-9607-F43F92DE5CFD}" type="sibTrans" cxnId="{9261D2C3-AFB9-4DF9-B786-002BE1B9E7DE}">
      <dgm:prSet/>
      <dgm:spPr/>
      <dgm:t>
        <a:bodyPr/>
        <a:lstStyle/>
        <a:p>
          <a:endParaRPr lang="en-US"/>
        </a:p>
      </dgm:t>
    </dgm:pt>
    <dgm:pt modelId="{7A8BC6AD-5759-49AD-9BEE-8EA6D70044BD}">
      <dgm:prSet/>
      <dgm:spPr/>
      <dgm:t>
        <a:bodyPr/>
        <a:lstStyle/>
        <a:p>
          <a:r>
            <a:rPr lang="en-US" dirty="0">
              <a:solidFill>
                <a:schemeClr val="tx1">
                  <a:lumMod val="85000"/>
                  <a:lumOff val="15000"/>
                </a:schemeClr>
              </a:solidFill>
            </a:rPr>
            <a:t>Variable volume dampers</a:t>
          </a:r>
        </a:p>
      </dgm:t>
    </dgm:pt>
    <dgm:pt modelId="{49BB72BD-3B7C-4044-BD92-897AD436CF35}" type="parTrans" cxnId="{74784D33-AEAF-4BF7-9983-F3E9C0C4B43E}">
      <dgm:prSet/>
      <dgm:spPr/>
      <dgm:t>
        <a:bodyPr/>
        <a:lstStyle/>
        <a:p>
          <a:endParaRPr lang="en-US"/>
        </a:p>
      </dgm:t>
    </dgm:pt>
    <dgm:pt modelId="{69C79EEF-24CA-4F97-AFB2-1AF5A2157437}" type="sibTrans" cxnId="{74784D33-AEAF-4BF7-9983-F3E9C0C4B43E}">
      <dgm:prSet/>
      <dgm:spPr/>
      <dgm:t>
        <a:bodyPr/>
        <a:lstStyle/>
        <a:p>
          <a:endParaRPr lang="en-US"/>
        </a:p>
      </dgm:t>
    </dgm:pt>
    <dgm:pt modelId="{A5EEF769-619E-4CE8-9B0D-845716566D00}">
      <dgm:prSet/>
      <dgm:spPr/>
      <dgm:t>
        <a:bodyPr/>
        <a:lstStyle/>
        <a:p>
          <a:r>
            <a:rPr lang="en-US" dirty="0">
              <a:solidFill>
                <a:schemeClr val="tx1">
                  <a:lumMod val="85000"/>
                  <a:lumOff val="15000"/>
                </a:schemeClr>
              </a:solidFill>
            </a:rPr>
            <a:t>Maintenance – inspection and adjustment</a:t>
          </a:r>
        </a:p>
      </dgm:t>
    </dgm:pt>
    <dgm:pt modelId="{AB21C74B-8F44-42FA-B2B6-746886753FFD}" type="parTrans" cxnId="{E3B569E1-DCA0-40B0-BA11-D7ECA2361581}">
      <dgm:prSet/>
      <dgm:spPr/>
      <dgm:t>
        <a:bodyPr/>
        <a:lstStyle/>
        <a:p>
          <a:endParaRPr lang="en-US"/>
        </a:p>
      </dgm:t>
    </dgm:pt>
    <dgm:pt modelId="{268D2BA9-721C-4A0D-8E09-7A43D01D18D2}" type="sibTrans" cxnId="{E3B569E1-DCA0-40B0-BA11-D7ECA2361581}">
      <dgm:prSet/>
      <dgm:spPr/>
      <dgm:t>
        <a:bodyPr/>
        <a:lstStyle/>
        <a:p>
          <a:endParaRPr lang="en-US"/>
        </a:p>
      </dgm:t>
    </dgm:pt>
    <dgm:pt modelId="{8D2A6FF4-7054-4DC3-BB18-DE9BF63C136B}" type="pres">
      <dgm:prSet presAssocID="{4AC2F60C-BF28-4C18-9E98-E60C63D24251}" presName="linear" presStyleCnt="0">
        <dgm:presLayoutVars>
          <dgm:animLvl val="lvl"/>
          <dgm:resizeHandles val="exact"/>
        </dgm:presLayoutVars>
      </dgm:prSet>
      <dgm:spPr/>
    </dgm:pt>
    <dgm:pt modelId="{F16BF331-5B7A-4E16-944B-627415E295A0}" type="pres">
      <dgm:prSet presAssocID="{49A0D65D-AAFB-411C-A2FE-9EED05922DB1}" presName="parentText" presStyleLbl="node1" presStyleIdx="0" presStyleCnt="3" custScaleX="44187" custScaleY="80396" custLinFactNeighborX="-27922" custLinFactNeighborY="-400">
        <dgm:presLayoutVars>
          <dgm:chMax val="0"/>
          <dgm:bulletEnabled val="1"/>
        </dgm:presLayoutVars>
      </dgm:prSet>
      <dgm:spPr/>
    </dgm:pt>
    <dgm:pt modelId="{4A3E0196-CF95-4444-B431-B9653689596B}" type="pres">
      <dgm:prSet presAssocID="{49A0D65D-AAFB-411C-A2FE-9EED05922DB1}" presName="childText" presStyleLbl="revTx" presStyleIdx="0" presStyleCnt="2">
        <dgm:presLayoutVars>
          <dgm:bulletEnabled val="1"/>
        </dgm:presLayoutVars>
      </dgm:prSet>
      <dgm:spPr/>
    </dgm:pt>
    <dgm:pt modelId="{F751125A-1077-40B4-A110-3375F1119623}" type="pres">
      <dgm:prSet presAssocID="{145A1011-E50E-4BA8-819D-D4D0C7B9572D}" presName="parentText" presStyleLbl="node1" presStyleIdx="1" presStyleCnt="3" custScaleX="43054" custScaleY="75429" custLinFactNeighborX="-28739" custLinFactNeighborY="-2799">
        <dgm:presLayoutVars>
          <dgm:chMax val="0"/>
          <dgm:bulletEnabled val="1"/>
        </dgm:presLayoutVars>
      </dgm:prSet>
      <dgm:spPr/>
    </dgm:pt>
    <dgm:pt modelId="{2EEF296C-8C01-44FE-99AC-BF4B40486837}" type="pres">
      <dgm:prSet presAssocID="{145A1011-E50E-4BA8-819D-D4D0C7B9572D}" presName="childText" presStyleLbl="revTx" presStyleIdx="1" presStyleCnt="2">
        <dgm:presLayoutVars>
          <dgm:bulletEnabled val="1"/>
        </dgm:presLayoutVars>
      </dgm:prSet>
      <dgm:spPr/>
    </dgm:pt>
    <dgm:pt modelId="{6CAD2EE5-B115-4E53-9500-C97D7F64F6E0}" type="pres">
      <dgm:prSet presAssocID="{A5EEF769-619E-4CE8-9B0D-845716566D00}" presName="parentText" presStyleLbl="node1" presStyleIdx="2" presStyleCnt="3" custScaleX="77620" custScaleY="77005" custLinFactNeighborX="-11389" custLinFactNeighborY="-16586">
        <dgm:presLayoutVars>
          <dgm:chMax val="0"/>
          <dgm:bulletEnabled val="1"/>
        </dgm:presLayoutVars>
      </dgm:prSet>
      <dgm:spPr/>
    </dgm:pt>
  </dgm:ptLst>
  <dgm:cxnLst>
    <dgm:cxn modelId="{A841AE10-5617-4954-8F31-9E24CA967208}" srcId="{4AC2F60C-BF28-4C18-9E98-E60C63D24251}" destId="{49A0D65D-AAFB-411C-A2FE-9EED05922DB1}" srcOrd="0" destOrd="0" parTransId="{978B5B57-6FF0-4E3E-A48F-B5EBB9730F7E}" sibTransId="{08659083-4048-4174-875A-FAD5F795CB29}"/>
    <dgm:cxn modelId="{C8D85F29-8B2B-4596-A721-903A8667E98D}" type="presOf" srcId="{F97D0E9C-600A-481D-9A79-B2AC11F129D7}" destId="{2EEF296C-8C01-44FE-99AC-BF4B40486837}" srcOrd="0" destOrd="1" presId="urn:microsoft.com/office/officeart/2005/8/layout/vList2"/>
    <dgm:cxn modelId="{A918D32B-371D-4900-B4F8-D08D76019E3F}" type="presOf" srcId="{49A0D65D-AAFB-411C-A2FE-9EED05922DB1}" destId="{F16BF331-5B7A-4E16-944B-627415E295A0}" srcOrd="0" destOrd="0" presId="urn:microsoft.com/office/officeart/2005/8/layout/vList2"/>
    <dgm:cxn modelId="{97A65F2E-1FE7-4724-BED4-E5740638EF68}" srcId="{49A0D65D-AAFB-411C-A2FE-9EED05922DB1}" destId="{9A6BD796-00DD-4122-96AF-FAF8960EB310}" srcOrd="2" destOrd="0" parTransId="{FFC2981C-E9F1-4802-809E-AE2FB2C38169}" sibTransId="{4FBFF5AD-E29B-4068-8DED-2BF122B1D853}"/>
    <dgm:cxn modelId="{74784D33-AEAF-4BF7-9983-F3E9C0C4B43E}" srcId="{145A1011-E50E-4BA8-819D-D4D0C7B9572D}" destId="{7A8BC6AD-5759-49AD-9BEE-8EA6D70044BD}" srcOrd="3" destOrd="0" parTransId="{49BB72BD-3B7C-4044-BD92-897AD436CF35}" sibTransId="{69C79EEF-24CA-4F97-AFB2-1AF5A2157437}"/>
    <dgm:cxn modelId="{D98D133F-4D5F-4AF9-AB11-2B1FEC976A86}" type="presOf" srcId="{4AC2F60C-BF28-4C18-9E98-E60C63D24251}" destId="{8D2A6FF4-7054-4DC3-BB18-DE9BF63C136B}" srcOrd="0" destOrd="0" presId="urn:microsoft.com/office/officeart/2005/8/layout/vList2"/>
    <dgm:cxn modelId="{324E045F-772D-438C-88A6-13EBFB753BB5}" type="presOf" srcId="{8988F11D-D377-4DD3-A489-277FE54D1C8A}" destId="{2EEF296C-8C01-44FE-99AC-BF4B40486837}" srcOrd="0" destOrd="2" presId="urn:microsoft.com/office/officeart/2005/8/layout/vList2"/>
    <dgm:cxn modelId="{488C6A4B-61D3-49A1-84C1-887914E57151}" srcId="{145A1011-E50E-4BA8-819D-D4D0C7B9572D}" destId="{FB655028-93C3-42C0-A80E-87543F75423F}" srcOrd="0" destOrd="0" parTransId="{A2EE077B-EED6-4C1E-8F56-AA5E0537DB90}" sibTransId="{2241120D-DCB4-43A8-B515-2057C20BA000}"/>
    <dgm:cxn modelId="{794BDD4D-2FBB-4B65-8D3B-6BA5EBABEF24}" srcId="{4AC2F60C-BF28-4C18-9E98-E60C63D24251}" destId="{145A1011-E50E-4BA8-819D-D4D0C7B9572D}" srcOrd="1" destOrd="0" parTransId="{DACCEEE0-7C4D-40E1-BD38-4A1C888C05B2}" sibTransId="{1615A647-B3A7-4C7E-9B18-FFA99D3D3CBF}"/>
    <dgm:cxn modelId="{B32A6551-3BC2-4AA1-A56B-0F46B401E37D}" srcId="{49A0D65D-AAFB-411C-A2FE-9EED05922DB1}" destId="{C88C18D3-CE96-4AAD-AADD-36D31C5C7EC7}" srcOrd="1" destOrd="0" parTransId="{40112B68-11C3-48A0-BE2B-7EEA761C5483}" sibTransId="{03CDE4F2-6685-4D80-9FE8-CED810A9B424}"/>
    <dgm:cxn modelId="{5EFD5576-4072-4FA4-A90C-88E88E81A567}" srcId="{49A0D65D-AAFB-411C-A2FE-9EED05922DB1}" destId="{FA17DB60-6F9F-4D04-836F-65E721E9CAF3}" srcOrd="0" destOrd="0" parTransId="{7A3EEFAB-A200-405A-AFD3-9A7BA93276AB}" sibTransId="{F89273E2-ACF2-4628-AA43-BE023B630F4D}"/>
    <dgm:cxn modelId="{A99AC15A-6B5E-47CC-9177-4FD234A18731}" type="presOf" srcId="{A5EEF769-619E-4CE8-9B0D-845716566D00}" destId="{6CAD2EE5-B115-4E53-9500-C97D7F64F6E0}" srcOrd="0" destOrd="0" presId="urn:microsoft.com/office/officeart/2005/8/layout/vList2"/>
    <dgm:cxn modelId="{14830D8E-C582-4B0C-82BC-81C6739BEB38}" srcId="{145A1011-E50E-4BA8-819D-D4D0C7B9572D}" destId="{F97D0E9C-600A-481D-9A79-B2AC11F129D7}" srcOrd="1" destOrd="0" parTransId="{904D0F1A-F477-47E0-A075-7669ADD31F76}" sibTransId="{C340DD04-E3B1-40B6-AD2F-9833CA9C71C7}"/>
    <dgm:cxn modelId="{8AEA3593-5021-45FF-81E7-23D94C2829B0}" type="presOf" srcId="{C88C18D3-CE96-4AAD-AADD-36D31C5C7EC7}" destId="{4A3E0196-CF95-4444-B431-B9653689596B}" srcOrd="0" destOrd="1" presId="urn:microsoft.com/office/officeart/2005/8/layout/vList2"/>
    <dgm:cxn modelId="{7838D8AB-71CA-451E-AE55-B840C3FC3D48}" type="presOf" srcId="{FB655028-93C3-42C0-A80E-87543F75423F}" destId="{2EEF296C-8C01-44FE-99AC-BF4B40486837}" srcOrd="0" destOrd="0" presId="urn:microsoft.com/office/officeart/2005/8/layout/vList2"/>
    <dgm:cxn modelId="{18DD4FB2-AD61-4CD7-B902-DF736CC3700E}" type="presOf" srcId="{FA17DB60-6F9F-4D04-836F-65E721E9CAF3}" destId="{4A3E0196-CF95-4444-B431-B9653689596B}" srcOrd="0" destOrd="0" presId="urn:microsoft.com/office/officeart/2005/8/layout/vList2"/>
    <dgm:cxn modelId="{9261D2C3-AFB9-4DF9-B786-002BE1B9E7DE}" srcId="{145A1011-E50E-4BA8-819D-D4D0C7B9572D}" destId="{8988F11D-D377-4DD3-A489-277FE54D1C8A}" srcOrd="2" destOrd="0" parTransId="{BD1A7F75-AE0F-4410-A6E9-844EBAA78EDA}" sibTransId="{1CAE819C-4901-42E6-9607-F43F92DE5CFD}"/>
    <dgm:cxn modelId="{4E5C85C7-A575-464E-ACD6-3D24955C80CD}" type="presOf" srcId="{145A1011-E50E-4BA8-819D-D4D0C7B9572D}" destId="{F751125A-1077-40B4-A110-3375F1119623}" srcOrd="0" destOrd="0" presId="urn:microsoft.com/office/officeart/2005/8/layout/vList2"/>
    <dgm:cxn modelId="{3021C2DD-595A-48C8-8637-52047DC091A2}" type="presOf" srcId="{7A8BC6AD-5759-49AD-9BEE-8EA6D70044BD}" destId="{2EEF296C-8C01-44FE-99AC-BF4B40486837}" srcOrd="0" destOrd="3" presId="urn:microsoft.com/office/officeart/2005/8/layout/vList2"/>
    <dgm:cxn modelId="{E3B569E1-DCA0-40B0-BA11-D7ECA2361581}" srcId="{4AC2F60C-BF28-4C18-9E98-E60C63D24251}" destId="{A5EEF769-619E-4CE8-9B0D-845716566D00}" srcOrd="2" destOrd="0" parTransId="{AB21C74B-8F44-42FA-B2B6-746886753FFD}" sibTransId="{268D2BA9-721C-4A0D-8E09-7A43D01D18D2}"/>
    <dgm:cxn modelId="{D70C7FEB-7A19-4451-8621-84917519A1CA}" type="presOf" srcId="{9A6BD796-00DD-4122-96AF-FAF8960EB310}" destId="{4A3E0196-CF95-4444-B431-B9653689596B}" srcOrd="0" destOrd="2" presId="urn:microsoft.com/office/officeart/2005/8/layout/vList2"/>
    <dgm:cxn modelId="{98212DA4-ED72-4E2C-8927-6386D1C3F329}" type="presParOf" srcId="{8D2A6FF4-7054-4DC3-BB18-DE9BF63C136B}" destId="{F16BF331-5B7A-4E16-944B-627415E295A0}" srcOrd="0" destOrd="0" presId="urn:microsoft.com/office/officeart/2005/8/layout/vList2"/>
    <dgm:cxn modelId="{C13945F9-778E-4BA0-B852-B0A6E0A4E6BB}" type="presParOf" srcId="{8D2A6FF4-7054-4DC3-BB18-DE9BF63C136B}" destId="{4A3E0196-CF95-4444-B431-B9653689596B}" srcOrd="1" destOrd="0" presId="urn:microsoft.com/office/officeart/2005/8/layout/vList2"/>
    <dgm:cxn modelId="{0B129702-53A0-468F-9B83-F11C99A66A49}" type="presParOf" srcId="{8D2A6FF4-7054-4DC3-BB18-DE9BF63C136B}" destId="{F751125A-1077-40B4-A110-3375F1119623}" srcOrd="2" destOrd="0" presId="urn:microsoft.com/office/officeart/2005/8/layout/vList2"/>
    <dgm:cxn modelId="{705CD0BB-D016-42B2-AF7A-39861ED51A13}" type="presParOf" srcId="{8D2A6FF4-7054-4DC3-BB18-DE9BF63C136B}" destId="{2EEF296C-8C01-44FE-99AC-BF4B40486837}" srcOrd="3" destOrd="0" presId="urn:microsoft.com/office/officeart/2005/8/layout/vList2"/>
    <dgm:cxn modelId="{7B866435-C639-4298-89E2-FCF450AFAC57}" type="presParOf" srcId="{8D2A6FF4-7054-4DC3-BB18-DE9BF63C136B}" destId="{6CAD2EE5-B115-4E53-9500-C97D7F64F6E0}"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EE8963-24B0-419F-B381-D19BDC460BAE}"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C62769DB-1FB8-4CD4-B149-AB7002754874}">
      <dgm:prSet phldrT="[Text]" custT="1"/>
      <dgm:spPr/>
      <dgm:t>
        <a:bodyPr/>
        <a:lstStyle/>
        <a:p>
          <a:pPr>
            <a:buFont typeface="Arial" pitchFamily="34" charset="0"/>
            <a:buChar char="•"/>
          </a:pPr>
          <a:r>
            <a:rPr lang="en-US" sz="1800" b="1" dirty="0">
              <a:solidFill>
                <a:schemeClr val="tx1">
                  <a:lumMod val="85000"/>
                  <a:lumOff val="15000"/>
                </a:schemeClr>
              </a:solidFill>
              <a:latin typeface="+mn-lt"/>
            </a:rPr>
            <a:t>FEMP O&amp;M Best Practices</a:t>
          </a:r>
          <a:endParaRPr lang="en-US" sz="1800" b="1" dirty="0">
            <a:solidFill>
              <a:schemeClr val="tx1">
                <a:lumMod val="85000"/>
                <a:lumOff val="15000"/>
              </a:schemeClr>
            </a:solidFill>
          </a:endParaRPr>
        </a:p>
      </dgm:t>
    </dgm:pt>
    <dgm:pt modelId="{33203F58-8C42-4510-849D-0988B2871B8F}" type="parTrans" cxnId="{53102304-F71B-43A4-90CB-B05C1EE7708E}">
      <dgm:prSet/>
      <dgm:spPr/>
      <dgm:t>
        <a:bodyPr/>
        <a:lstStyle/>
        <a:p>
          <a:endParaRPr lang="en-US"/>
        </a:p>
      </dgm:t>
    </dgm:pt>
    <dgm:pt modelId="{CA4565FC-2B93-4DAE-983D-B823C9C211C5}" type="sibTrans" cxnId="{53102304-F71B-43A4-90CB-B05C1EE7708E}">
      <dgm:prSet/>
      <dgm:spPr/>
      <dgm:t>
        <a:bodyPr/>
        <a:lstStyle/>
        <a:p>
          <a:endParaRPr lang="en-US"/>
        </a:p>
      </dgm:t>
    </dgm:pt>
    <dgm:pt modelId="{97EDFBD8-D97D-4080-A414-5119AFC2D3CD}">
      <dgm:prSet phldrT="[Text]" custT="1"/>
      <dgm:spPr/>
      <dgm:t>
        <a:bodyPr/>
        <a:lstStyle/>
        <a:p>
          <a:pPr>
            <a:buFont typeface="Arial" pitchFamily="34" charset="0"/>
            <a:buChar char="•"/>
          </a:pPr>
          <a:r>
            <a:rPr lang="en-US" sz="1800" b="1" dirty="0">
              <a:solidFill>
                <a:schemeClr val="tx1">
                  <a:lumMod val="85000"/>
                  <a:lumOff val="15000"/>
                </a:schemeClr>
              </a:solidFill>
              <a:latin typeface="+mn-lt"/>
            </a:rPr>
            <a:t>PECI O&amp;M Best Practices</a:t>
          </a:r>
          <a:endParaRPr lang="en-US" sz="1800" b="1" dirty="0">
            <a:solidFill>
              <a:schemeClr val="tx1">
                <a:lumMod val="85000"/>
                <a:lumOff val="15000"/>
              </a:schemeClr>
            </a:solidFill>
          </a:endParaRPr>
        </a:p>
      </dgm:t>
    </dgm:pt>
    <dgm:pt modelId="{82FEB55B-5FEA-4CCE-A585-7CA17FDA8D29}" type="parTrans" cxnId="{6DCAF3BF-53A1-4776-BC1C-0498D1C14DA3}">
      <dgm:prSet/>
      <dgm:spPr/>
      <dgm:t>
        <a:bodyPr/>
        <a:lstStyle/>
        <a:p>
          <a:endParaRPr lang="en-US"/>
        </a:p>
      </dgm:t>
    </dgm:pt>
    <dgm:pt modelId="{4B467B4D-8C13-4C27-B27F-29DF44750681}" type="sibTrans" cxnId="{6DCAF3BF-53A1-4776-BC1C-0498D1C14DA3}">
      <dgm:prSet/>
      <dgm:spPr/>
      <dgm:t>
        <a:bodyPr/>
        <a:lstStyle/>
        <a:p>
          <a:endParaRPr lang="en-US"/>
        </a:p>
      </dgm:t>
    </dgm:pt>
    <dgm:pt modelId="{DD9C0057-5AB4-4603-9DE9-86ADF4A0E7F0}">
      <dgm:prSet phldrT="[Text]" custT="1"/>
      <dgm:spPr/>
      <dgm:t>
        <a:bodyPr/>
        <a:lstStyle/>
        <a:p>
          <a:pPr>
            <a:buFont typeface="Arial" pitchFamily="34" charset="0"/>
            <a:buChar char="•"/>
          </a:pPr>
          <a:r>
            <a:rPr lang="en-US" sz="1800" b="1" dirty="0">
              <a:solidFill>
                <a:schemeClr val="tx1">
                  <a:lumMod val="85000"/>
                  <a:lumOff val="15000"/>
                </a:schemeClr>
              </a:solidFill>
              <a:latin typeface="+mn-lt"/>
            </a:rPr>
            <a:t>ENERGY STAR Building Upgrade Manual</a:t>
          </a:r>
          <a:endParaRPr lang="en-US" sz="1800" b="1" dirty="0">
            <a:solidFill>
              <a:schemeClr val="tx1">
                <a:lumMod val="85000"/>
                <a:lumOff val="15000"/>
              </a:schemeClr>
            </a:solidFill>
          </a:endParaRPr>
        </a:p>
      </dgm:t>
    </dgm:pt>
    <dgm:pt modelId="{E9457C79-4B81-43B2-85B4-FB78EC822CF4}" type="parTrans" cxnId="{D340E411-EE9D-40F7-8DDC-5E24619AF42C}">
      <dgm:prSet/>
      <dgm:spPr/>
      <dgm:t>
        <a:bodyPr/>
        <a:lstStyle/>
        <a:p>
          <a:endParaRPr lang="en-US"/>
        </a:p>
      </dgm:t>
    </dgm:pt>
    <dgm:pt modelId="{70FAC42E-08AA-4764-9A76-41C77A311ECA}" type="sibTrans" cxnId="{D340E411-EE9D-40F7-8DDC-5E24619AF42C}">
      <dgm:prSet/>
      <dgm:spPr/>
      <dgm:t>
        <a:bodyPr/>
        <a:lstStyle/>
        <a:p>
          <a:endParaRPr lang="en-US"/>
        </a:p>
      </dgm:t>
    </dgm:pt>
    <dgm:pt modelId="{48E084A9-0911-4F22-97E5-190510F513C9}">
      <dgm:prSet phldrT="[Text]" custT="1"/>
      <dgm:spPr/>
      <dgm:t>
        <a:bodyPr/>
        <a:lstStyle/>
        <a:p>
          <a:pPr>
            <a:buFont typeface="Arial" pitchFamily="34" charset="0"/>
            <a:buChar char="•"/>
          </a:pPr>
          <a:r>
            <a:rPr lang="en-US" sz="1800" b="1" dirty="0">
              <a:solidFill>
                <a:schemeClr val="tx1">
                  <a:lumMod val="85000"/>
                  <a:lumOff val="15000"/>
                </a:schemeClr>
              </a:solidFill>
              <a:latin typeface="+mn-lt"/>
            </a:rPr>
            <a:t>ASHRAE Standard 180</a:t>
          </a:r>
          <a:endParaRPr lang="en-US" sz="1800" b="1" dirty="0">
            <a:solidFill>
              <a:schemeClr val="tx1">
                <a:lumMod val="85000"/>
                <a:lumOff val="15000"/>
              </a:schemeClr>
            </a:solidFill>
          </a:endParaRPr>
        </a:p>
      </dgm:t>
    </dgm:pt>
    <dgm:pt modelId="{220C2D8F-41D5-4322-AC49-3A0B97883D96}" type="parTrans" cxnId="{E0CB5441-6A65-4B76-8567-2FA5693010A4}">
      <dgm:prSet/>
      <dgm:spPr/>
      <dgm:t>
        <a:bodyPr/>
        <a:lstStyle/>
        <a:p>
          <a:endParaRPr lang="en-US"/>
        </a:p>
      </dgm:t>
    </dgm:pt>
    <dgm:pt modelId="{FCAFE865-1712-4F49-B350-DC2DFD745E08}" type="sibTrans" cxnId="{E0CB5441-6A65-4B76-8567-2FA5693010A4}">
      <dgm:prSet/>
      <dgm:spPr/>
      <dgm:t>
        <a:bodyPr/>
        <a:lstStyle/>
        <a:p>
          <a:endParaRPr lang="en-US"/>
        </a:p>
      </dgm:t>
    </dgm:pt>
    <dgm:pt modelId="{B9384FBF-122C-41D5-A5E6-5A4FCCB7A775}" type="pres">
      <dgm:prSet presAssocID="{4AEE8963-24B0-419F-B381-D19BDC460BAE}" presName="Name0" presStyleCnt="0">
        <dgm:presLayoutVars>
          <dgm:dir/>
          <dgm:resizeHandles val="exact"/>
        </dgm:presLayoutVars>
      </dgm:prSet>
      <dgm:spPr/>
    </dgm:pt>
    <dgm:pt modelId="{B9656E6E-8FF2-48E0-B88D-33C52A4EEB5C}" type="pres">
      <dgm:prSet presAssocID="{C62769DB-1FB8-4CD4-B149-AB7002754874}" presName="composite" presStyleCnt="0"/>
      <dgm:spPr/>
    </dgm:pt>
    <dgm:pt modelId="{9B36C7F6-AFCA-4F5A-B322-0B47BB9BFCD8}" type="pres">
      <dgm:prSet presAssocID="{C62769DB-1FB8-4CD4-B149-AB7002754874}" presName="rect1" presStyleLbl="bgImgPlace1" presStyleIdx="0" presStyleCnt="4" custScaleX="58603"/>
      <dgm:spPr>
        <a:blipFill rotWithShape="1">
          <a:blip xmlns:r="http://schemas.openxmlformats.org/officeDocument/2006/relationships" r:embed="rId1"/>
          <a:srcRect/>
          <a:stretch>
            <a:fillRect l="-3000" r="-3000"/>
          </a:stretch>
        </a:blipFill>
        <a:effectLst>
          <a:outerShdw blurRad="50800" dist="38100" dir="18900000" algn="bl" rotWithShape="0">
            <a:prstClr val="black">
              <a:alpha val="40000"/>
            </a:prstClr>
          </a:outerShdw>
        </a:effectLst>
      </dgm:spPr>
    </dgm:pt>
    <dgm:pt modelId="{9FA5B487-FF19-4FA3-9A1B-171889C0A1E5}" type="pres">
      <dgm:prSet presAssocID="{C62769DB-1FB8-4CD4-B149-AB7002754874}" presName="wedgeRectCallout1" presStyleLbl="node1" presStyleIdx="0" presStyleCnt="4" custScaleX="134869">
        <dgm:presLayoutVars>
          <dgm:bulletEnabled val="1"/>
        </dgm:presLayoutVars>
      </dgm:prSet>
      <dgm:spPr/>
    </dgm:pt>
    <dgm:pt modelId="{0ED47A57-562E-48FC-BDA8-CE648DCDA789}" type="pres">
      <dgm:prSet presAssocID="{CA4565FC-2B93-4DAE-983D-B823C9C211C5}" presName="sibTrans" presStyleCnt="0"/>
      <dgm:spPr/>
    </dgm:pt>
    <dgm:pt modelId="{0E35D9D9-3D2B-4806-95AC-3F4CC57C5D26}" type="pres">
      <dgm:prSet presAssocID="{97EDFBD8-D97D-4080-A414-5119AFC2D3CD}" presName="composite" presStyleCnt="0"/>
      <dgm:spPr/>
    </dgm:pt>
    <dgm:pt modelId="{861040EB-E9BB-45C6-9BE8-D1D6E0F16586}" type="pres">
      <dgm:prSet presAssocID="{97EDFBD8-D97D-4080-A414-5119AFC2D3CD}" presName="rect1" presStyleLbl="bgImgPlace1" presStyleIdx="1" presStyleCnt="4" custScaleX="5860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effectLst>
          <a:outerShdw blurRad="50800" dist="38100" dir="18900000" algn="bl" rotWithShape="0">
            <a:prstClr val="black">
              <a:alpha val="40000"/>
            </a:prstClr>
          </a:outerShdw>
        </a:effectLst>
      </dgm:spPr>
    </dgm:pt>
    <dgm:pt modelId="{A81A3922-0CBA-4480-823D-47E1104EBE66}" type="pres">
      <dgm:prSet presAssocID="{97EDFBD8-D97D-4080-A414-5119AFC2D3CD}" presName="wedgeRectCallout1" presStyleLbl="node1" presStyleIdx="1" presStyleCnt="4" custScaleX="134869">
        <dgm:presLayoutVars>
          <dgm:bulletEnabled val="1"/>
        </dgm:presLayoutVars>
      </dgm:prSet>
      <dgm:spPr/>
    </dgm:pt>
    <dgm:pt modelId="{5163A377-0DF1-4DD9-9FE1-993C21D81110}" type="pres">
      <dgm:prSet presAssocID="{4B467B4D-8C13-4C27-B27F-29DF44750681}" presName="sibTrans" presStyleCnt="0"/>
      <dgm:spPr/>
    </dgm:pt>
    <dgm:pt modelId="{B0B14FAC-BB0D-4846-AC84-FAF18C42A27D}" type="pres">
      <dgm:prSet presAssocID="{DD9C0057-5AB4-4603-9DE9-86ADF4A0E7F0}" presName="composite" presStyleCnt="0"/>
      <dgm:spPr/>
    </dgm:pt>
    <dgm:pt modelId="{53AE5CC9-1EAE-46D0-9AF3-ADAE86EA09DF}" type="pres">
      <dgm:prSet presAssocID="{DD9C0057-5AB4-4603-9DE9-86ADF4A0E7F0}" presName="rect1" presStyleLbl="bgImgPlace1" presStyleIdx="2" presStyleCnt="4" custScaleX="58603"/>
      <dgm:spPr>
        <a:blipFill rotWithShape="1">
          <a:blip xmlns:r="http://schemas.openxmlformats.org/officeDocument/2006/relationships" r:embed="rId3"/>
          <a:srcRect/>
          <a:stretch>
            <a:fillRect l="-3000" r="-3000"/>
          </a:stretch>
        </a:blipFill>
        <a:effectLst>
          <a:outerShdw blurRad="50800" dist="38100" dir="18900000" algn="bl" rotWithShape="0">
            <a:prstClr val="black">
              <a:alpha val="40000"/>
            </a:prstClr>
          </a:outerShdw>
        </a:effectLst>
      </dgm:spPr>
    </dgm:pt>
    <dgm:pt modelId="{2F1CD789-02DE-495C-8BDD-68A3DFF1994D}" type="pres">
      <dgm:prSet presAssocID="{DD9C0057-5AB4-4603-9DE9-86ADF4A0E7F0}" presName="wedgeRectCallout1" presStyleLbl="node1" presStyleIdx="2" presStyleCnt="4" custScaleX="134869">
        <dgm:presLayoutVars>
          <dgm:bulletEnabled val="1"/>
        </dgm:presLayoutVars>
      </dgm:prSet>
      <dgm:spPr/>
    </dgm:pt>
    <dgm:pt modelId="{EB548F2B-A149-47FD-9101-592A16FB6E46}" type="pres">
      <dgm:prSet presAssocID="{70FAC42E-08AA-4764-9A76-41C77A311ECA}" presName="sibTrans" presStyleCnt="0"/>
      <dgm:spPr/>
    </dgm:pt>
    <dgm:pt modelId="{01AA7179-8368-44FE-BF72-37F35BFD82E5}" type="pres">
      <dgm:prSet presAssocID="{48E084A9-0911-4F22-97E5-190510F513C9}" presName="composite" presStyleCnt="0"/>
      <dgm:spPr/>
    </dgm:pt>
    <dgm:pt modelId="{F6125404-C57A-4781-B3B4-A4B4FEBBC042}" type="pres">
      <dgm:prSet presAssocID="{48E084A9-0911-4F22-97E5-190510F513C9}" presName="rect1" presStyleLbl="bgImgPlace1" presStyleIdx="3" presStyleCnt="4" custScaleX="58603"/>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effectLst>
          <a:outerShdw blurRad="50800" dist="38100" dir="18900000" algn="bl" rotWithShape="0">
            <a:prstClr val="black">
              <a:alpha val="40000"/>
            </a:prstClr>
          </a:outerShdw>
        </a:effectLst>
      </dgm:spPr>
    </dgm:pt>
    <dgm:pt modelId="{00F9DD45-0D24-4EA1-9133-0C688764FA4A}" type="pres">
      <dgm:prSet presAssocID="{48E084A9-0911-4F22-97E5-190510F513C9}" presName="wedgeRectCallout1" presStyleLbl="node1" presStyleIdx="3" presStyleCnt="4" custScaleX="134869">
        <dgm:presLayoutVars>
          <dgm:bulletEnabled val="1"/>
        </dgm:presLayoutVars>
      </dgm:prSet>
      <dgm:spPr/>
    </dgm:pt>
  </dgm:ptLst>
  <dgm:cxnLst>
    <dgm:cxn modelId="{53102304-F71B-43A4-90CB-B05C1EE7708E}" srcId="{4AEE8963-24B0-419F-B381-D19BDC460BAE}" destId="{C62769DB-1FB8-4CD4-B149-AB7002754874}" srcOrd="0" destOrd="0" parTransId="{33203F58-8C42-4510-849D-0988B2871B8F}" sibTransId="{CA4565FC-2B93-4DAE-983D-B823C9C211C5}"/>
    <dgm:cxn modelId="{AB5D6804-CF06-4747-BE94-5EB9772E987E}" type="presOf" srcId="{4AEE8963-24B0-419F-B381-D19BDC460BAE}" destId="{B9384FBF-122C-41D5-A5E6-5A4FCCB7A775}" srcOrd="0" destOrd="0" presId="urn:microsoft.com/office/officeart/2008/layout/BendingPictureCaptionList"/>
    <dgm:cxn modelId="{D340E411-EE9D-40F7-8DDC-5E24619AF42C}" srcId="{4AEE8963-24B0-419F-B381-D19BDC460BAE}" destId="{DD9C0057-5AB4-4603-9DE9-86ADF4A0E7F0}" srcOrd="2" destOrd="0" parTransId="{E9457C79-4B81-43B2-85B4-FB78EC822CF4}" sibTransId="{70FAC42E-08AA-4764-9A76-41C77A311ECA}"/>
    <dgm:cxn modelId="{EE4F4135-CDF0-47AD-9A84-08B3F0A12FD6}" type="presOf" srcId="{C62769DB-1FB8-4CD4-B149-AB7002754874}" destId="{9FA5B487-FF19-4FA3-9A1B-171889C0A1E5}" srcOrd="0" destOrd="0" presId="urn:microsoft.com/office/officeart/2008/layout/BendingPictureCaptionList"/>
    <dgm:cxn modelId="{4AF1C93B-DB23-4A32-9AEA-16B4388BAF58}" type="presOf" srcId="{DD9C0057-5AB4-4603-9DE9-86ADF4A0E7F0}" destId="{2F1CD789-02DE-495C-8BDD-68A3DFF1994D}" srcOrd="0" destOrd="0" presId="urn:microsoft.com/office/officeart/2008/layout/BendingPictureCaptionList"/>
    <dgm:cxn modelId="{E0CB5441-6A65-4B76-8567-2FA5693010A4}" srcId="{4AEE8963-24B0-419F-B381-D19BDC460BAE}" destId="{48E084A9-0911-4F22-97E5-190510F513C9}" srcOrd="3" destOrd="0" parTransId="{220C2D8F-41D5-4322-AC49-3A0B97883D96}" sibTransId="{FCAFE865-1712-4F49-B350-DC2DFD745E08}"/>
    <dgm:cxn modelId="{DDEEC88A-5189-4FA3-9729-DDF795B37A66}" type="presOf" srcId="{97EDFBD8-D97D-4080-A414-5119AFC2D3CD}" destId="{A81A3922-0CBA-4480-823D-47E1104EBE66}" srcOrd="0" destOrd="0" presId="urn:microsoft.com/office/officeart/2008/layout/BendingPictureCaptionList"/>
    <dgm:cxn modelId="{6F891BBA-0B0A-4A26-B42C-D1F2EF759B64}" type="presOf" srcId="{48E084A9-0911-4F22-97E5-190510F513C9}" destId="{00F9DD45-0D24-4EA1-9133-0C688764FA4A}" srcOrd="0" destOrd="0" presId="urn:microsoft.com/office/officeart/2008/layout/BendingPictureCaptionList"/>
    <dgm:cxn modelId="{6DCAF3BF-53A1-4776-BC1C-0498D1C14DA3}" srcId="{4AEE8963-24B0-419F-B381-D19BDC460BAE}" destId="{97EDFBD8-D97D-4080-A414-5119AFC2D3CD}" srcOrd="1" destOrd="0" parTransId="{82FEB55B-5FEA-4CCE-A585-7CA17FDA8D29}" sibTransId="{4B467B4D-8C13-4C27-B27F-29DF44750681}"/>
    <dgm:cxn modelId="{67331027-D2F8-45FA-92E5-4D98418C1376}" type="presParOf" srcId="{B9384FBF-122C-41D5-A5E6-5A4FCCB7A775}" destId="{B9656E6E-8FF2-48E0-B88D-33C52A4EEB5C}" srcOrd="0" destOrd="0" presId="urn:microsoft.com/office/officeart/2008/layout/BendingPictureCaptionList"/>
    <dgm:cxn modelId="{F0D71D26-BDDB-4775-A1C4-923B0C942BE3}" type="presParOf" srcId="{B9656E6E-8FF2-48E0-B88D-33C52A4EEB5C}" destId="{9B36C7F6-AFCA-4F5A-B322-0B47BB9BFCD8}" srcOrd="0" destOrd="0" presId="urn:microsoft.com/office/officeart/2008/layout/BendingPictureCaptionList"/>
    <dgm:cxn modelId="{B9022BC7-9B6C-44F5-8A22-29D8037C9159}" type="presParOf" srcId="{B9656E6E-8FF2-48E0-B88D-33C52A4EEB5C}" destId="{9FA5B487-FF19-4FA3-9A1B-171889C0A1E5}" srcOrd="1" destOrd="0" presId="urn:microsoft.com/office/officeart/2008/layout/BendingPictureCaptionList"/>
    <dgm:cxn modelId="{E5F1280A-FD86-4FE4-B509-A6C928C4EB14}" type="presParOf" srcId="{B9384FBF-122C-41D5-A5E6-5A4FCCB7A775}" destId="{0ED47A57-562E-48FC-BDA8-CE648DCDA789}" srcOrd="1" destOrd="0" presId="urn:microsoft.com/office/officeart/2008/layout/BendingPictureCaptionList"/>
    <dgm:cxn modelId="{02F3749E-5837-47CC-B43D-107B15A9484C}" type="presParOf" srcId="{B9384FBF-122C-41D5-A5E6-5A4FCCB7A775}" destId="{0E35D9D9-3D2B-4806-95AC-3F4CC57C5D26}" srcOrd="2" destOrd="0" presId="urn:microsoft.com/office/officeart/2008/layout/BendingPictureCaptionList"/>
    <dgm:cxn modelId="{60981C2C-8CCA-463F-9D7A-C562DE64A3A0}" type="presParOf" srcId="{0E35D9D9-3D2B-4806-95AC-3F4CC57C5D26}" destId="{861040EB-E9BB-45C6-9BE8-D1D6E0F16586}" srcOrd="0" destOrd="0" presId="urn:microsoft.com/office/officeart/2008/layout/BendingPictureCaptionList"/>
    <dgm:cxn modelId="{571A76EA-C253-4801-BEDB-FC297B87126B}" type="presParOf" srcId="{0E35D9D9-3D2B-4806-95AC-3F4CC57C5D26}" destId="{A81A3922-0CBA-4480-823D-47E1104EBE66}" srcOrd="1" destOrd="0" presId="urn:microsoft.com/office/officeart/2008/layout/BendingPictureCaptionList"/>
    <dgm:cxn modelId="{888D7576-EA0C-4F6A-B1CB-B6C29E878C51}" type="presParOf" srcId="{B9384FBF-122C-41D5-A5E6-5A4FCCB7A775}" destId="{5163A377-0DF1-4DD9-9FE1-993C21D81110}" srcOrd="3" destOrd="0" presId="urn:microsoft.com/office/officeart/2008/layout/BendingPictureCaptionList"/>
    <dgm:cxn modelId="{77D5F10A-9C43-44F5-AD00-7EC2FA9A50A8}" type="presParOf" srcId="{B9384FBF-122C-41D5-A5E6-5A4FCCB7A775}" destId="{B0B14FAC-BB0D-4846-AC84-FAF18C42A27D}" srcOrd="4" destOrd="0" presId="urn:microsoft.com/office/officeart/2008/layout/BendingPictureCaptionList"/>
    <dgm:cxn modelId="{C7563A6A-47A1-4008-8833-06657AB033EE}" type="presParOf" srcId="{B0B14FAC-BB0D-4846-AC84-FAF18C42A27D}" destId="{53AE5CC9-1EAE-46D0-9AF3-ADAE86EA09DF}" srcOrd="0" destOrd="0" presId="urn:microsoft.com/office/officeart/2008/layout/BendingPictureCaptionList"/>
    <dgm:cxn modelId="{B3FBAC13-7C4A-4808-9523-7D7A51ED61D7}" type="presParOf" srcId="{B0B14FAC-BB0D-4846-AC84-FAF18C42A27D}" destId="{2F1CD789-02DE-495C-8BDD-68A3DFF1994D}" srcOrd="1" destOrd="0" presId="urn:microsoft.com/office/officeart/2008/layout/BendingPictureCaptionList"/>
    <dgm:cxn modelId="{EF7C4217-089E-4F4D-9B36-B4F2B682D5AB}" type="presParOf" srcId="{B9384FBF-122C-41D5-A5E6-5A4FCCB7A775}" destId="{EB548F2B-A149-47FD-9101-592A16FB6E46}" srcOrd="5" destOrd="0" presId="urn:microsoft.com/office/officeart/2008/layout/BendingPictureCaptionList"/>
    <dgm:cxn modelId="{1C793C19-7A06-4345-9DD6-51A77C1C6C75}" type="presParOf" srcId="{B9384FBF-122C-41D5-A5E6-5A4FCCB7A775}" destId="{01AA7179-8368-44FE-BF72-37F35BFD82E5}" srcOrd="6" destOrd="0" presId="urn:microsoft.com/office/officeart/2008/layout/BendingPictureCaptionList"/>
    <dgm:cxn modelId="{8D86B398-587C-4B0E-9EFF-F738C4D648A1}" type="presParOf" srcId="{01AA7179-8368-44FE-BF72-37F35BFD82E5}" destId="{F6125404-C57A-4781-B3B4-A4B4FEBBC042}" srcOrd="0" destOrd="0" presId="urn:microsoft.com/office/officeart/2008/layout/BendingPictureCaptionList"/>
    <dgm:cxn modelId="{0CDC680B-28C0-4465-A23B-6781474A951F}" type="presParOf" srcId="{01AA7179-8368-44FE-BF72-37F35BFD82E5}" destId="{00F9DD45-0D24-4EA1-9133-0C688764FA4A}"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862A41-BF6E-418B-8341-ACC9B403F92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A66026C-B796-4F77-8C42-F898C24C0EB3}">
      <dgm:prSet/>
      <dgm:spPr/>
      <dgm:t>
        <a:bodyPr/>
        <a:lstStyle/>
        <a:p>
          <a:r>
            <a:rPr lang="en-US" dirty="0">
              <a:solidFill>
                <a:schemeClr val="tx1"/>
              </a:solidFill>
            </a:rPr>
            <a:t>Reactive </a:t>
          </a:r>
        </a:p>
      </dgm:t>
    </dgm:pt>
    <dgm:pt modelId="{23B015BE-BF13-4D7E-A136-64068AFDFAD0}" type="parTrans" cxnId="{A853B02D-41E8-4F3B-BF17-5BA693FCD111}">
      <dgm:prSet/>
      <dgm:spPr/>
      <dgm:t>
        <a:bodyPr/>
        <a:lstStyle/>
        <a:p>
          <a:endParaRPr lang="en-US"/>
        </a:p>
      </dgm:t>
    </dgm:pt>
    <dgm:pt modelId="{54D95E9D-D07A-4DF1-9321-73608E427192}" type="sibTrans" cxnId="{A853B02D-41E8-4F3B-BF17-5BA693FCD111}">
      <dgm:prSet/>
      <dgm:spPr/>
      <dgm:t>
        <a:bodyPr/>
        <a:lstStyle/>
        <a:p>
          <a:endParaRPr lang="en-US"/>
        </a:p>
      </dgm:t>
    </dgm:pt>
    <dgm:pt modelId="{A09AC064-7042-458C-A361-578AD96ED8C2}">
      <dgm:prSet/>
      <dgm:spPr/>
      <dgm:t>
        <a:bodyPr/>
        <a:lstStyle/>
        <a:p>
          <a:r>
            <a:rPr lang="en-US" dirty="0">
              <a:solidFill>
                <a:schemeClr val="tx1"/>
              </a:solidFill>
            </a:rPr>
            <a:t>Preventive </a:t>
          </a:r>
        </a:p>
      </dgm:t>
    </dgm:pt>
    <dgm:pt modelId="{33C9F01F-181B-489B-BE6D-F8CECC349590}" type="parTrans" cxnId="{2B3D1643-5112-4EA0-A661-32820565C3BF}">
      <dgm:prSet/>
      <dgm:spPr/>
      <dgm:t>
        <a:bodyPr/>
        <a:lstStyle/>
        <a:p>
          <a:endParaRPr lang="en-US"/>
        </a:p>
      </dgm:t>
    </dgm:pt>
    <dgm:pt modelId="{2A01C6EF-F877-4077-9A9F-834A243FBA70}" type="sibTrans" cxnId="{2B3D1643-5112-4EA0-A661-32820565C3BF}">
      <dgm:prSet/>
      <dgm:spPr/>
      <dgm:t>
        <a:bodyPr/>
        <a:lstStyle/>
        <a:p>
          <a:endParaRPr lang="en-US"/>
        </a:p>
      </dgm:t>
    </dgm:pt>
    <dgm:pt modelId="{6B8D617E-7774-43BD-986A-543E424C0B6F}">
      <dgm:prSet/>
      <dgm:spPr/>
      <dgm:t>
        <a:bodyPr/>
        <a:lstStyle/>
        <a:p>
          <a:r>
            <a:rPr lang="en-US" dirty="0">
              <a:solidFill>
                <a:schemeClr val="tx1"/>
              </a:solidFill>
            </a:rPr>
            <a:t>Predictive</a:t>
          </a:r>
        </a:p>
      </dgm:t>
    </dgm:pt>
    <dgm:pt modelId="{D80D03BE-44D8-4A64-B236-880A07C7B5F3}" type="parTrans" cxnId="{1083A61A-CF42-4B8A-9C09-B2B2A0E87692}">
      <dgm:prSet/>
      <dgm:spPr/>
      <dgm:t>
        <a:bodyPr/>
        <a:lstStyle/>
        <a:p>
          <a:endParaRPr lang="en-US"/>
        </a:p>
      </dgm:t>
    </dgm:pt>
    <dgm:pt modelId="{BCB03820-40BE-4F01-950D-559DB635B4C2}" type="sibTrans" cxnId="{1083A61A-CF42-4B8A-9C09-B2B2A0E87692}">
      <dgm:prSet/>
      <dgm:spPr/>
      <dgm:t>
        <a:bodyPr/>
        <a:lstStyle/>
        <a:p>
          <a:endParaRPr lang="en-US"/>
        </a:p>
      </dgm:t>
    </dgm:pt>
    <dgm:pt modelId="{C946472B-DBBF-4107-B67A-FC2CFFA646A4}" type="pres">
      <dgm:prSet presAssocID="{31862A41-BF6E-418B-8341-ACC9B403F925}" presName="linear" presStyleCnt="0">
        <dgm:presLayoutVars>
          <dgm:animLvl val="lvl"/>
          <dgm:resizeHandles val="exact"/>
        </dgm:presLayoutVars>
      </dgm:prSet>
      <dgm:spPr/>
    </dgm:pt>
    <dgm:pt modelId="{973D20BC-C0B8-4EC6-B704-64FFA6611FB7}" type="pres">
      <dgm:prSet presAssocID="{CA66026C-B796-4F77-8C42-F898C24C0EB3}" presName="parentText" presStyleLbl="node1" presStyleIdx="0" presStyleCnt="3" custScaleX="57576">
        <dgm:presLayoutVars>
          <dgm:chMax val="0"/>
          <dgm:bulletEnabled val="1"/>
        </dgm:presLayoutVars>
      </dgm:prSet>
      <dgm:spPr/>
    </dgm:pt>
    <dgm:pt modelId="{48ED423E-2C99-45AC-8A27-79A968153CE8}" type="pres">
      <dgm:prSet presAssocID="{54D95E9D-D07A-4DF1-9321-73608E427192}" presName="spacer" presStyleCnt="0"/>
      <dgm:spPr/>
    </dgm:pt>
    <dgm:pt modelId="{B2EDC553-159A-4B25-953C-870B6D7386F1}" type="pres">
      <dgm:prSet presAssocID="{A09AC064-7042-458C-A361-578AD96ED8C2}" presName="parentText" presStyleLbl="node1" presStyleIdx="1" presStyleCnt="3" custScaleX="57576">
        <dgm:presLayoutVars>
          <dgm:chMax val="0"/>
          <dgm:bulletEnabled val="1"/>
        </dgm:presLayoutVars>
      </dgm:prSet>
      <dgm:spPr/>
    </dgm:pt>
    <dgm:pt modelId="{1714637E-337E-4498-BDA9-D0FEF18A6884}" type="pres">
      <dgm:prSet presAssocID="{2A01C6EF-F877-4077-9A9F-834A243FBA70}" presName="spacer" presStyleCnt="0"/>
      <dgm:spPr/>
    </dgm:pt>
    <dgm:pt modelId="{36E932C3-DDFA-4015-A5A7-B23169F691C5}" type="pres">
      <dgm:prSet presAssocID="{6B8D617E-7774-43BD-986A-543E424C0B6F}" presName="parentText" presStyleLbl="node1" presStyleIdx="2" presStyleCnt="3" custScaleX="57576">
        <dgm:presLayoutVars>
          <dgm:chMax val="0"/>
          <dgm:bulletEnabled val="1"/>
        </dgm:presLayoutVars>
      </dgm:prSet>
      <dgm:spPr/>
    </dgm:pt>
  </dgm:ptLst>
  <dgm:cxnLst>
    <dgm:cxn modelId="{D3303D00-F8AB-482B-AF13-F0535002A891}" type="presOf" srcId="{6B8D617E-7774-43BD-986A-543E424C0B6F}" destId="{36E932C3-DDFA-4015-A5A7-B23169F691C5}" srcOrd="0" destOrd="0" presId="urn:microsoft.com/office/officeart/2005/8/layout/vList2"/>
    <dgm:cxn modelId="{1083A61A-CF42-4B8A-9C09-B2B2A0E87692}" srcId="{31862A41-BF6E-418B-8341-ACC9B403F925}" destId="{6B8D617E-7774-43BD-986A-543E424C0B6F}" srcOrd="2" destOrd="0" parTransId="{D80D03BE-44D8-4A64-B236-880A07C7B5F3}" sibTransId="{BCB03820-40BE-4F01-950D-559DB635B4C2}"/>
    <dgm:cxn modelId="{A853B02D-41E8-4F3B-BF17-5BA693FCD111}" srcId="{31862A41-BF6E-418B-8341-ACC9B403F925}" destId="{CA66026C-B796-4F77-8C42-F898C24C0EB3}" srcOrd="0" destOrd="0" parTransId="{23B015BE-BF13-4D7E-A136-64068AFDFAD0}" sibTransId="{54D95E9D-D07A-4DF1-9321-73608E427192}"/>
    <dgm:cxn modelId="{D32BF238-6A0D-4E72-900F-D224F274E707}" type="presOf" srcId="{31862A41-BF6E-418B-8341-ACC9B403F925}" destId="{C946472B-DBBF-4107-B67A-FC2CFFA646A4}" srcOrd="0" destOrd="0" presId="urn:microsoft.com/office/officeart/2005/8/layout/vList2"/>
    <dgm:cxn modelId="{2B3D1643-5112-4EA0-A661-32820565C3BF}" srcId="{31862A41-BF6E-418B-8341-ACC9B403F925}" destId="{A09AC064-7042-458C-A361-578AD96ED8C2}" srcOrd="1" destOrd="0" parTransId="{33C9F01F-181B-489B-BE6D-F8CECC349590}" sibTransId="{2A01C6EF-F877-4077-9A9F-834A243FBA70}"/>
    <dgm:cxn modelId="{2C637C66-91C6-4E83-B980-BB230EFDA846}" type="presOf" srcId="{A09AC064-7042-458C-A361-578AD96ED8C2}" destId="{B2EDC553-159A-4B25-953C-870B6D7386F1}" srcOrd="0" destOrd="0" presId="urn:microsoft.com/office/officeart/2005/8/layout/vList2"/>
    <dgm:cxn modelId="{88051AEB-9545-40D1-B7E0-4299C3F9154A}" type="presOf" srcId="{CA66026C-B796-4F77-8C42-F898C24C0EB3}" destId="{973D20BC-C0B8-4EC6-B704-64FFA6611FB7}" srcOrd="0" destOrd="0" presId="urn:microsoft.com/office/officeart/2005/8/layout/vList2"/>
    <dgm:cxn modelId="{4AB1F194-13E0-4B9E-B14E-228C9259EC2C}" type="presParOf" srcId="{C946472B-DBBF-4107-B67A-FC2CFFA646A4}" destId="{973D20BC-C0B8-4EC6-B704-64FFA6611FB7}" srcOrd="0" destOrd="0" presId="urn:microsoft.com/office/officeart/2005/8/layout/vList2"/>
    <dgm:cxn modelId="{6820095D-06F2-48D3-8FB7-7D1DECEC4A9D}" type="presParOf" srcId="{C946472B-DBBF-4107-B67A-FC2CFFA646A4}" destId="{48ED423E-2C99-45AC-8A27-79A968153CE8}" srcOrd="1" destOrd="0" presId="urn:microsoft.com/office/officeart/2005/8/layout/vList2"/>
    <dgm:cxn modelId="{1AC3E29F-E6B0-4CB9-A9FF-953CF8AEA203}" type="presParOf" srcId="{C946472B-DBBF-4107-B67A-FC2CFFA646A4}" destId="{B2EDC553-159A-4B25-953C-870B6D7386F1}" srcOrd="2" destOrd="0" presId="urn:microsoft.com/office/officeart/2005/8/layout/vList2"/>
    <dgm:cxn modelId="{5B9F066F-2D2A-4FA7-8BCC-C25ACC9A36DD}" type="presParOf" srcId="{C946472B-DBBF-4107-B67A-FC2CFFA646A4}" destId="{1714637E-337E-4498-BDA9-D0FEF18A6884}" srcOrd="3" destOrd="0" presId="urn:microsoft.com/office/officeart/2005/8/layout/vList2"/>
    <dgm:cxn modelId="{D983090C-0347-43AE-AA5B-8DE18F778A86}" type="presParOf" srcId="{C946472B-DBBF-4107-B67A-FC2CFFA646A4}" destId="{36E932C3-DDFA-4015-A5A7-B23169F691C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30BA3-CB4D-4CB1-89CB-92DD335E014C}">
      <dsp:nvSpPr>
        <dsp:cNvPr id="0" name=""/>
        <dsp:cNvSpPr/>
      </dsp:nvSpPr>
      <dsp:spPr>
        <a:xfrm>
          <a:off x="0" y="0"/>
          <a:ext cx="5293360" cy="50167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Functions of HVAC:</a:t>
          </a:r>
        </a:p>
      </dsp:txBody>
      <dsp:txXfrm>
        <a:off x="24490" y="24490"/>
        <a:ext cx="5244380" cy="452692"/>
      </dsp:txXfrm>
    </dsp:sp>
    <dsp:sp modelId="{72557722-535F-4A9B-AF5D-D7C1B7F2EBBD}">
      <dsp:nvSpPr>
        <dsp:cNvPr id="0" name=""/>
        <dsp:cNvSpPr/>
      </dsp:nvSpPr>
      <dsp:spPr>
        <a:xfrm>
          <a:off x="0" y="502053"/>
          <a:ext cx="5293360" cy="35681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6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Heating</a:t>
          </a:r>
        </a:p>
        <a:p>
          <a:pPr marL="228600" lvl="1" indent="-228600" algn="l" defTabSz="1066800">
            <a:lnSpc>
              <a:spcPct val="90000"/>
            </a:lnSpc>
            <a:spcBef>
              <a:spcPct val="0"/>
            </a:spcBef>
            <a:spcAft>
              <a:spcPct val="20000"/>
            </a:spcAft>
            <a:buChar char="•"/>
          </a:pPr>
          <a:r>
            <a:rPr lang="en-US" sz="2400" kern="1200" dirty="0"/>
            <a:t>Cooling</a:t>
          </a:r>
        </a:p>
        <a:p>
          <a:pPr marL="228600" lvl="1" indent="-228600" algn="l" defTabSz="1066800">
            <a:lnSpc>
              <a:spcPct val="90000"/>
            </a:lnSpc>
            <a:spcBef>
              <a:spcPct val="0"/>
            </a:spcBef>
            <a:spcAft>
              <a:spcPct val="20000"/>
            </a:spcAft>
            <a:buChar char="•"/>
          </a:pPr>
          <a:r>
            <a:rPr lang="en-US" sz="2400" kern="1200" dirty="0"/>
            <a:t>Air filtration</a:t>
          </a:r>
        </a:p>
        <a:p>
          <a:pPr marL="228600" lvl="1" indent="-228600" algn="l" defTabSz="1066800">
            <a:lnSpc>
              <a:spcPct val="90000"/>
            </a:lnSpc>
            <a:spcBef>
              <a:spcPct val="0"/>
            </a:spcBef>
            <a:spcAft>
              <a:spcPct val="20000"/>
            </a:spcAft>
            <a:buChar char="•"/>
          </a:pPr>
          <a:r>
            <a:rPr lang="en-US" sz="2400" kern="1200" dirty="0"/>
            <a:t>Air ventilation</a:t>
          </a:r>
        </a:p>
        <a:p>
          <a:pPr marL="228600" lvl="1" indent="-228600" algn="l" defTabSz="1066800">
            <a:lnSpc>
              <a:spcPct val="90000"/>
            </a:lnSpc>
            <a:spcBef>
              <a:spcPct val="0"/>
            </a:spcBef>
            <a:spcAft>
              <a:spcPct val="20000"/>
            </a:spcAft>
            <a:buChar char="•"/>
          </a:pPr>
          <a:r>
            <a:rPr lang="en-US" sz="2400" kern="1200" dirty="0"/>
            <a:t>Humidification and de-humidification</a:t>
          </a:r>
        </a:p>
        <a:p>
          <a:pPr marL="228600" lvl="1" indent="-228600" algn="l" defTabSz="1066800">
            <a:lnSpc>
              <a:spcPct val="90000"/>
            </a:lnSpc>
            <a:spcBef>
              <a:spcPct val="0"/>
            </a:spcBef>
            <a:spcAft>
              <a:spcPct val="20000"/>
            </a:spcAft>
            <a:buChar char="•"/>
          </a:pPr>
          <a:r>
            <a:rPr lang="en-US" sz="2400" kern="1200" dirty="0"/>
            <a:t>Protect critical building infrastructure</a:t>
          </a:r>
        </a:p>
        <a:p>
          <a:pPr marL="228600" lvl="1" indent="-228600" algn="l" defTabSz="1066800">
            <a:lnSpc>
              <a:spcPct val="90000"/>
            </a:lnSpc>
            <a:spcBef>
              <a:spcPct val="0"/>
            </a:spcBef>
            <a:spcAft>
              <a:spcPct val="20000"/>
            </a:spcAft>
            <a:buChar char="•"/>
          </a:pPr>
          <a:r>
            <a:rPr lang="en-US" sz="2400" kern="1200" dirty="0"/>
            <a:t>Fire and life safety</a:t>
          </a:r>
        </a:p>
      </dsp:txBody>
      <dsp:txXfrm>
        <a:off x="0" y="502053"/>
        <a:ext cx="5293360" cy="356819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CF6970-2901-4EF6-8206-283FC4557CAC}">
      <dsp:nvSpPr>
        <dsp:cNvPr id="0" name=""/>
        <dsp:cNvSpPr/>
      </dsp:nvSpPr>
      <dsp:spPr>
        <a:xfrm>
          <a:off x="304791" y="149087"/>
          <a:ext cx="3124205" cy="70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The “fire drill”</a:t>
          </a:r>
          <a:endParaRPr lang="en-US" sz="3000" kern="1200" dirty="0">
            <a:solidFill>
              <a:schemeClr val="tx1"/>
            </a:solidFill>
          </a:endParaRPr>
        </a:p>
      </dsp:txBody>
      <dsp:txXfrm>
        <a:off x="339060" y="183356"/>
        <a:ext cx="3055667" cy="633462"/>
      </dsp:txXfrm>
    </dsp:sp>
    <dsp:sp modelId="{ED7D7E94-EF61-4DAE-B7AD-B8C5EF00E9DD}">
      <dsp:nvSpPr>
        <dsp:cNvPr id="0" name=""/>
        <dsp:cNvSpPr/>
      </dsp:nvSpPr>
      <dsp:spPr>
        <a:xfrm>
          <a:off x="0" y="917173"/>
          <a:ext cx="8458200" cy="3539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548"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b="1" kern="1200" dirty="0">
              <a:solidFill>
                <a:schemeClr val="tx1"/>
              </a:solidFill>
            </a:rPr>
            <a:t>Advantage:</a:t>
          </a:r>
          <a:br>
            <a:rPr lang="en-US" sz="2300" b="1" kern="1200" dirty="0">
              <a:solidFill>
                <a:schemeClr val="tx1"/>
              </a:solidFill>
            </a:rPr>
          </a:br>
          <a:r>
            <a:rPr lang="en-US" sz="2300" kern="1200" dirty="0">
              <a:solidFill>
                <a:schemeClr val="tx1"/>
              </a:solidFill>
            </a:rPr>
            <a:t>Low cost and less staff</a:t>
          </a:r>
          <a:br>
            <a:rPr lang="en-US" sz="2300" kern="1200" dirty="0">
              <a:solidFill>
                <a:schemeClr val="tx1"/>
              </a:solidFill>
            </a:rPr>
          </a:br>
          <a:r>
            <a:rPr lang="en-US" sz="2300" kern="1200" dirty="0">
              <a:solidFill>
                <a:schemeClr val="tx1"/>
              </a:solidFill>
            </a:rPr>
            <a:t>(short term only)</a:t>
          </a:r>
        </a:p>
        <a:p>
          <a:pPr marL="228600" lvl="1" indent="-228600" algn="l" defTabSz="1022350">
            <a:lnSpc>
              <a:spcPct val="90000"/>
            </a:lnSpc>
            <a:spcBef>
              <a:spcPct val="0"/>
            </a:spcBef>
            <a:spcAft>
              <a:spcPct val="20000"/>
            </a:spcAft>
            <a:buChar char="•"/>
          </a:pPr>
          <a:r>
            <a:rPr lang="en-US" sz="2300" b="1" kern="1200" dirty="0">
              <a:solidFill>
                <a:schemeClr val="tx1"/>
              </a:solidFill>
            </a:rPr>
            <a:t>Disadvantages:</a:t>
          </a:r>
          <a:endParaRPr lang="en-US" sz="2300" kern="1200" dirty="0">
            <a:solidFill>
              <a:schemeClr val="tx1"/>
            </a:solidFill>
          </a:endParaRPr>
        </a:p>
        <a:p>
          <a:pPr marL="457200" lvl="2" indent="-228600" algn="l" defTabSz="1022350">
            <a:lnSpc>
              <a:spcPct val="90000"/>
            </a:lnSpc>
            <a:spcBef>
              <a:spcPct val="0"/>
            </a:spcBef>
            <a:spcAft>
              <a:spcPct val="20000"/>
            </a:spcAft>
            <a:buChar char="•"/>
          </a:pPr>
          <a:r>
            <a:rPr lang="en-US" sz="2300" kern="1200" dirty="0">
              <a:solidFill>
                <a:schemeClr val="tx1"/>
              </a:solidFill>
            </a:rPr>
            <a:t>Increased cost due to unplanned downtime of equipment.</a:t>
          </a:r>
        </a:p>
        <a:p>
          <a:pPr marL="457200" lvl="2" indent="-228600" algn="l" defTabSz="1022350">
            <a:lnSpc>
              <a:spcPct val="90000"/>
            </a:lnSpc>
            <a:spcBef>
              <a:spcPct val="0"/>
            </a:spcBef>
            <a:spcAft>
              <a:spcPct val="20000"/>
            </a:spcAft>
            <a:buChar char="•"/>
          </a:pPr>
          <a:r>
            <a:rPr lang="en-US" sz="2300" kern="1200" dirty="0">
              <a:solidFill>
                <a:schemeClr val="tx1"/>
              </a:solidFill>
            </a:rPr>
            <a:t>Increased labor cost, especially if overtime is needed.</a:t>
          </a:r>
        </a:p>
        <a:p>
          <a:pPr marL="457200" lvl="2" indent="-228600" algn="l" defTabSz="1022350">
            <a:lnSpc>
              <a:spcPct val="90000"/>
            </a:lnSpc>
            <a:spcBef>
              <a:spcPct val="0"/>
            </a:spcBef>
            <a:spcAft>
              <a:spcPct val="20000"/>
            </a:spcAft>
            <a:buChar char="•"/>
          </a:pPr>
          <a:r>
            <a:rPr lang="en-US" sz="2300" kern="1200" dirty="0">
              <a:solidFill>
                <a:schemeClr val="tx1"/>
              </a:solidFill>
            </a:rPr>
            <a:t>Cost involved with repair or replacement of equipment.</a:t>
          </a:r>
        </a:p>
        <a:p>
          <a:pPr marL="457200" lvl="2" indent="-228600" algn="l" defTabSz="1022350">
            <a:lnSpc>
              <a:spcPct val="90000"/>
            </a:lnSpc>
            <a:spcBef>
              <a:spcPct val="0"/>
            </a:spcBef>
            <a:spcAft>
              <a:spcPct val="20000"/>
            </a:spcAft>
            <a:buChar char="•"/>
          </a:pPr>
          <a:r>
            <a:rPr lang="en-US" sz="2300" kern="1200" dirty="0">
              <a:solidFill>
                <a:schemeClr val="tx1"/>
              </a:solidFill>
            </a:rPr>
            <a:t>Possible secondary equipment or process damage from equipment failure.</a:t>
          </a:r>
        </a:p>
        <a:p>
          <a:pPr marL="457200" lvl="2" indent="-228600" algn="l" defTabSz="1022350">
            <a:lnSpc>
              <a:spcPct val="90000"/>
            </a:lnSpc>
            <a:spcBef>
              <a:spcPct val="0"/>
            </a:spcBef>
            <a:spcAft>
              <a:spcPct val="20000"/>
            </a:spcAft>
            <a:buChar char="•"/>
          </a:pPr>
          <a:r>
            <a:rPr lang="en-US" sz="2300" kern="1200" dirty="0">
              <a:solidFill>
                <a:schemeClr val="tx1"/>
              </a:solidFill>
            </a:rPr>
            <a:t> Inefficient use of staff resources.</a:t>
          </a:r>
        </a:p>
      </dsp:txBody>
      <dsp:txXfrm>
        <a:off x="0" y="917173"/>
        <a:ext cx="8458200" cy="35397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163FC-68DD-4489-9553-2FA2A64A9BF8}">
      <dsp:nvSpPr>
        <dsp:cNvPr id="0" name=""/>
        <dsp:cNvSpPr/>
      </dsp:nvSpPr>
      <dsp:spPr>
        <a:xfrm>
          <a:off x="0" y="5445"/>
          <a:ext cx="8153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Advantages </a:t>
          </a:r>
          <a:endParaRPr lang="en-US" sz="2700" kern="1200" dirty="0">
            <a:solidFill>
              <a:schemeClr val="tx1"/>
            </a:solidFill>
          </a:endParaRPr>
        </a:p>
      </dsp:txBody>
      <dsp:txXfrm>
        <a:off x="30842" y="36287"/>
        <a:ext cx="8091716" cy="570116"/>
      </dsp:txXfrm>
    </dsp:sp>
    <dsp:sp modelId="{5FEE6713-B6ED-4F81-B77A-8E20CE25EEB9}">
      <dsp:nvSpPr>
        <dsp:cNvPr id="0" name=""/>
        <dsp:cNvSpPr/>
      </dsp:nvSpPr>
      <dsp:spPr>
        <a:xfrm>
          <a:off x="0" y="637245"/>
          <a:ext cx="8153400" cy="1704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solidFill>
                <a:schemeClr val="tx1"/>
              </a:solidFill>
            </a:rPr>
            <a:t>Cost effective in many capital intensive processes.</a:t>
          </a:r>
        </a:p>
        <a:p>
          <a:pPr marL="228600" lvl="1" indent="-228600" algn="l" defTabSz="933450">
            <a:lnSpc>
              <a:spcPct val="90000"/>
            </a:lnSpc>
            <a:spcBef>
              <a:spcPct val="0"/>
            </a:spcBef>
            <a:spcAft>
              <a:spcPct val="20000"/>
            </a:spcAft>
            <a:buChar char="•"/>
          </a:pPr>
          <a:r>
            <a:rPr lang="en-US" sz="2100" kern="1200" dirty="0">
              <a:solidFill>
                <a:schemeClr val="tx1"/>
              </a:solidFill>
            </a:rPr>
            <a:t>Allows for the adjustment of maintenance schedule.</a:t>
          </a:r>
        </a:p>
        <a:p>
          <a:pPr marL="228600" lvl="1" indent="-228600" algn="l" defTabSz="933450">
            <a:lnSpc>
              <a:spcPct val="90000"/>
            </a:lnSpc>
            <a:spcBef>
              <a:spcPct val="0"/>
            </a:spcBef>
            <a:spcAft>
              <a:spcPct val="20000"/>
            </a:spcAft>
            <a:buChar char="•"/>
          </a:pPr>
          <a:r>
            <a:rPr lang="en-US" sz="2100" kern="1200" dirty="0">
              <a:solidFill>
                <a:schemeClr val="tx1"/>
              </a:solidFill>
            </a:rPr>
            <a:t>Increased component life cycle.</a:t>
          </a:r>
        </a:p>
        <a:p>
          <a:pPr marL="228600" lvl="1" indent="-228600" algn="l" defTabSz="933450">
            <a:lnSpc>
              <a:spcPct val="90000"/>
            </a:lnSpc>
            <a:spcBef>
              <a:spcPct val="0"/>
            </a:spcBef>
            <a:spcAft>
              <a:spcPct val="20000"/>
            </a:spcAft>
            <a:buChar char="•"/>
          </a:pPr>
          <a:r>
            <a:rPr lang="en-US" sz="2100" kern="1200" dirty="0">
              <a:solidFill>
                <a:schemeClr val="tx1"/>
              </a:solidFill>
            </a:rPr>
            <a:t>Energy savings.</a:t>
          </a:r>
        </a:p>
        <a:p>
          <a:pPr marL="228600" lvl="1" indent="-228600" algn="l" defTabSz="933450">
            <a:lnSpc>
              <a:spcPct val="90000"/>
            </a:lnSpc>
            <a:spcBef>
              <a:spcPct val="0"/>
            </a:spcBef>
            <a:spcAft>
              <a:spcPct val="20000"/>
            </a:spcAft>
            <a:buChar char="•"/>
          </a:pPr>
          <a:r>
            <a:rPr lang="en-US" sz="2100" kern="1200" dirty="0">
              <a:solidFill>
                <a:schemeClr val="tx1"/>
              </a:solidFill>
            </a:rPr>
            <a:t>Reduced equipment or process failure.</a:t>
          </a:r>
        </a:p>
      </dsp:txBody>
      <dsp:txXfrm>
        <a:off x="0" y="637245"/>
        <a:ext cx="8153400" cy="1704645"/>
      </dsp:txXfrm>
    </dsp:sp>
    <dsp:sp modelId="{7F24BB0C-FFF1-4C85-A3FA-F2FDFDDD45C3}">
      <dsp:nvSpPr>
        <dsp:cNvPr id="0" name=""/>
        <dsp:cNvSpPr/>
      </dsp:nvSpPr>
      <dsp:spPr>
        <a:xfrm>
          <a:off x="0" y="2341890"/>
          <a:ext cx="8153400" cy="631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dirty="0">
              <a:solidFill>
                <a:schemeClr val="tx1"/>
              </a:solidFill>
            </a:rPr>
            <a:t>Disadvantages</a:t>
          </a:r>
          <a:endParaRPr lang="en-US" sz="2700" kern="1200" dirty="0">
            <a:solidFill>
              <a:schemeClr val="tx1"/>
            </a:solidFill>
          </a:endParaRPr>
        </a:p>
      </dsp:txBody>
      <dsp:txXfrm>
        <a:off x="30842" y="2372732"/>
        <a:ext cx="8091716" cy="570116"/>
      </dsp:txXfrm>
    </dsp:sp>
    <dsp:sp modelId="{BD9E516B-47C2-4D3E-A64B-BEC2D9EBEB25}">
      <dsp:nvSpPr>
        <dsp:cNvPr id="0" name=""/>
        <dsp:cNvSpPr/>
      </dsp:nvSpPr>
      <dsp:spPr>
        <a:xfrm>
          <a:off x="0" y="2973690"/>
          <a:ext cx="8153400" cy="159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solidFill>
                <a:schemeClr val="tx1"/>
              </a:solidFill>
            </a:rPr>
            <a:t>Catastrophic failures</a:t>
          </a:r>
          <a:br>
            <a:rPr lang="en-US" sz="2100" kern="1200" dirty="0">
              <a:solidFill>
                <a:schemeClr val="tx1"/>
              </a:solidFill>
            </a:rPr>
          </a:br>
          <a:r>
            <a:rPr lang="en-US" sz="2100" kern="1200" dirty="0">
              <a:solidFill>
                <a:schemeClr val="tx1"/>
              </a:solidFill>
            </a:rPr>
            <a:t>still likely to occur.</a:t>
          </a:r>
        </a:p>
        <a:p>
          <a:pPr marL="228600" lvl="1" indent="-228600" algn="l" defTabSz="933450">
            <a:lnSpc>
              <a:spcPct val="90000"/>
            </a:lnSpc>
            <a:spcBef>
              <a:spcPct val="0"/>
            </a:spcBef>
            <a:spcAft>
              <a:spcPct val="20000"/>
            </a:spcAft>
            <a:buChar char="•"/>
          </a:pPr>
          <a:r>
            <a:rPr lang="en-US" sz="2100" kern="1200" dirty="0">
              <a:solidFill>
                <a:schemeClr val="tx1"/>
              </a:solidFill>
            </a:rPr>
            <a:t>Labor intensive.</a:t>
          </a:r>
        </a:p>
        <a:p>
          <a:pPr marL="228600" lvl="1" indent="-228600" algn="l" defTabSz="933450">
            <a:lnSpc>
              <a:spcPct val="90000"/>
            </a:lnSpc>
            <a:spcBef>
              <a:spcPct val="0"/>
            </a:spcBef>
            <a:spcAft>
              <a:spcPct val="20000"/>
            </a:spcAft>
            <a:buChar char="•"/>
          </a:pPr>
          <a:r>
            <a:rPr lang="en-US" sz="2100" kern="1200" dirty="0">
              <a:solidFill>
                <a:schemeClr val="tx1"/>
              </a:solidFill>
            </a:rPr>
            <a:t>Includes performance of</a:t>
          </a:r>
          <a:br>
            <a:rPr lang="en-US" sz="2100" kern="1200" dirty="0">
              <a:solidFill>
                <a:schemeClr val="tx1"/>
              </a:solidFill>
            </a:rPr>
          </a:br>
          <a:r>
            <a:rPr lang="en-US" sz="2100" kern="1200" dirty="0">
              <a:solidFill>
                <a:schemeClr val="tx1"/>
              </a:solidFill>
            </a:rPr>
            <a:t>unneeded maintenance.</a:t>
          </a:r>
        </a:p>
      </dsp:txBody>
      <dsp:txXfrm>
        <a:off x="0" y="2973690"/>
        <a:ext cx="8153400" cy="15928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573FE-49EF-4836-9233-E18FC0188D73}">
      <dsp:nvSpPr>
        <dsp:cNvPr id="0" name=""/>
        <dsp:cNvSpPr/>
      </dsp:nvSpPr>
      <dsp:spPr>
        <a:xfrm>
          <a:off x="0" y="34556"/>
          <a:ext cx="8153400" cy="70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Advantages</a:t>
          </a:r>
          <a:endParaRPr lang="en-US" sz="3000" kern="1200" dirty="0">
            <a:solidFill>
              <a:schemeClr val="tx1"/>
            </a:solidFill>
          </a:endParaRPr>
        </a:p>
      </dsp:txBody>
      <dsp:txXfrm>
        <a:off x="34269" y="68825"/>
        <a:ext cx="8084862" cy="633462"/>
      </dsp:txXfrm>
    </dsp:sp>
    <dsp:sp modelId="{8A85FEC1-72C7-425C-B3EA-B29135314BA3}">
      <dsp:nvSpPr>
        <dsp:cNvPr id="0" name=""/>
        <dsp:cNvSpPr/>
      </dsp:nvSpPr>
      <dsp:spPr>
        <a:xfrm>
          <a:off x="0" y="736556"/>
          <a:ext cx="8153400" cy="1863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solidFill>
                <a:schemeClr val="tx1"/>
              </a:solidFill>
            </a:rPr>
            <a:t>Increased component operational life/availability.</a:t>
          </a:r>
        </a:p>
        <a:p>
          <a:pPr marL="228600" lvl="1" indent="-228600" algn="l" defTabSz="1022350">
            <a:lnSpc>
              <a:spcPct val="90000"/>
            </a:lnSpc>
            <a:spcBef>
              <a:spcPct val="0"/>
            </a:spcBef>
            <a:spcAft>
              <a:spcPct val="20000"/>
            </a:spcAft>
            <a:buChar char="•"/>
          </a:pPr>
          <a:r>
            <a:rPr lang="en-US" sz="2300" kern="1200" dirty="0">
              <a:solidFill>
                <a:schemeClr val="tx1"/>
              </a:solidFill>
            </a:rPr>
            <a:t>Allows for preemptive corrective actions.</a:t>
          </a:r>
        </a:p>
        <a:p>
          <a:pPr marL="228600" lvl="1" indent="-228600" algn="l" defTabSz="1022350">
            <a:lnSpc>
              <a:spcPct val="90000"/>
            </a:lnSpc>
            <a:spcBef>
              <a:spcPct val="0"/>
            </a:spcBef>
            <a:spcAft>
              <a:spcPct val="20000"/>
            </a:spcAft>
            <a:buChar char="•"/>
          </a:pPr>
          <a:r>
            <a:rPr lang="en-US" sz="2300" kern="1200" dirty="0">
              <a:solidFill>
                <a:schemeClr val="tx1"/>
              </a:solidFill>
            </a:rPr>
            <a:t>Decrease in equipment or process downtime.</a:t>
          </a:r>
        </a:p>
        <a:p>
          <a:pPr marL="228600" lvl="1" indent="-228600" algn="l" defTabSz="1022350">
            <a:lnSpc>
              <a:spcPct val="90000"/>
            </a:lnSpc>
            <a:spcBef>
              <a:spcPct val="0"/>
            </a:spcBef>
            <a:spcAft>
              <a:spcPct val="20000"/>
            </a:spcAft>
            <a:buChar char="•"/>
          </a:pPr>
          <a:r>
            <a:rPr lang="en-US" sz="2300" kern="1200" dirty="0">
              <a:solidFill>
                <a:schemeClr val="tx1"/>
              </a:solidFill>
            </a:rPr>
            <a:t>Decrease in costs for parts and labor.</a:t>
          </a:r>
        </a:p>
        <a:p>
          <a:pPr marL="228600" lvl="1" indent="-228600" algn="l" defTabSz="1022350">
            <a:lnSpc>
              <a:spcPct val="90000"/>
            </a:lnSpc>
            <a:spcBef>
              <a:spcPct val="0"/>
            </a:spcBef>
            <a:spcAft>
              <a:spcPct val="20000"/>
            </a:spcAft>
            <a:buChar char="•"/>
          </a:pPr>
          <a:r>
            <a:rPr lang="en-US" sz="2300" kern="1200" dirty="0">
              <a:solidFill>
                <a:schemeClr val="tx1"/>
              </a:solidFill>
            </a:rPr>
            <a:t>Energy savings.</a:t>
          </a:r>
        </a:p>
      </dsp:txBody>
      <dsp:txXfrm>
        <a:off x="0" y="736556"/>
        <a:ext cx="8153400" cy="1863000"/>
      </dsp:txXfrm>
    </dsp:sp>
    <dsp:sp modelId="{61EF5898-3908-4425-9BC6-59D6988986A3}">
      <dsp:nvSpPr>
        <dsp:cNvPr id="0" name=""/>
        <dsp:cNvSpPr/>
      </dsp:nvSpPr>
      <dsp:spPr>
        <a:xfrm>
          <a:off x="0" y="2599556"/>
          <a:ext cx="8153400" cy="702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tx1"/>
              </a:solidFill>
            </a:rPr>
            <a:t>Disadvantages</a:t>
          </a:r>
          <a:endParaRPr lang="en-US" sz="3000" kern="1200" dirty="0">
            <a:solidFill>
              <a:schemeClr val="tx1"/>
            </a:solidFill>
          </a:endParaRPr>
        </a:p>
      </dsp:txBody>
      <dsp:txXfrm>
        <a:off x="34269" y="2633825"/>
        <a:ext cx="8084862" cy="633462"/>
      </dsp:txXfrm>
    </dsp:sp>
    <dsp:sp modelId="{D3C86137-DFA9-4A04-8CC6-3853208E32A0}">
      <dsp:nvSpPr>
        <dsp:cNvPr id="0" name=""/>
        <dsp:cNvSpPr/>
      </dsp:nvSpPr>
      <dsp:spPr>
        <a:xfrm>
          <a:off x="0" y="3301556"/>
          <a:ext cx="815340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870"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solidFill>
                <a:schemeClr val="tx1"/>
              </a:solidFill>
            </a:rPr>
            <a:t>Increased investment in diagnostic</a:t>
          </a:r>
          <a:br>
            <a:rPr lang="en-US" sz="2300" kern="1200" dirty="0">
              <a:solidFill>
                <a:schemeClr val="tx1"/>
              </a:solidFill>
            </a:rPr>
          </a:br>
          <a:r>
            <a:rPr lang="en-US" sz="2300" kern="1200" dirty="0">
              <a:solidFill>
                <a:schemeClr val="tx1"/>
              </a:solidFill>
            </a:rPr>
            <a:t>equipment and staff training.</a:t>
          </a:r>
        </a:p>
        <a:p>
          <a:pPr marL="228600" lvl="1" indent="-228600" algn="l" defTabSz="1022350">
            <a:lnSpc>
              <a:spcPct val="90000"/>
            </a:lnSpc>
            <a:spcBef>
              <a:spcPct val="0"/>
            </a:spcBef>
            <a:spcAft>
              <a:spcPct val="20000"/>
            </a:spcAft>
            <a:buChar char="•"/>
          </a:pPr>
          <a:r>
            <a:rPr lang="en-US" sz="2300" kern="1200" dirty="0">
              <a:solidFill>
                <a:schemeClr val="tx1"/>
              </a:solidFill>
            </a:rPr>
            <a:t>Savings potential not readily</a:t>
          </a:r>
          <a:br>
            <a:rPr lang="en-US" sz="2300" kern="1200" dirty="0">
              <a:solidFill>
                <a:schemeClr val="tx1"/>
              </a:solidFill>
            </a:rPr>
          </a:br>
          <a:r>
            <a:rPr lang="en-US" sz="2300" kern="1200" dirty="0">
              <a:solidFill>
                <a:schemeClr val="tx1"/>
              </a:solidFill>
            </a:rPr>
            <a:t>seen by management.</a:t>
          </a:r>
        </a:p>
      </dsp:txBody>
      <dsp:txXfrm>
        <a:off x="0" y="3301556"/>
        <a:ext cx="8153400" cy="13662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5F115D-D46D-4092-999D-699092D95A8C}">
      <dsp:nvSpPr>
        <dsp:cNvPr id="0" name=""/>
        <dsp:cNvSpPr/>
      </dsp:nvSpPr>
      <dsp:spPr>
        <a:xfrm>
          <a:off x="0" y="502"/>
          <a:ext cx="77724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9FBB30-2725-454B-A572-A549DD5D5CF1}">
      <dsp:nvSpPr>
        <dsp:cNvPr id="0" name=""/>
        <dsp:cNvSpPr/>
      </dsp:nvSpPr>
      <dsp:spPr>
        <a:xfrm>
          <a:off x="355549" y="264960"/>
          <a:ext cx="646453" cy="6464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E58258-BCA3-4609-B4B6-75C78CFFBAD1}">
      <dsp:nvSpPr>
        <dsp:cNvPr id="0" name=""/>
        <dsp:cNvSpPr/>
      </dsp:nvSpPr>
      <dsp:spPr>
        <a:xfrm>
          <a:off x="1357552" y="502"/>
          <a:ext cx="64148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111250">
            <a:lnSpc>
              <a:spcPct val="90000"/>
            </a:lnSpc>
            <a:spcBef>
              <a:spcPct val="0"/>
            </a:spcBef>
            <a:spcAft>
              <a:spcPct val="35000"/>
            </a:spcAft>
            <a:buNone/>
          </a:pPr>
          <a:r>
            <a:rPr lang="en-US" sz="2500" kern="1200"/>
            <a:t>HVAC equipment basics</a:t>
          </a:r>
        </a:p>
      </dsp:txBody>
      <dsp:txXfrm>
        <a:off x="1357552" y="502"/>
        <a:ext cx="6414847" cy="1175370"/>
      </dsp:txXfrm>
    </dsp:sp>
    <dsp:sp modelId="{2E8E569E-240B-4CC3-86E1-70E6DAC39E48}">
      <dsp:nvSpPr>
        <dsp:cNvPr id="0" name=""/>
        <dsp:cNvSpPr/>
      </dsp:nvSpPr>
      <dsp:spPr>
        <a:xfrm>
          <a:off x="0" y="1469714"/>
          <a:ext cx="77724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50F75A-3D5A-41C3-99C1-46255145F2FB}">
      <dsp:nvSpPr>
        <dsp:cNvPr id="0" name=""/>
        <dsp:cNvSpPr/>
      </dsp:nvSpPr>
      <dsp:spPr>
        <a:xfrm>
          <a:off x="355549" y="1734173"/>
          <a:ext cx="646453" cy="64645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043306B-D52D-48A3-9B65-4A50E05BE409}">
      <dsp:nvSpPr>
        <dsp:cNvPr id="0" name=""/>
        <dsp:cNvSpPr/>
      </dsp:nvSpPr>
      <dsp:spPr>
        <a:xfrm>
          <a:off x="1357552" y="1469714"/>
          <a:ext cx="64148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111250">
            <a:lnSpc>
              <a:spcPct val="90000"/>
            </a:lnSpc>
            <a:spcBef>
              <a:spcPct val="0"/>
            </a:spcBef>
            <a:spcAft>
              <a:spcPct val="35000"/>
            </a:spcAft>
            <a:buNone/>
          </a:pPr>
          <a:r>
            <a:rPr lang="en-US" sz="2500" kern="1200"/>
            <a:t>The role of ventilation</a:t>
          </a:r>
        </a:p>
      </dsp:txBody>
      <dsp:txXfrm>
        <a:off x="1357552" y="1469714"/>
        <a:ext cx="6414847" cy="1175370"/>
      </dsp:txXfrm>
    </dsp:sp>
    <dsp:sp modelId="{FBB076D6-8B08-4F81-927B-A82FD67C69CF}">
      <dsp:nvSpPr>
        <dsp:cNvPr id="0" name=""/>
        <dsp:cNvSpPr/>
      </dsp:nvSpPr>
      <dsp:spPr>
        <a:xfrm>
          <a:off x="0" y="2938927"/>
          <a:ext cx="7772400" cy="117537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80AB0-1150-4818-9CBB-1DB56E6D82D7}">
      <dsp:nvSpPr>
        <dsp:cNvPr id="0" name=""/>
        <dsp:cNvSpPr/>
      </dsp:nvSpPr>
      <dsp:spPr>
        <a:xfrm>
          <a:off x="355549" y="3203385"/>
          <a:ext cx="646453" cy="6464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3886AE8-B458-494E-9B0E-38A8919C8ADE}">
      <dsp:nvSpPr>
        <dsp:cNvPr id="0" name=""/>
        <dsp:cNvSpPr/>
      </dsp:nvSpPr>
      <dsp:spPr>
        <a:xfrm>
          <a:off x="1357552" y="2938927"/>
          <a:ext cx="6414847" cy="1175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393" tIns="124393" rIns="124393" bIns="124393" numCol="1" spcCol="1270" anchor="ctr" anchorCtr="0">
          <a:noAutofit/>
        </a:bodyPr>
        <a:lstStyle/>
        <a:p>
          <a:pPr marL="0" lvl="0" indent="0" algn="l" defTabSz="1111250">
            <a:lnSpc>
              <a:spcPct val="90000"/>
            </a:lnSpc>
            <a:spcBef>
              <a:spcPct val="0"/>
            </a:spcBef>
            <a:spcAft>
              <a:spcPct val="35000"/>
            </a:spcAft>
            <a:buNone/>
          </a:pPr>
          <a:r>
            <a:rPr lang="en-US" sz="2500" kern="1200"/>
            <a:t>Benefits of preventive maintenance</a:t>
          </a:r>
        </a:p>
      </dsp:txBody>
      <dsp:txXfrm>
        <a:off x="1357552" y="2938927"/>
        <a:ext cx="6414847" cy="1175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54CAD-01F3-42B2-B675-F8F0D75357E5}">
      <dsp:nvSpPr>
        <dsp:cNvPr id="0" name=""/>
        <dsp:cNvSpPr/>
      </dsp:nvSpPr>
      <dsp:spPr>
        <a:xfrm>
          <a:off x="0" y="16"/>
          <a:ext cx="7772400" cy="3456000"/>
        </a:xfrm>
        <a:prstGeom prst="rightArrow">
          <a:avLst/>
        </a:prstGeom>
        <a:solidFill>
          <a:srgbClr val="1BB9A9">
            <a:alpha val="40000"/>
          </a:srgb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3548B4-5160-478F-A474-F5A3BBE95A83}">
      <dsp:nvSpPr>
        <dsp:cNvPr id="0" name=""/>
        <dsp:cNvSpPr/>
      </dsp:nvSpPr>
      <dsp:spPr>
        <a:xfrm>
          <a:off x="5694925" y="894083"/>
          <a:ext cx="1300234"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Very efficient operation</a:t>
          </a:r>
          <a:endParaRPr lang="en-US" sz="2400" kern="1200" dirty="0"/>
        </a:p>
      </dsp:txBody>
      <dsp:txXfrm>
        <a:off x="5694925" y="894083"/>
        <a:ext cx="1300234" cy="1728000"/>
      </dsp:txXfrm>
    </dsp:sp>
    <dsp:sp modelId="{059712E4-1245-4FB5-AB19-264F87A0127C}">
      <dsp:nvSpPr>
        <dsp:cNvPr id="0" name=""/>
        <dsp:cNvSpPr/>
      </dsp:nvSpPr>
      <dsp:spPr>
        <a:xfrm>
          <a:off x="4499463" y="894083"/>
          <a:ext cx="996218"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Water or air load</a:t>
          </a:r>
          <a:endParaRPr lang="en-US" sz="2400" kern="1200" dirty="0"/>
        </a:p>
      </dsp:txBody>
      <dsp:txXfrm>
        <a:off x="4499463" y="894083"/>
        <a:ext cx="996218" cy="1728000"/>
      </dsp:txXfrm>
    </dsp:sp>
    <dsp:sp modelId="{D6C5AD22-D045-488A-B809-B8CFF60BFB83}">
      <dsp:nvSpPr>
        <dsp:cNvPr id="0" name=""/>
        <dsp:cNvSpPr/>
      </dsp:nvSpPr>
      <dsp:spPr>
        <a:xfrm>
          <a:off x="3176774" y="894083"/>
          <a:ext cx="996218"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Water, air, or</a:t>
          </a:r>
          <a:br>
            <a:rPr lang="en-US" sz="2400" b="0" i="0" kern="1200" dirty="0"/>
          </a:br>
          <a:r>
            <a:rPr lang="en-US" sz="2400" b="0" i="0" kern="1200" dirty="0"/>
            <a:t>ground source</a:t>
          </a:r>
          <a:endParaRPr lang="en-US" sz="2400" kern="1200" dirty="0"/>
        </a:p>
      </dsp:txBody>
      <dsp:txXfrm>
        <a:off x="3176774" y="894083"/>
        <a:ext cx="996218" cy="1728000"/>
      </dsp:txXfrm>
    </dsp:sp>
    <dsp:sp modelId="{ADA0C6D2-52CD-430E-95B1-4BDEF3716DE6}">
      <dsp:nvSpPr>
        <dsp:cNvPr id="0" name=""/>
        <dsp:cNvSpPr/>
      </dsp:nvSpPr>
      <dsp:spPr>
        <a:xfrm>
          <a:off x="1503835" y="914404"/>
          <a:ext cx="1287163"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Heating or cooling</a:t>
          </a:r>
          <a:endParaRPr lang="en-US" sz="2400" kern="1200" dirty="0"/>
        </a:p>
      </dsp:txBody>
      <dsp:txXfrm>
        <a:off x="1503835" y="914404"/>
        <a:ext cx="1287163" cy="1728000"/>
      </dsp:txXfrm>
    </dsp:sp>
    <dsp:sp modelId="{C33DFB8F-3BA5-4C76-8F8A-E223F6D74CFD}">
      <dsp:nvSpPr>
        <dsp:cNvPr id="0" name=""/>
        <dsp:cNvSpPr/>
      </dsp:nvSpPr>
      <dsp:spPr>
        <a:xfrm>
          <a:off x="172489" y="848948"/>
          <a:ext cx="996218" cy="172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marL="0" lvl="0" indent="0" algn="ctr" defTabSz="1066800">
            <a:lnSpc>
              <a:spcPct val="90000"/>
            </a:lnSpc>
            <a:spcBef>
              <a:spcPct val="0"/>
            </a:spcBef>
            <a:spcAft>
              <a:spcPct val="35000"/>
            </a:spcAft>
            <a:buNone/>
          </a:pPr>
          <a:r>
            <a:rPr lang="en-US" sz="2400" b="0" i="0" kern="1200" dirty="0"/>
            <a:t>Move heat</a:t>
          </a:r>
          <a:endParaRPr lang="en-US" sz="2400" kern="1200" dirty="0"/>
        </a:p>
      </dsp:txBody>
      <dsp:txXfrm>
        <a:off x="172489" y="848948"/>
        <a:ext cx="996218" cy="1728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55F41A-572D-433A-8BE7-B92787879C84}">
      <dsp:nvSpPr>
        <dsp:cNvPr id="0" name=""/>
        <dsp:cNvSpPr/>
      </dsp:nvSpPr>
      <dsp:spPr>
        <a:xfrm>
          <a:off x="0" y="59193"/>
          <a:ext cx="80010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Light-colored roof</a:t>
          </a:r>
        </a:p>
      </dsp:txBody>
      <dsp:txXfrm>
        <a:off x="28557" y="87750"/>
        <a:ext cx="7943886" cy="527886"/>
      </dsp:txXfrm>
    </dsp:sp>
    <dsp:sp modelId="{7009611E-27BB-4542-9FE7-AA4DA3C7CEE1}">
      <dsp:nvSpPr>
        <dsp:cNvPr id="0" name=""/>
        <dsp:cNvSpPr/>
      </dsp:nvSpPr>
      <dsp:spPr>
        <a:xfrm>
          <a:off x="0" y="716193"/>
          <a:ext cx="80010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Solar shading glass, film or blinds</a:t>
          </a:r>
        </a:p>
      </dsp:txBody>
      <dsp:txXfrm>
        <a:off x="28557" y="744750"/>
        <a:ext cx="7943886" cy="527886"/>
      </dsp:txXfrm>
    </dsp:sp>
    <dsp:sp modelId="{9ED3A090-B593-47FE-93CA-E25E2A87EEBF}">
      <dsp:nvSpPr>
        <dsp:cNvPr id="0" name=""/>
        <dsp:cNvSpPr/>
      </dsp:nvSpPr>
      <dsp:spPr>
        <a:xfrm>
          <a:off x="0" y="1373193"/>
          <a:ext cx="80010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Tight shell to reduce moisture load</a:t>
          </a:r>
        </a:p>
      </dsp:txBody>
      <dsp:txXfrm>
        <a:off x="28557" y="1401750"/>
        <a:ext cx="7943886" cy="527886"/>
      </dsp:txXfrm>
    </dsp:sp>
    <dsp:sp modelId="{91B1BAC2-F950-445B-A675-77797942251C}">
      <dsp:nvSpPr>
        <dsp:cNvPr id="0" name=""/>
        <dsp:cNvSpPr/>
      </dsp:nvSpPr>
      <dsp:spPr>
        <a:xfrm>
          <a:off x="0" y="2030193"/>
          <a:ext cx="80010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VAV/Critical zoning during peak loads</a:t>
          </a:r>
        </a:p>
      </dsp:txBody>
      <dsp:txXfrm>
        <a:off x="28557" y="2058750"/>
        <a:ext cx="7943886" cy="527886"/>
      </dsp:txXfrm>
    </dsp:sp>
    <dsp:sp modelId="{2A85A553-8C11-4AEF-A018-CDAAC4A2B4A6}">
      <dsp:nvSpPr>
        <dsp:cNvPr id="0" name=""/>
        <dsp:cNvSpPr/>
      </dsp:nvSpPr>
      <dsp:spPr>
        <a:xfrm>
          <a:off x="0" y="2687193"/>
          <a:ext cx="80010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solidFill>
                <a:schemeClr val="tx1"/>
              </a:solidFill>
            </a:rPr>
            <a:t>Sensible energy recovery of exhaust</a:t>
          </a:r>
        </a:p>
      </dsp:txBody>
      <dsp:txXfrm>
        <a:off x="28557" y="2715750"/>
        <a:ext cx="7943886" cy="527886"/>
      </dsp:txXfrm>
    </dsp:sp>
    <dsp:sp modelId="{A0A35FC6-6204-4798-80CF-28641A9A8132}">
      <dsp:nvSpPr>
        <dsp:cNvPr id="0" name=""/>
        <dsp:cNvSpPr/>
      </dsp:nvSpPr>
      <dsp:spPr>
        <a:xfrm>
          <a:off x="0" y="3344193"/>
          <a:ext cx="8001000" cy="5850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solidFill>
            </a:rPr>
            <a:t>Internal equipment efficiency</a:t>
          </a:r>
        </a:p>
      </dsp:txBody>
      <dsp:txXfrm>
        <a:off x="28557" y="3372750"/>
        <a:ext cx="7943886" cy="527886"/>
      </dsp:txXfrm>
    </dsp:sp>
    <dsp:sp modelId="{6B69AED2-3086-4D97-9B72-A364F1FD10E9}">
      <dsp:nvSpPr>
        <dsp:cNvPr id="0" name=""/>
        <dsp:cNvSpPr/>
      </dsp:nvSpPr>
      <dsp:spPr>
        <a:xfrm>
          <a:off x="0" y="3929193"/>
          <a:ext cx="8001000" cy="659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32"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solidFill>
            </a:rPr>
            <a:t>Lights, motors, power supplies, copiers, printers</a:t>
          </a:r>
        </a:p>
        <a:p>
          <a:pPr marL="228600" lvl="1" indent="-228600" algn="l" defTabSz="889000">
            <a:lnSpc>
              <a:spcPct val="90000"/>
            </a:lnSpc>
            <a:spcBef>
              <a:spcPct val="0"/>
            </a:spcBef>
            <a:spcAft>
              <a:spcPct val="20000"/>
            </a:spcAft>
            <a:buChar char="•"/>
          </a:pPr>
          <a:r>
            <a:rPr lang="en-US" sz="2000" kern="1200" dirty="0">
              <a:solidFill>
                <a:schemeClr val="tx1"/>
              </a:solidFill>
            </a:rPr>
            <a:t>Process heat exhaust?</a:t>
          </a:r>
        </a:p>
      </dsp:txBody>
      <dsp:txXfrm>
        <a:off x="0" y="3929193"/>
        <a:ext cx="8001000" cy="6598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574AF-C3C4-48BF-9024-41E8664D7DE0}">
      <dsp:nvSpPr>
        <dsp:cNvPr id="0" name=""/>
        <dsp:cNvSpPr/>
      </dsp:nvSpPr>
      <dsp:spPr>
        <a:xfrm>
          <a:off x="0" y="4711"/>
          <a:ext cx="3559629"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Piping</a:t>
          </a:r>
        </a:p>
      </dsp:txBody>
      <dsp:txXfrm>
        <a:off x="31984" y="36695"/>
        <a:ext cx="3495661" cy="591232"/>
      </dsp:txXfrm>
    </dsp:sp>
    <dsp:sp modelId="{E6CB65AC-A31E-4344-8D19-95939F4D33A4}">
      <dsp:nvSpPr>
        <dsp:cNvPr id="0" name=""/>
        <dsp:cNvSpPr/>
      </dsp:nvSpPr>
      <dsp:spPr>
        <a:xfrm>
          <a:off x="0" y="659911"/>
          <a:ext cx="3559629" cy="90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01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solidFill>
            </a:rPr>
            <a:t>2-pipe</a:t>
          </a:r>
        </a:p>
        <a:p>
          <a:pPr marL="285750" lvl="1" indent="-285750" algn="l" defTabSz="1244600">
            <a:lnSpc>
              <a:spcPct val="90000"/>
            </a:lnSpc>
            <a:spcBef>
              <a:spcPct val="0"/>
            </a:spcBef>
            <a:spcAft>
              <a:spcPct val="20000"/>
            </a:spcAft>
            <a:buChar char="•"/>
          </a:pPr>
          <a:r>
            <a:rPr lang="en-US" sz="2800" kern="1200" dirty="0">
              <a:solidFill>
                <a:schemeClr val="tx1"/>
              </a:solidFill>
            </a:rPr>
            <a:t>4-pipe</a:t>
          </a:r>
        </a:p>
      </dsp:txBody>
      <dsp:txXfrm>
        <a:off x="0" y="659911"/>
        <a:ext cx="3559629" cy="905625"/>
      </dsp:txXfrm>
    </dsp:sp>
    <dsp:sp modelId="{B1E1C788-439A-48F5-A74D-E84118FA2492}">
      <dsp:nvSpPr>
        <dsp:cNvPr id="0" name=""/>
        <dsp:cNvSpPr/>
      </dsp:nvSpPr>
      <dsp:spPr>
        <a:xfrm>
          <a:off x="0" y="1565536"/>
          <a:ext cx="3559629"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Pumping</a:t>
          </a:r>
        </a:p>
      </dsp:txBody>
      <dsp:txXfrm>
        <a:off x="31984" y="1597520"/>
        <a:ext cx="3495661" cy="591232"/>
      </dsp:txXfrm>
    </dsp:sp>
    <dsp:sp modelId="{69C23D6C-EF3F-4AC0-A2E6-D856DB7A152D}">
      <dsp:nvSpPr>
        <dsp:cNvPr id="0" name=""/>
        <dsp:cNvSpPr/>
      </dsp:nvSpPr>
      <dsp:spPr>
        <a:xfrm>
          <a:off x="0" y="2321536"/>
          <a:ext cx="3559629" cy="6552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Water treatment</a:t>
          </a:r>
        </a:p>
      </dsp:txBody>
      <dsp:txXfrm>
        <a:off x="31984" y="2353520"/>
        <a:ext cx="3495661" cy="591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BB0B5-6F7A-45B7-9778-D2DDC090C36E}">
      <dsp:nvSpPr>
        <dsp:cNvPr id="0" name=""/>
        <dsp:cNvSpPr/>
      </dsp:nvSpPr>
      <dsp:spPr>
        <a:xfrm>
          <a:off x="0" y="373513"/>
          <a:ext cx="7989212"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85000"/>
                  <a:lumOff val="15000"/>
                </a:schemeClr>
              </a:solidFill>
            </a:rPr>
            <a:t>ASHRAE Standard 62 (Standard for Acceptable Indoor Air Quality)</a:t>
          </a:r>
        </a:p>
      </dsp:txBody>
      <dsp:txXfrm>
        <a:off x="41465" y="414978"/>
        <a:ext cx="7906282" cy="766490"/>
      </dsp:txXfrm>
    </dsp:sp>
    <dsp:sp modelId="{0B5FA3E6-ADE9-4EC1-B373-152870465084}">
      <dsp:nvSpPr>
        <dsp:cNvPr id="0" name=""/>
        <dsp:cNvSpPr/>
      </dsp:nvSpPr>
      <dsp:spPr>
        <a:xfrm>
          <a:off x="0" y="1286293"/>
          <a:ext cx="7989212"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85000"/>
                  <a:lumOff val="15000"/>
                </a:schemeClr>
              </a:solidFill>
            </a:rPr>
            <a:t>Agency Guidelines and Standards for CO</a:t>
          </a:r>
          <a:r>
            <a:rPr lang="en-US" sz="2200" kern="1200" baseline="-25000" dirty="0">
              <a:solidFill>
                <a:schemeClr val="tx1">
                  <a:lumMod val="85000"/>
                  <a:lumOff val="15000"/>
                </a:schemeClr>
              </a:solidFill>
            </a:rPr>
            <a:t>2</a:t>
          </a:r>
          <a:endParaRPr lang="en-US" sz="2200" kern="1200" dirty="0">
            <a:solidFill>
              <a:schemeClr val="tx1">
                <a:lumMod val="85000"/>
                <a:lumOff val="15000"/>
              </a:schemeClr>
            </a:solidFill>
          </a:endParaRPr>
        </a:p>
      </dsp:txBody>
      <dsp:txXfrm>
        <a:off x="41465" y="1327758"/>
        <a:ext cx="7906282" cy="766490"/>
      </dsp:txXfrm>
    </dsp:sp>
    <dsp:sp modelId="{E8A5BBD4-9EF7-457E-BA3C-D74A06A28F44}">
      <dsp:nvSpPr>
        <dsp:cNvPr id="0" name=""/>
        <dsp:cNvSpPr/>
      </dsp:nvSpPr>
      <dsp:spPr>
        <a:xfrm>
          <a:off x="0" y="2135713"/>
          <a:ext cx="7989212" cy="5578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3657"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solidFill>
                <a:schemeClr val="tx1">
                  <a:lumMod val="85000"/>
                  <a:lumOff val="15000"/>
                </a:schemeClr>
              </a:solidFill>
            </a:rPr>
            <a:t>OSHA Industrial levels 5000 ppm</a:t>
          </a:r>
        </a:p>
        <a:p>
          <a:pPr marL="171450" lvl="1" indent="-171450" algn="l" defTabSz="755650">
            <a:lnSpc>
              <a:spcPct val="90000"/>
            </a:lnSpc>
            <a:spcBef>
              <a:spcPct val="0"/>
            </a:spcBef>
            <a:spcAft>
              <a:spcPct val="20000"/>
            </a:spcAft>
            <a:buChar char="•"/>
          </a:pPr>
          <a:r>
            <a:rPr lang="en-US" sz="1700" kern="1200" dirty="0">
              <a:solidFill>
                <a:schemeClr val="tx1">
                  <a:lumMod val="85000"/>
                  <a:lumOff val="15000"/>
                </a:schemeClr>
              </a:solidFill>
            </a:rPr>
            <a:t>ASHRAE ventilation guidelines	</a:t>
          </a:r>
        </a:p>
      </dsp:txBody>
      <dsp:txXfrm>
        <a:off x="0" y="2135713"/>
        <a:ext cx="7989212" cy="557865"/>
      </dsp:txXfrm>
    </dsp:sp>
    <dsp:sp modelId="{98D97D3C-5ABC-4866-A6E2-A0885AF97AFE}">
      <dsp:nvSpPr>
        <dsp:cNvPr id="0" name=""/>
        <dsp:cNvSpPr/>
      </dsp:nvSpPr>
      <dsp:spPr>
        <a:xfrm>
          <a:off x="0" y="2693578"/>
          <a:ext cx="7989212" cy="8494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lumMod val="85000"/>
                  <a:lumOff val="15000"/>
                </a:schemeClr>
              </a:solidFill>
            </a:rPr>
            <a:t>Resulting CO</a:t>
          </a:r>
          <a:r>
            <a:rPr lang="en-US" sz="2200" kern="1200" baseline="-25000" dirty="0">
              <a:solidFill>
                <a:schemeClr val="tx1">
                  <a:lumMod val="85000"/>
                  <a:lumOff val="15000"/>
                </a:schemeClr>
              </a:solidFill>
            </a:rPr>
            <a:t>2</a:t>
          </a:r>
          <a:r>
            <a:rPr lang="en-US" sz="2200" b="1" kern="1200" dirty="0">
              <a:solidFill>
                <a:schemeClr val="tx1">
                  <a:lumMod val="85000"/>
                  <a:lumOff val="15000"/>
                </a:schemeClr>
              </a:solidFill>
            </a:rPr>
            <a:t> </a:t>
          </a:r>
          <a:r>
            <a:rPr lang="en-US" sz="2200" kern="1200" dirty="0">
              <a:solidFill>
                <a:schemeClr val="tx1">
                  <a:lumMod val="85000"/>
                  <a:lumOff val="15000"/>
                </a:schemeClr>
              </a:solidFill>
            </a:rPr>
            <a:t>levels from dilution of exhaled breath depend upon the ventilation rate supply, including air leakage. </a:t>
          </a:r>
        </a:p>
      </dsp:txBody>
      <dsp:txXfrm>
        <a:off x="41465" y="2735043"/>
        <a:ext cx="7906282" cy="76649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EE735-1A51-4B6C-99C7-E47AF8CBA211}">
      <dsp:nvSpPr>
        <dsp:cNvPr id="0" name=""/>
        <dsp:cNvSpPr/>
      </dsp:nvSpPr>
      <dsp:spPr>
        <a:xfrm>
          <a:off x="0" y="485255"/>
          <a:ext cx="8036763" cy="2175488"/>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B85F1E-A6DD-46A3-A512-516BBE2B4E9A}">
      <dsp:nvSpPr>
        <dsp:cNvPr id="0" name=""/>
        <dsp:cNvSpPr/>
      </dsp:nvSpPr>
      <dsp:spPr>
        <a:xfrm>
          <a:off x="401838" y="42455"/>
          <a:ext cx="4949745"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639" tIns="0" rIns="212639"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85000"/>
                  <a:lumOff val="15000"/>
                </a:schemeClr>
              </a:solidFill>
            </a:rPr>
            <a:t>How do you know if you are delivering enough fresh air? </a:t>
          </a:r>
        </a:p>
      </dsp:txBody>
      <dsp:txXfrm>
        <a:off x="445069" y="85686"/>
        <a:ext cx="4863283" cy="799138"/>
      </dsp:txXfrm>
    </dsp:sp>
    <dsp:sp modelId="{9E8AA00B-3C2E-4EF9-B81E-DA806F4E479F}">
      <dsp:nvSpPr>
        <dsp:cNvPr id="0" name=""/>
        <dsp:cNvSpPr/>
      </dsp:nvSpPr>
      <dsp:spPr>
        <a:xfrm>
          <a:off x="0" y="3265544"/>
          <a:ext cx="8036763" cy="7560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34F6D8-0507-4934-8E77-BEDD3B8C5B3E}">
      <dsp:nvSpPr>
        <dsp:cNvPr id="0" name=""/>
        <dsp:cNvSpPr/>
      </dsp:nvSpPr>
      <dsp:spPr>
        <a:xfrm>
          <a:off x="401838" y="2822744"/>
          <a:ext cx="7368924" cy="8856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2639" tIns="0" rIns="212639" bIns="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lumMod val="85000"/>
                  <a:lumOff val="15000"/>
                </a:schemeClr>
              </a:solidFill>
            </a:rPr>
            <a:t>Multiply this % by total volume of supply air</a:t>
          </a:r>
        </a:p>
      </dsp:txBody>
      <dsp:txXfrm>
        <a:off x="445069" y="2865975"/>
        <a:ext cx="7282462" cy="79913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BF331-5B7A-4E16-944B-627415E295A0}">
      <dsp:nvSpPr>
        <dsp:cNvPr id="0" name=""/>
        <dsp:cNvSpPr/>
      </dsp:nvSpPr>
      <dsp:spPr>
        <a:xfrm>
          <a:off x="0" y="126715"/>
          <a:ext cx="3645658" cy="62081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lumMod val="85000"/>
                  <a:lumOff val="15000"/>
                </a:schemeClr>
              </a:solidFill>
            </a:rPr>
            <a:t>Purpose:</a:t>
          </a:r>
        </a:p>
      </dsp:txBody>
      <dsp:txXfrm>
        <a:off x="30306" y="157021"/>
        <a:ext cx="3585046" cy="560205"/>
      </dsp:txXfrm>
    </dsp:sp>
    <dsp:sp modelId="{4A3E0196-CF95-4444-B431-B9653689596B}">
      <dsp:nvSpPr>
        <dsp:cNvPr id="0" name=""/>
        <dsp:cNvSpPr/>
      </dsp:nvSpPr>
      <dsp:spPr>
        <a:xfrm>
          <a:off x="0" y="752588"/>
          <a:ext cx="8250522" cy="12637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54"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solidFill>
                <a:schemeClr val="tx1">
                  <a:lumMod val="85000"/>
                  <a:lumOff val="15000"/>
                </a:schemeClr>
              </a:solidFill>
            </a:rPr>
            <a:t>Regulate airflow</a:t>
          </a:r>
        </a:p>
        <a:p>
          <a:pPr marL="228600" lvl="1" indent="-228600" algn="l" defTabSz="889000">
            <a:lnSpc>
              <a:spcPct val="90000"/>
            </a:lnSpc>
            <a:spcBef>
              <a:spcPct val="0"/>
            </a:spcBef>
            <a:spcAft>
              <a:spcPct val="20000"/>
            </a:spcAft>
            <a:buChar char="•"/>
          </a:pPr>
          <a:r>
            <a:rPr lang="en-US" sz="2000" kern="1200" dirty="0">
              <a:solidFill>
                <a:schemeClr val="tx1">
                  <a:lumMod val="85000"/>
                  <a:lumOff val="15000"/>
                </a:schemeClr>
              </a:solidFill>
            </a:rPr>
            <a:t>Add reheat</a:t>
          </a:r>
        </a:p>
        <a:p>
          <a:pPr marL="228600" lvl="1" indent="-228600" algn="l" defTabSz="889000">
            <a:lnSpc>
              <a:spcPct val="90000"/>
            </a:lnSpc>
            <a:spcBef>
              <a:spcPct val="0"/>
            </a:spcBef>
            <a:spcAft>
              <a:spcPct val="20000"/>
            </a:spcAft>
            <a:buChar char="•"/>
          </a:pPr>
          <a:r>
            <a:rPr lang="en-US" sz="2000" kern="1200">
              <a:solidFill>
                <a:schemeClr val="tx1">
                  <a:lumMod val="85000"/>
                  <a:lumOff val="15000"/>
                </a:schemeClr>
              </a:solidFill>
            </a:rPr>
            <a:t>Distribute air where needed</a:t>
          </a:r>
        </a:p>
      </dsp:txBody>
      <dsp:txXfrm>
        <a:off x="0" y="752588"/>
        <a:ext cx="8250522" cy="1263735"/>
      </dsp:txXfrm>
    </dsp:sp>
    <dsp:sp modelId="{F751125A-1077-40B4-A110-3375F1119623}">
      <dsp:nvSpPr>
        <dsp:cNvPr id="0" name=""/>
        <dsp:cNvSpPr/>
      </dsp:nvSpPr>
      <dsp:spPr>
        <a:xfrm>
          <a:off x="0" y="1968523"/>
          <a:ext cx="3552179" cy="582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lumMod val="85000"/>
                  <a:lumOff val="15000"/>
                </a:schemeClr>
              </a:solidFill>
            </a:rPr>
            <a:t>Types:</a:t>
          </a:r>
        </a:p>
      </dsp:txBody>
      <dsp:txXfrm>
        <a:off x="28433" y="1996956"/>
        <a:ext cx="3495313" cy="525596"/>
      </dsp:txXfrm>
    </dsp:sp>
    <dsp:sp modelId="{2EEF296C-8C01-44FE-99AC-BF4B40486837}">
      <dsp:nvSpPr>
        <dsp:cNvPr id="0" name=""/>
        <dsp:cNvSpPr/>
      </dsp:nvSpPr>
      <dsp:spPr>
        <a:xfrm>
          <a:off x="0" y="2598786"/>
          <a:ext cx="8250522" cy="1707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954"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solidFill>
                <a:schemeClr val="tx1">
                  <a:lumMod val="85000"/>
                  <a:lumOff val="15000"/>
                </a:schemeClr>
              </a:solidFill>
            </a:rPr>
            <a:t>Single- and dual- duct VAV boxes</a:t>
          </a:r>
        </a:p>
        <a:p>
          <a:pPr marL="228600" lvl="1" indent="-228600" algn="l" defTabSz="889000">
            <a:lnSpc>
              <a:spcPct val="90000"/>
            </a:lnSpc>
            <a:spcBef>
              <a:spcPct val="0"/>
            </a:spcBef>
            <a:spcAft>
              <a:spcPct val="20000"/>
            </a:spcAft>
            <a:buChar char="•"/>
          </a:pPr>
          <a:r>
            <a:rPr lang="en-US" sz="2000" kern="1200" dirty="0">
              <a:solidFill>
                <a:schemeClr val="tx1">
                  <a:lumMod val="85000"/>
                  <a:lumOff val="15000"/>
                </a:schemeClr>
              </a:solidFill>
            </a:rPr>
            <a:t>Reheat coils</a:t>
          </a:r>
        </a:p>
        <a:p>
          <a:pPr marL="228600" lvl="1" indent="-228600" algn="l" defTabSz="889000">
            <a:lnSpc>
              <a:spcPct val="90000"/>
            </a:lnSpc>
            <a:spcBef>
              <a:spcPct val="0"/>
            </a:spcBef>
            <a:spcAft>
              <a:spcPct val="20000"/>
            </a:spcAft>
            <a:buChar char="•"/>
          </a:pPr>
          <a:r>
            <a:rPr lang="en-US" sz="2000" kern="1200" dirty="0">
              <a:solidFill>
                <a:schemeClr val="tx1">
                  <a:lumMod val="85000"/>
                  <a:lumOff val="15000"/>
                </a:schemeClr>
              </a:solidFill>
            </a:rPr>
            <a:t>Mixing boxes</a:t>
          </a:r>
        </a:p>
        <a:p>
          <a:pPr marL="228600" lvl="1" indent="-228600" algn="l" defTabSz="889000">
            <a:lnSpc>
              <a:spcPct val="90000"/>
            </a:lnSpc>
            <a:spcBef>
              <a:spcPct val="0"/>
            </a:spcBef>
            <a:spcAft>
              <a:spcPct val="20000"/>
            </a:spcAft>
            <a:buChar char="•"/>
          </a:pPr>
          <a:r>
            <a:rPr lang="en-US" sz="2000" kern="1200" dirty="0">
              <a:solidFill>
                <a:schemeClr val="tx1">
                  <a:lumMod val="85000"/>
                  <a:lumOff val="15000"/>
                </a:schemeClr>
              </a:solidFill>
            </a:rPr>
            <a:t>Variable volume dampers</a:t>
          </a:r>
        </a:p>
      </dsp:txBody>
      <dsp:txXfrm>
        <a:off x="0" y="2598786"/>
        <a:ext cx="8250522" cy="1707750"/>
      </dsp:txXfrm>
    </dsp:sp>
    <dsp:sp modelId="{6CAD2EE5-B115-4E53-9500-C97D7F64F6E0}">
      <dsp:nvSpPr>
        <dsp:cNvPr id="0" name=""/>
        <dsp:cNvSpPr/>
      </dsp:nvSpPr>
      <dsp:spPr>
        <a:xfrm>
          <a:off x="0" y="4023289"/>
          <a:ext cx="6404055" cy="59463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solidFill>
                <a:schemeClr val="tx1">
                  <a:lumMod val="85000"/>
                  <a:lumOff val="15000"/>
                </a:schemeClr>
              </a:solidFill>
            </a:rPr>
            <a:t>Maintenance – inspection and adjustment</a:t>
          </a:r>
        </a:p>
      </dsp:txBody>
      <dsp:txXfrm>
        <a:off x="29028" y="4052317"/>
        <a:ext cx="6345999" cy="5365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6C7F6-AFCA-4F5A-B322-0B47BB9BFCD8}">
      <dsp:nvSpPr>
        <dsp:cNvPr id="0" name=""/>
        <dsp:cNvSpPr/>
      </dsp:nvSpPr>
      <dsp:spPr>
        <a:xfrm>
          <a:off x="1625605" y="3854"/>
          <a:ext cx="1403487" cy="1915926"/>
        </a:xfrm>
        <a:prstGeom prst="rect">
          <a:avLst/>
        </a:prstGeom>
        <a:blipFill rotWithShape="1">
          <a:blip xmlns:r="http://schemas.openxmlformats.org/officeDocument/2006/relationships" r:embed="rId1"/>
          <a:srcRect/>
          <a:stretch>
            <a:fillRect l="-3000" r="-3000"/>
          </a:stretch>
        </a:blipFill>
        <a:ln w="25400"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dsp:style>
    </dsp:sp>
    <dsp:sp modelId="{9FA5B487-FF19-4FA3-9A1B-171889C0A1E5}">
      <dsp:nvSpPr>
        <dsp:cNvPr id="0" name=""/>
        <dsp:cNvSpPr/>
      </dsp:nvSpPr>
      <dsp:spPr>
        <a:xfrm>
          <a:off x="973826" y="1728188"/>
          <a:ext cx="2874689" cy="670574"/>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itchFamily="34" charset="0"/>
            <a:buNone/>
          </a:pPr>
          <a:r>
            <a:rPr lang="en-US" sz="1800" b="1" kern="1200" dirty="0">
              <a:solidFill>
                <a:schemeClr val="tx1">
                  <a:lumMod val="85000"/>
                  <a:lumOff val="15000"/>
                </a:schemeClr>
              </a:solidFill>
              <a:latin typeface="+mn-lt"/>
            </a:rPr>
            <a:t>FEMP O&amp;M Best Practices</a:t>
          </a:r>
          <a:endParaRPr lang="en-US" sz="1800" b="1" kern="1200" dirty="0">
            <a:solidFill>
              <a:schemeClr val="tx1">
                <a:lumMod val="85000"/>
                <a:lumOff val="15000"/>
              </a:schemeClr>
            </a:solidFill>
          </a:endParaRPr>
        </a:p>
      </dsp:txBody>
      <dsp:txXfrm>
        <a:off x="973826" y="1728188"/>
        <a:ext cx="2874689" cy="670574"/>
      </dsp:txXfrm>
    </dsp:sp>
    <dsp:sp modelId="{861040EB-E9BB-45C6-9BE8-D1D6E0F16586}">
      <dsp:nvSpPr>
        <dsp:cNvPr id="0" name=""/>
        <dsp:cNvSpPr/>
      </dsp:nvSpPr>
      <dsp:spPr>
        <a:xfrm>
          <a:off x="4739785" y="3854"/>
          <a:ext cx="1403487" cy="1915926"/>
        </a:xfrm>
        <a:prstGeom prst="rect">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dsp:style>
    </dsp:sp>
    <dsp:sp modelId="{A81A3922-0CBA-4480-823D-47E1104EBE66}">
      <dsp:nvSpPr>
        <dsp:cNvPr id="0" name=""/>
        <dsp:cNvSpPr/>
      </dsp:nvSpPr>
      <dsp:spPr>
        <a:xfrm>
          <a:off x="4088006" y="1728188"/>
          <a:ext cx="2874689" cy="670574"/>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itchFamily="34" charset="0"/>
            <a:buNone/>
          </a:pPr>
          <a:r>
            <a:rPr lang="en-US" sz="1800" b="1" kern="1200" dirty="0">
              <a:solidFill>
                <a:schemeClr val="tx1">
                  <a:lumMod val="85000"/>
                  <a:lumOff val="15000"/>
                </a:schemeClr>
              </a:solidFill>
              <a:latin typeface="+mn-lt"/>
            </a:rPr>
            <a:t>PECI O&amp;M Best Practices</a:t>
          </a:r>
          <a:endParaRPr lang="en-US" sz="1800" b="1" kern="1200" dirty="0">
            <a:solidFill>
              <a:schemeClr val="tx1">
                <a:lumMod val="85000"/>
                <a:lumOff val="15000"/>
              </a:schemeClr>
            </a:solidFill>
          </a:endParaRPr>
        </a:p>
      </dsp:txBody>
      <dsp:txXfrm>
        <a:off x="4088006" y="1728188"/>
        <a:ext cx="2874689" cy="670574"/>
      </dsp:txXfrm>
    </dsp:sp>
    <dsp:sp modelId="{53AE5CC9-1EAE-46D0-9AF3-ADAE86EA09DF}">
      <dsp:nvSpPr>
        <dsp:cNvPr id="0" name=""/>
        <dsp:cNvSpPr/>
      </dsp:nvSpPr>
      <dsp:spPr>
        <a:xfrm>
          <a:off x="1625605" y="2638253"/>
          <a:ext cx="1403487" cy="1915926"/>
        </a:xfrm>
        <a:prstGeom prst="rect">
          <a:avLst/>
        </a:prstGeom>
        <a:blipFill rotWithShape="1">
          <a:blip xmlns:r="http://schemas.openxmlformats.org/officeDocument/2006/relationships" r:embed="rId3"/>
          <a:srcRect/>
          <a:stretch>
            <a:fillRect l="-3000" r="-3000"/>
          </a:stretch>
        </a:blipFill>
        <a:ln w="25400"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dsp:style>
    </dsp:sp>
    <dsp:sp modelId="{2F1CD789-02DE-495C-8BDD-68A3DFF1994D}">
      <dsp:nvSpPr>
        <dsp:cNvPr id="0" name=""/>
        <dsp:cNvSpPr/>
      </dsp:nvSpPr>
      <dsp:spPr>
        <a:xfrm>
          <a:off x="973826" y="4362587"/>
          <a:ext cx="2874689" cy="670574"/>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itchFamily="34" charset="0"/>
            <a:buNone/>
          </a:pPr>
          <a:r>
            <a:rPr lang="en-US" sz="1800" b="1" kern="1200" dirty="0">
              <a:solidFill>
                <a:schemeClr val="tx1">
                  <a:lumMod val="85000"/>
                  <a:lumOff val="15000"/>
                </a:schemeClr>
              </a:solidFill>
              <a:latin typeface="+mn-lt"/>
            </a:rPr>
            <a:t>ENERGY STAR Building Upgrade Manual</a:t>
          </a:r>
          <a:endParaRPr lang="en-US" sz="1800" b="1" kern="1200" dirty="0">
            <a:solidFill>
              <a:schemeClr val="tx1">
                <a:lumMod val="85000"/>
                <a:lumOff val="15000"/>
              </a:schemeClr>
            </a:solidFill>
          </a:endParaRPr>
        </a:p>
      </dsp:txBody>
      <dsp:txXfrm>
        <a:off x="973826" y="4362587"/>
        <a:ext cx="2874689" cy="670574"/>
      </dsp:txXfrm>
    </dsp:sp>
    <dsp:sp modelId="{F6125404-C57A-4781-B3B4-A4B4FEBBC042}">
      <dsp:nvSpPr>
        <dsp:cNvPr id="0" name=""/>
        <dsp:cNvSpPr/>
      </dsp:nvSpPr>
      <dsp:spPr>
        <a:xfrm>
          <a:off x="4739785" y="2638253"/>
          <a:ext cx="1403487" cy="1915926"/>
        </a:xfrm>
        <a:prstGeom prst="rect">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000" r="-3000"/>
          </a:stretch>
        </a:blipFill>
        <a:ln w="25400"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2">
          <a:scrgbClr r="0" g="0" b="0"/>
        </a:lnRef>
        <a:fillRef idx="1">
          <a:scrgbClr r="0" g="0" b="0"/>
        </a:fillRef>
        <a:effectRef idx="0">
          <a:scrgbClr r="0" g="0" b="0"/>
        </a:effectRef>
        <a:fontRef idx="minor"/>
      </dsp:style>
    </dsp:sp>
    <dsp:sp modelId="{00F9DD45-0D24-4EA1-9133-0C688764FA4A}">
      <dsp:nvSpPr>
        <dsp:cNvPr id="0" name=""/>
        <dsp:cNvSpPr/>
      </dsp:nvSpPr>
      <dsp:spPr>
        <a:xfrm>
          <a:off x="4088006" y="4362587"/>
          <a:ext cx="2874689" cy="670574"/>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itchFamily="34" charset="0"/>
            <a:buNone/>
          </a:pPr>
          <a:r>
            <a:rPr lang="en-US" sz="1800" b="1" kern="1200" dirty="0">
              <a:solidFill>
                <a:schemeClr val="tx1">
                  <a:lumMod val="85000"/>
                  <a:lumOff val="15000"/>
                </a:schemeClr>
              </a:solidFill>
              <a:latin typeface="+mn-lt"/>
            </a:rPr>
            <a:t>ASHRAE Standard 180</a:t>
          </a:r>
          <a:endParaRPr lang="en-US" sz="1800" b="1" kern="1200" dirty="0">
            <a:solidFill>
              <a:schemeClr val="tx1">
                <a:lumMod val="85000"/>
                <a:lumOff val="15000"/>
              </a:schemeClr>
            </a:solidFill>
          </a:endParaRPr>
        </a:p>
      </dsp:txBody>
      <dsp:txXfrm>
        <a:off x="4088006" y="4362587"/>
        <a:ext cx="2874689" cy="67057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D20BC-C0B8-4EC6-B704-64FFA6611FB7}">
      <dsp:nvSpPr>
        <dsp:cNvPr id="0" name=""/>
        <dsp:cNvSpPr/>
      </dsp:nvSpPr>
      <dsp:spPr>
        <a:xfrm>
          <a:off x="856667" y="5040"/>
          <a:ext cx="2325264"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Reactive </a:t>
          </a:r>
        </a:p>
      </dsp:txBody>
      <dsp:txXfrm>
        <a:off x="904643" y="53016"/>
        <a:ext cx="2229312" cy="886847"/>
      </dsp:txXfrm>
    </dsp:sp>
    <dsp:sp modelId="{B2EDC553-159A-4B25-953C-870B6D7386F1}">
      <dsp:nvSpPr>
        <dsp:cNvPr id="0" name=""/>
        <dsp:cNvSpPr/>
      </dsp:nvSpPr>
      <dsp:spPr>
        <a:xfrm>
          <a:off x="856667" y="1108800"/>
          <a:ext cx="2325264"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Preventive </a:t>
          </a:r>
        </a:p>
      </dsp:txBody>
      <dsp:txXfrm>
        <a:off x="904643" y="1156776"/>
        <a:ext cx="2229312" cy="886847"/>
      </dsp:txXfrm>
    </dsp:sp>
    <dsp:sp modelId="{36E932C3-DDFA-4015-A5A7-B23169F691C5}">
      <dsp:nvSpPr>
        <dsp:cNvPr id="0" name=""/>
        <dsp:cNvSpPr/>
      </dsp:nvSpPr>
      <dsp:spPr>
        <a:xfrm>
          <a:off x="856667" y="2212560"/>
          <a:ext cx="2325264" cy="9827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Predictive</a:t>
          </a:r>
        </a:p>
      </dsp:txBody>
      <dsp:txXfrm>
        <a:off x="904643" y="2260536"/>
        <a:ext cx="2229312" cy="88684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12C475-6679-4481-98B3-48AC0F8BE982}"/>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C682DE52-26AC-4DD1-B6D7-8A80C5AA1D06}"/>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C71D0EC1-ADE5-4180-B6FC-81880A2ACF0D}" type="datetimeFigureOut">
              <a:rPr lang="en-US" smtClean="0"/>
              <a:t>3/25/2025</a:t>
            </a:fld>
            <a:endParaRPr lang="en-US" dirty="0"/>
          </a:p>
        </p:txBody>
      </p:sp>
      <p:sp>
        <p:nvSpPr>
          <p:cNvPr id="4" name="Footer Placeholder 3">
            <a:extLst>
              <a:ext uri="{FF2B5EF4-FFF2-40B4-BE49-F238E27FC236}">
                <a16:creationId xmlns:a16="http://schemas.microsoft.com/office/drawing/2014/main" id="{9BE429BA-076A-4EEE-9978-E7DB94FE6E58}"/>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4CB7FE6F-9701-49D6-9EB8-0A076530F8D7}"/>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C0EFD11B-03D0-4C32-A987-EE08ACA4B36A}" type="slidenum">
              <a:rPr lang="en-US" smtClean="0"/>
              <a:t>‹#›</a:t>
            </a:fld>
            <a:endParaRPr lang="en-US" dirty="0"/>
          </a:p>
        </p:txBody>
      </p:sp>
    </p:spTree>
    <p:extLst>
      <p:ext uri="{BB962C8B-B14F-4D97-AF65-F5344CB8AC3E}">
        <p14:creationId xmlns:p14="http://schemas.microsoft.com/office/powerpoint/2010/main" val="3624151186"/>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28807" units="in"/>
          <inkml:channel name="Y" type="integer" max="18079" units="in"/>
          <inkml:channel name="F" type="integer" max="32767" units="dev"/>
        </inkml:traceFormat>
        <inkml:channelProperties>
          <inkml:channelProperty channel="X" name="resolution" value="2540.07568" units="1/in"/>
          <inkml:channelProperty channel="Y" name="resolution" value="2540.25562" units="1/in"/>
          <inkml:channelProperty channel="F" name="resolution" value="0" units="1/dev"/>
        </inkml:channelProperties>
      </inkml:inkSource>
      <inkml:timestamp xml:id="ts0" timeString="2014-08-24T17:05:17.045"/>
    </inkml:context>
    <inkml:brush xml:id="br0">
      <inkml:brushProperty name="width" value="0.06667" units="cm"/>
      <inkml:brushProperty name="height" value="0.06667" units="cm"/>
      <inkml:brushProperty name="color" value="#ED1C24"/>
      <inkml:brushProperty name="fitToCurve" value="1"/>
    </inkml:brush>
  </inkml:definitions>
  <inkml:trace contextRef="#ctx0" brushRef="#br0">0-5 2193,'17'5'3096,"-17"-5"129,0 0-2967,0 0-258,0 0 0,0 0 129,0 0 0,0 0 129,0 0 0,0 0 0,0 0 258,0 0-129,0 0-258,0 0 0,0 0 0,0 0-258,0 0 0,0 0 0,0 0-387,0 0-129,0 0 0,0 0-387,0 0-645,0 0 0,0 0-516,5-6 0</inkml:trace>
</inkml:ink>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endParaRPr lang="en-US" dirty="0"/>
          </a:p>
        </p:txBody>
      </p:sp>
      <p:sp>
        <p:nvSpPr>
          <p:cNvPr id="4" name="Slide Image Placeholder 3"/>
          <p:cNvSpPr>
            <a:spLocks noGrp="1" noRot="1" noChangeAspect="1"/>
          </p:cNvSpPr>
          <p:nvPr>
            <p:ph type="sldImg" idx="2"/>
          </p:nvPr>
        </p:nvSpPr>
        <p:spPr>
          <a:xfrm>
            <a:off x="979079" y="550402"/>
            <a:ext cx="5506200" cy="4130518"/>
          </a:xfrm>
          <a:prstGeom prst="rect">
            <a:avLst/>
          </a:prstGeom>
          <a:noFill/>
          <a:ln w="12700">
            <a:no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64082" y="4800599"/>
            <a:ext cx="5788074" cy="4253053"/>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Box 4">
            <a:extLst>
              <a:ext uri="{FF2B5EF4-FFF2-40B4-BE49-F238E27FC236}">
                <a16:creationId xmlns:a16="http://schemas.microsoft.com/office/drawing/2014/main" id="{2D267FFB-8212-496E-A3E9-41EEDA4EE612}"/>
              </a:ext>
            </a:extLst>
          </p:cNvPr>
          <p:cNvSpPr txBox="1">
            <a:spLocks noChangeArrowheads="1"/>
          </p:cNvSpPr>
          <p:nvPr/>
        </p:nvSpPr>
        <p:spPr bwMode="auto">
          <a:xfrm>
            <a:off x="1564683" y="9206700"/>
            <a:ext cx="2527837" cy="2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170" tIns="49584" rIns="99170" bIns="49584">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r>
              <a:rPr lang="en-US" sz="1100" dirty="0">
                <a:latin typeface="Book Antiqua" panose="02040602050305030304" pitchFamily="18" charset="0"/>
                <a:cs typeface="Arial" panose="020B0604020202020204" pitchFamily="34" charset="0"/>
              </a:rPr>
              <a:t>Northwest Energy Efficiency Council</a:t>
            </a:r>
          </a:p>
        </p:txBody>
      </p:sp>
      <p:sp>
        <p:nvSpPr>
          <p:cNvPr id="11" name="Text Box 5">
            <a:extLst>
              <a:ext uri="{FF2B5EF4-FFF2-40B4-BE49-F238E27FC236}">
                <a16:creationId xmlns:a16="http://schemas.microsoft.com/office/drawing/2014/main" id="{A80EA758-BE71-47A9-859D-7F45497FED91}"/>
              </a:ext>
            </a:extLst>
          </p:cNvPr>
          <p:cNvSpPr txBox="1">
            <a:spLocks noChangeArrowheads="1"/>
          </p:cNvSpPr>
          <p:nvPr/>
        </p:nvSpPr>
        <p:spPr bwMode="auto">
          <a:xfrm>
            <a:off x="185890" y="9280320"/>
            <a:ext cx="200342" cy="46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9170" tIns="49584" rIns="99170" bIns="49584">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defRPr/>
            </a:pPr>
            <a:endParaRPr lang="en-US" dirty="0"/>
          </a:p>
        </p:txBody>
      </p:sp>
      <p:pic>
        <p:nvPicPr>
          <p:cNvPr id="14" name="Picture 6">
            <a:extLst>
              <a:ext uri="{FF2B5EF4-FFF2-40B4-BE49-F238E27FC236}">
                <a16:creationId xmlns:a16="http://schemas.microsoft.com/office/drawing/2014/main" id="{01DE4543-F85A-4A1E-83F3-FFB28110241D}"/>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073" y="9213709"/>
            <a:ext cx="600643" cy="26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 name="Rectangle 3">
            <a:extLst>
              <a:ext uri="{FF2B5EF4-FFF2-40B4-BE49-F238E27FC236}">
                <a16:creationId xmlns:a16="http://schemas.microsoft.com/office/drawing/2014/main" id="{F44D2715-E4A6-47C9-8B37-DC146681B482}"/>
              </a:ext>
            </a:extLst>
          </p:cNvPr>
          <p:cNvSpPr txBox="1">
            <a:spLocks noChangeArrowheads="1"/>
          </p:cNvSpPr>
          <p:nvPr/>
        </p:nvSpPr>
        <p:spPr bwMode="auto">
          <a:xfrm>
            <a:off x="591989" y="232410"/>
            <a:ext cx="5483691" cy="309880"/>
          </a:xfrm>
          <a:prstGeom prst="rect">
            <a:avLst/>
          </a:prstGeom>
          <a:noFill/>
          <a:ln w="12700">
            <a:noFill/>
            <a:miter lim="800000"/>
            <a:headEnd/>
            <a:tailEnd/>
          </a:ln>
          <a:effectLst/>
        </p:spPr>
        <p:txBody>
          <a:bodyPr vert="horz" wrap="square" lIns="98137" tIns="48208" rIns="98137" bIns="48208" numCol="1" anchor="t" anchorCtr="0" compatLnSpc="1">
            <a:prstTxWarp prst="textNoShape">
              <a:avLst/>
            </a:prstTxWarp>
          </a:bodyPr>
          <a:lstStyle>
            <a:lvl1pPr algn="just"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30000"/>
              </a:spcBef>
              <a:spcAft>
                <a:spcPct val="0"/>
              </a:spcAft>
              <a:defRPr sz="1200" kern="1200">
                <a:solidFill>
                  <a:schemeClr val="tx1"/>
                </a:solidFill>
                <a:latin typeface="Book Antiqua"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Book Antiqu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100" i="0" dirty="0">
                <a:latin typeface="Book Antiqua" panose="02040602050305030304" pitchFamily="18" charset="0"/>
                <a:cs typeface="Arial" panose="020B0604020202020204" pitchFamily="34" charset="0"/>
              </a:rPr>
              <a:t>Fundamentals of Energy Efficient Building Operations:  Part 2</a:t>
            </a:r>
          </a:p>
        </p:txBody>
      </p:sp>
      <p:cxnSp>
        <p:nvCxnSpPr>
          <p:cNvPr id="16" name="Straight Connector 15">
            <a:extLst>
              <a:ext uri="{FF2B5EF4-FFF2-40B4-BE49-F238E27FC236}">
                <a16:creationId xmlns:a16="http://schemas.microsoft.com/office/drawing/2014/main" id="{FBFC8980-2173-4208-A119-B91F35EA93A7}"/>
              </a:ext>
            </a:extLst>
          </p:cNvPr>
          <p:cNvCxnSpPr/>
          <p:nvPr/>
        </p:nvCxnSpPr>
        <p:spPr>
          <a:xfrm>
            <a:off x="688927" y="464820"/>
            <a:ext cx="608779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044FFD1-4551-403D-AD8A-801966E41858}"/>
              </a:ext>
            </a:extLst>
          </p:cNvPr>
          <p:cNvSpPr/>
          <p:nvPr/>
        </p:nvSpPr>
        <p:spPr>
          <a:xfrm>
            <a:off x="332588" y="9209203"/>
            <a:ext cx="612960" cy="263359"/>
          </a:xfrm>
          <a:prstGeom prst="rect">
            <a:avLst/>
          </a:prstGeom>
        </p:spPr>
        <p:txBody>
          <a:bodyPr wrap="none" lIns="93172" tIns="46586" rIns="93172" bIns="46586">
            <a:spAutoFit/>
          </a:bodyPr>
          <a:lstStyle/>
          <a:p>
            <a:pPr>
              <a:defRPr/>
            </a:pPr>
            <a:r>
              <a:rPr lang="en-US" sz="1100" dirty="0">
                <a:latin typeface="Arial" panose="020B0604020202020204" pitchFamily="34" charset="0"/>
                <a:cs typeface="Arial" panose="020B0604020202020204" pitchFamily="34" charset="0"/>
              </a:rPr>
              <a:t>© </a:t>
            </a:r>
            <a:r>
              <a:rPr lang="en-US" sz="1100" dirty="0">
                <a:latin typeface="Book Antiqua" panose="02040602050305030304" pitchFamily="18" charset="0"/>
                <a:cs typeface="Arial" panose="020B0604020202020204" pitchFamily="34" charset="0"/>
              </a:rPr>
              <a:t>2025</a:t>
            </a:r>
          </a:p>
        </p:txBody>
      </p:sp>
    </p:spTree>
    <p:extLst>
      <p:ext uri="{BB962C8B-B14F-4D97-AF65-F5344CB8AC3E}">
        <p14:creationId xmlns:p14="http://schemas.microsoft.com/office/powerpoint/2010/main" val="25927786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Book Antiqua" panose="02040602050305030304" pitchFamily="18" charset="0"/>
        <a:ea typeface="+mn-ea"/>
        <a:cs typeface="Arial" panose="020B0604020202020204" pitchFamily="34" charset="0"/>
      </a:defRPr>
    </a:lvl1pPr>
    <a:lvl2pPr marL="457200" algn="l" defTabSz="914400" rtl="0" eaLnBrk="1" latinLnBrk="0" hangingPunct="1">
      <a:defRPr sz="1200" kern="1200">
        <a:solidFill>
          <a:schemeClr val="tx1"/>
        </a:solidFill>
        <a:latin typeface="Book Antiqua" panose="02040602050305030304" pitchFamily="18" charset="0"/>
        <a:ea typeface="+mn-ea"/>
        <a:cs typeface="Arial" panose="020B0604020202020204" pitchFamily="34" charset="0"/>
      </a:defRPr>
    </a:lvl2pPr>
    <a:lvl3pPr marL="914400" algn="l" defTabSz="914400" rtl="0" eaLnBrk="1" latinLnBrk="0" hangingPunct="1">
      <a:defRPr sz="1200" kern="1200">
        <a:solidFill>
          <a:schemeClr val="tx1"/>
        </a:solidFill>
        <a:latin typeface="Book Antiqua" panose="02040602050305030304" pitchFamily="18" charset="0"/>
        <a:ea typeface="+mn-ea"/>
        <a:cs typeface="Arial" panose="020B0604020202020204" pitchFamily="34" charset="0"/>
      </a:defRPr>
    </a:lvl3pPr>
    <a:lvl4pPr marL="1371600" algn="l" defTabSz="914400" rtl="0" eaLnBrk="1" latinLnBrk="0" hangingPunct="1">
      <a:defRPr sz="1200" kern="1200">
        <a:solidFill>
          <a:schemeClr val="tx1"/>
        </a:solidFill>
        <a:latin typeface="Book Antiqua" panose="02040602050305030304" pitchFamily="18" charset="0"/>
        <a:ea typeface="+mn-ea"/>
        <a:cs typeface="Arial" panose="020B0604020202020204" pitchFamily="34" charset="0"/>
      </a:defRPr>
    </a:lvl4pPr>
    <a:lvl5pPr marL="1828800" algn="l" defTabSz="914400" rtl="0" eaLnBrk="1" latinLnBrk="0" hangingPunct="1">
      <a:defRPr sz="1200" kern="1200">
        <a:solidFill>
          <a:schemeClr val="tx1"/>
        </a:solidFill>
        <a:latin typeface="Book Antiqua" panose="02040602050305030304" pitchFamily="18"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veris.com/blog/hvac-series-part-ii-chiller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complete-es.net/blog/air-cooled-vs-water-cooled-chiller-cooling-towers-pros-cons/" TargetMode="External"/><Relationship Id="rId4" Type="http://schemas.openxmlformats.org/officeDocument/2006/relationships/hyperlink" Target="https://commercial.daikin.com.au/articles/daikin-third-gen-r32-air-cooled-chiller"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epa.gov/sites/default/files/2019-12/documents/fact_sheet_0.pdf"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coolingbestpractices.com/technology/refrigeration-compressors/state-refrigerants-commercial-chillers" TargetMode="External"/><Relationship Id="rId4" Type="http://schemas.openxmlformats.org/officeDocument/2006/relationships/hyperlink" Target="https://www.epa.gov/sites/default/files/documents/ASHRAE_PD_Natural_Refrigerants_2011.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nergy.gov/femp/best-management-practice-10-cooling-tower-management"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www.betterbricks.com/building-operations/cooling-tower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ia.gov/consumption/commercial/data/2018/pdf/CBECS_2018_Building_Characteristics_Flipbook.pdf"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ScVBPAitibQ?si=3gHp7BpiqS7OtDWq"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youtube.com/watch?v=G53tTKoakc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energystar.gov/products/ask-the-experts/how-does-a-heat-pump-work"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image" Target="../media/image40.png"/></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nergystar.gov/products/ask-the-experts/how-does-a-heat-pump-work"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image" Target="../media/image41.png"/></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facilityexecutive.com/2019/04/variable-refrigerant-flow-technology-commercial-faciliti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researchgate.net/figure/Schematic-of-a-typical-chilled-water-system_fig1_261281692"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mepacademy.com/dual-duct-syste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energybooks.com/energy-efficiency-manual/table-of-contents/air-handling-systems/4-6-multizone-systems/"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image" Target="../media/image54.png"/></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ftool.gov/explore/green-building/section/9/hvac/system-overview#mechanical-roo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sftool.gov/explor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newbuildings.or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agoria.be/en/climate-neutral-building/building-technologies/technical-cards/ventilation-non-residential"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hyperlink" Target="https://www.engineeringintro.com/construction-works/ductwork-components-for-commercial-buildings/"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sftool.gov/learn/about/626/enhancing-health-indoor-air#lever1"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image" Target="../media/image64.png"/></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pnnl.gov/projects/om-best-practices/ometa-integrated-approach-operations-maintenance-engineering-training-and-administra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www.energy.gov/eere/femp/articles/operations-and-maintenance-best-practices-guide-achieving-operational-efficiency"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s://www.ashrae.org/technical-resources/standards-and-guidelines/read-only-versions-of-ashrae-standards" TargetMode="External"/><Relationship Id="rId5" Type="http://schemas.openxmlformats.org/officeDocument/2006/relationships/hyperlink" Target="https://www.wbdg.org/FFC/EPA/ENERGYSTAR/EPA_BUM.pdf" TargetMode="External"/><Relationship Id="rId4" Type="http://schemas.openxmlformats.org/officeDocument/2006/relationships/hyperlink" Target="https://www.energystar.gov/buildings/tools-and-resources/fifteen-om-best-practices"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thebossmagazine.com/maintenance-statistics/"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energy.gov/sites/prod/files/2020/04/f74/omguide_complete_w-eo-disclaimer.pdf"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betterbricks.com/uploads/resources/KaiserOpsCaseStudyFinal.pdf"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C2820BCC-4182-45D4-8C85-9BC160570902}"/>
              </a:ext>
            </a:extLst>
          </p:cNvPr>
          <p:cNvSpPr>
            <a:spLocks noGrp="1" noRot="1" noChangeAspect="1"/>
          </p:cNvSpPr>
          <p:nvPr>
            <p:ph type="sldImg"/>
          </p:nvPr>
        </p:nvSpPr>
        <p:spPr>
          <a:xfrm>
            <a:off x="1062038" y="685800"/>
            <a:ext cx="5191125" cy="3892550"/>
          </a:xfrm>
        </p:spPr>
      </p:sp>
      <p:sp>
        <p:nvSpPr>
          <p:cNvPr id="2" name="Rectangle 3">
            <a:extLst>
              <a:ext uri="{FF2B5EF4-FFF2-40B4-BE49-F238E27FC236}">
                <a16:creationId xmlns:a16="http://schemas.microsoft.com/office/drawing/2014/main" id="{F8913E56-9798-89C0-918F-C7D59E61D668}"/>
              </a:ext>
            </a:extLst>
          </p:cNvPr>
          <p:cNvSpPr>
            <a:spLocks noGrp="1" noChangeArrowheads="1"/>
          </p:cNvSpPr>
          <p:nvPr>
            <p:ph type="body" idx="1"/>
          </p:nvPr>
        </p:nvSpPr>
        <p:spPr>
          <a:xfrm>
            <a:off x="763588" y="4800600"/>
            <a:ext cx="5788025" cy="425291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73261">
              <a:defRPr/>
            </a:pPr>
            <a:r>
              <a:rPr lang="en-US" dirty="0">
                <a:latin typeface="Book Antiqua" pitchFamily="18" charset="0"/>
              </a:rPr>
              <a:t>Instructor’s name: 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Phone number: ____________________________________________________________</a:t>
            </a:r>
          </a:p>
          <a:p>
            <a:endParaRPr lang="en-US" dirty="0">
              <a:latin typeface="Book Antiqua" pitchFamily="18" charset="0"/>
            </a:endParaRPr>
          </a:p>
          <a:p>
            <a:pPr defTabSz="973261">
              <a:defRPr/>
            </a:pPr>
            <a:r>
              <a:rPr lang="en-US" dirty="0">
                <a:latin typeface="Book Antiqua" pitchFamily="18" charset="0"/>
              </a:rPr>
              <a:t>E-mail: ___________________________________________________________________</a:t>
            </a:r>
          </a:p>
          <a:p>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a:spcBef>
                <a:spcPct val="50000"/>
              </a:spcBef>
            </a:pPr>
            <a:r>
              <a:rPr lang="en-US" dirty="0">
                <a:latin typeface="Book Antiqua" pitchFamily="18" charset="0"/>
              </a:rPr>
              <a:t>_________________________________________________________________________</a:t>
            </a:r>
          </a:p>
          <a:p>
            <a:pPr>
              <a:spcBef>
                <a:spcPct val="50000"/>
              </a:spcBef>
            </a:pPr>
            <a:endParaRPr lang="en-US" dirty="0">
              <a:latin typeface="Book Antiqua" pitchFamily="18" charset="0"/>
            </a:endParaRPr>
          </a:p>
          <a:p>
            <a:pPr defTabSz="973261">
              <a:spcBef>
                <a:spcPct val="50000"/>
              </a:spcBef>
              <a:defRPr/>
            </a:pPr>
            <a:r>
              <a:rPr lang="en-US" dirty="0">
                <a:latin typeface="Book Antiqua" pitchFamily="18" charset="0"/>
              </a:rPr>
              <a:t>_________________________________________________________________________</a:t>
            </a:r>
          </a:p>
        </p:txBody>
      </p:sp>
      <p:sp>
        <p:nvSpPr>
          <p:cNvPr id="3" name="Rectangle 2">
            <a:extLst>
              <a:ext uri="{FF2B5EF4-FFF2-40B4-BE49-F238E27FC236}">
                <a16:creationId xmlns:a16="http://schemas.microsoft.com/office/drawing/2014/main" id="{80FE2E1A-9660-D6EE-9B12-D976CA6DA048}"/>
              </a:ext>
            </a:extLst>
          </p:cNvPr>
          <p:cNvSpPr/>
          <p:nvPr/>
        </p:nvSpPr>
        <p:spPr>
          <a:xfrm>
            <a:off x="2445488" y="3296093"/>
            <a:ext cx="2498652" cy="1282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02512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4213" y="727075"/>
            <a:ext cx="5946775" cy="4459288"/>
          </a:xfrm>
        </p:spPr>
      </p:sp>
      <p:sp>
        <p:nvSpPr>
          <p:cNvPr id="3" name="Notes Placeholder 2"/>
          <p:cNvSpPr>
            <a:spLocks noGrp="1"/>
          </p:cNvSpPr>
          <p:nvPr>
            <p:ph type="body" idx="1"/>
          </p:nvPr>
        </p:nvSpPr>
        <p:spPr>
          <a:xfrm>
            <a:off x="684107" y="5410200"/>
            <a:ext cx="5946986" cy="3736332"/>
          </a:xfrm>
        </p:spPr>
        <p:txBody>
          <a:bodyPr/>
          <a:lstStyle/>
          <a:p>
            <a:pPr algn="l"/>
            <a:r>
              <a:rPr lang="en-US" b="0" i="0" dirty="0">
                <a:solidFill>
                  <a:srgbClr val="202122"/>
                </a:solidFill>
                <a:effectLst/>
              </a:rPr>
              <a:t>A </a:t>
            </a:r>
            <a:r>
              <a:rPr lang="en-US" b="1" i="0" dirty="0">
                <a:solidFill>
                  <a:srgbClr val="202122"/>
                </a:solidFill>
                <a:effectLst/>
              </a:rPr>
              <a:t>Condensing Boiler </a:t>
            </a:r>
            <a:r>
              <a:rPr lang="en-US" b="0" i="0" dirty="0">
                <a:solidFill>
                  <a:srgbClr val="202122"/>
                </a:solidFill>
                <a:effectLst/>
              </a:rPr>
              <a:t>extracts additional heat from the waste gases by condensing this water vapor to liquid water, thus recovering its latent heat of vaporization. A typical increase of efficiency can be as much as 10-12%. While the effectiveness of the condensing process varies depending on the temperature of the water returning to the boiler, it is always at least as efficient as a non-condensing boiler.</a:t>
            </a:r>
          </a:p>
          <a:p>
            <a:pPr algn="l"/>
            <a:r>
              <a:rPr lang="en-US" b="0" i="0" dirty="0">
                <a:solidFill>
                  <a:srgbClr val="202122"/>
                </a:solidFill>
                <a:effectLst/>
              </a:rPr>
              <a:t>The condensate produced is slightly acidic (3-5 pH), so suitable materials must be used in areas where liquid is present. Aluminum alloys and stainless steel are most commonly used at high temperatures. In low temperature areas, plastics are most cost effective (e.g., uPVC and polypropylene). The production of condensate also requires the installation of a heat exchanger condensate drainage system. In a typical installation, this is the only difference between a condensing and non-condensing boiler.</a:t>
            </a:r>
          </a:p>
          <a:p>
            <a:endParaRPr lang="en-US" dirty="0"/>
          </a:p>
        </p:txBody>
      </p:sp>
    </p:spTree>
    <p:extLst>
      <p:ext uri="{BB962C8B-B14F-4D97-AF65-F5344CB8AC3E}">
        <p14:creationId xmlns:p14="http://schemas.microsoft.com/office/powerpoint/2010/main" val="2592466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1" name="Rectangle 2"/>
          <p:cNvSpPr>
            <a:spLocks noGrp="1" noRot="1" noChangeAspect="1" noChangeArrowheads="1" noTextEdit="1"/>
          </p:cNvSpPr>
          <p:nvPr>
            <p:ph type="sldImg"/>
          </p:nvPr>
        </p:nvSpPr>
        <p:spPr>
          <a:xfrm>
            <a:off x="979488" y="550863"/>
            <a:ext cx="5505450" cy="4130675"/>
          </a:xfrm>
          <a:ln/>
        </p:spPr>
      </p:sp>
      <p:sp>
        <p:nvSpPr>
          <p:cNvPr id="2785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dirty="0"/>
              <a:t>This chart, courtesy of ASHRAE, illustrates the principle of operating a condensing boiler at the lowest possible supply temperature to gain the maximum efficiency. </a:t>
            </a:r>
          </a:p>
          <a:p>
            <a:pPr>
              <a:spcAft>
                <a:spcPts val="600"/>
              </a:spcAft>
            </a:pPr>
            <a:r>
              <a:rPr lang="en-US" dirty="0"/>
              <a:t>It is important to note that non-condensing boilers should not be run with return water temperatures that lead to condensation, or damage will likely occur.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2" name="Rectangle 3"/>
          <p:cNvSpPr>
            <a:spLocks noGrp="1" noChangeArrowheads="1"/>
          </p:cNvSpPr>
          <p:nvPr>
            <p:ph type="body" idx="1"/>
          </p:nvPr>
        </p:nvSpPr>
        <p:spPr/>
        <p:txBody>
          <a:bodyPr/>
          <a:lstStyle/>
          <a:p>
            <a:pPr>
              <a:spcAft>
                <a:spcPts val="600"/>
              </a:spcAft>
            </a:pPr>
            <a:r>
              <a:rPr lang="en-US" dirty="0"/>
              <a:t>Regular inspections in conjunction with accurate recordkeeping are crucial to an effective boiler maintenance program.</a:t>
            </a:r>
          </a:p>
          <a:p>
            <a:pPr>
              <a:spcAft>
                <a:spcPts val="600"/>
              </a:spcAft>
            </a:pPr>
            <a:r>
              <a:rPr lang="en-US" dirty="0"/>
              <a:t>Accurate water treatment requires sophisticated analysis of make-up water composition and operating conditions. An effective balance of chemical treatment and blowdown frequency can minimize maintenance and increase equipment longevity. Hot water boilers require water treatment when the system is filled or if a substantial amount of make-up water is added.</a:t>
            </a:r>
          </a:p>
          <a:p>
            <a:pPr>
              <a:spcAft>
                <a:spcPts val="600"/>
              </a:spcAft>
            </a:pPr>
            <a:r>
              <a:rPr lang="en-US" dirty="0"/>
              <a:t>Blowdown frequency must be established in conjunction with a water treatment program.</a:t>
            </a:r>
          </a:p>
          <a:p>
            <a:pPr>
              <a:spcAft>
                <a:spcPts val="600"/>
              </a:spcAft>
            </a:pPr>
            <a:r>
              <a:rPr lang="en-US" dirty="0"/>
              <a:t>Keep the heat exchanger surfaces clean. Both fire and water sides of the system may have build-up from scaling or combustion condensation. This material insulates the water from the heat source and reduces the exchange efficiency.</a:t>
            </a:r>
          </a:p>
        </p:txBody>
      </p:sp>
      <p:sp>
        <p:nvSpPr>
          <p:cNvPr id="3" name="Slide Image Placeholder 2">
            <a:extLst>
              <a:ext uri="{FF2B5EF4-FFF2-40B4-BE49-F238E27FC236}">
                <a16:creationId xmlns:a16="http://schemas.microsoft.com/office/drawing/2014/main" id="{A660F1B2-AC31-454A-96D9-696EA9B5557F}"/>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8" name="Rectangle 3"/>
          <p:cNvSpPr>
            <a:spLocks noGrp="1" noChangeArrowheads="1"/>
          </p:cNvSpPr>
          <p:nvPr>
            <p:ph type="body" idx="1"/>
          </p:nvPr>
        </p:nvSpPr>
        <p:spPr/>
        <p:txBody>
          <a:bodyPr/>
          <a:lstStyle/>
          <a:p>
            <a:pPr>
              <a:spcAft>
                <a:spcPts val="600"/>
              </a:spcAft>
            </a:pPr>
            <a:r>
              <a:rPr lang="en-US" dirty="0"/>
              <a:t>Gas- or oil-fired furnaces have several common features. They may be rooftop mounted or floor mounted. In general, designers try to avoid locating oil-fired equipment on rooftops to reduce damage from oil leaks.</a:t>
            </a:r>
          </a:p>
          <a:p>
            <a:pPr>
              <a:spcAft>
                <a:spcPts val="600"/>
              </a:spcAft>
            </a:pPr>
            <a:r>
              <a:rPr lang="en-US" dirty="0"/>
              <a:t>Natural gas is the most common type of fuel used in furnaces. Older buildings may have oil-fired furnaces. LP (liquid petroleum) gas or electric furnaces are sometimes used in remote areas where natural gas is not available. </a:t>
            </a:r>
          </a:p>
          <a:p>
            <a:endParaRPr lang="en-US" dirty="0"/>
          </a:p>
        </p:txBody>
      </p:sp>
      <p:sp>
        <p:nvSpPr>
          <p:cNvPr id="3" name="Slide Image Placeholder 2">
            <a:extLst>
              <a:ext uri="{FF2B5EF4-FFF2-40B4-BE49-F238E27FC236}">
                <a16:creationId xmlns:a16="http://schemas.microsoft.com/office/drawing/2014/main" id="{4BCC43C3-1064-4E60-9F68-72FB6FB102F8}"/>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3"/>
          <p:cNvSpPr>
            <a:spLocks noGrp="1" noChangeArrowheads="1"/>
          </p:cNvSpPr>
          <p:nvPr>
            <p:ph type="body" idx="1"/>
          </p:nvPr>
        </p:nvSpPr>
        <p:spPr/>
        <p:txBody>
          <a:bodyPr/>
          <a:lstStyle/>
          <a:p>
            <a:pPr>
              <a:spcAft>
                <a:spcPts val="600"/>
              </a:spcAft>
            </a:pPr>
            <a:r>
              <a:rPr lang="en-US" dirty="0"/>
              <a:t>Cabinet designs vary, but the principles remain the same. A direct- or belt-drive fan is used to remove heat from the heat exchanger and deliver heat energy to the zone. In a duct furnace (without a fan), the airflow across the heat exchanger is provided by an externally installed fan or central air system.</a:t>
            </a:r>
          </a:p>
          <a:p>
            <a:pPr>
              <a:spcAft>
                <a:spcPts val="600"/>
              </a:spcAft>
            </a:pPr>
            <a:r>
              <a:rPr lang="en-US" dirty="0"/>
              <a:t>Typical heat exchangers in units with efficiencies of 85% or less are not intended for condensation. High-efficiency furnaces (efficiencies 90% or greater) will have stainless steel heat exchangers, which will condense water from the combustion gases.</a:t>
            </a:r>
          </a:p>
          <a:p>
            <a:pPr>
              <a:spcAft>
                <a:spcPts val="600"/>
              </a:spcAft>
            </a:pPr>
            <a:r>
              <a:rPr lang="en-US" dirty="0"/>
              <a:t>The combustion system may have single or multiple ports.</a:t>
            </a:r>
          </a:p>
          <a:p>
            <a:pPr>
              <a:spcAft>
                <a:spcPts val="600"/>
              </a:spcAft>
            </a:pPr>
            <a:r>
              <a:rPr lang="en-US" dirty="0"/>
              <a:t>Controls include an ignition device, fuel valve, fan switch, safety controls and thermostat.</a:t>
            </a:r>
          </a:p>
          <a:p>
            <a:pPr>
              <a:spcAft>
                <a:spcPts val="600"/>
              </a:spcAft>
            </a:pPr>
            <a:r>
              <a:rPr lang="en-US" dirty="0"/>
              <a:t>Venting is either atmospheric or power vent. Venting on high-efficiency units uses plastic pipe.</a:t>
            </a:r>
          </a:p>
          <a:p>
            <a:pPr>
              <a:spcAft>
                <a:spcPts val="600"/>
              </a:spcAft>
            </a:pPr>
            <a:r>
              <a:rPr lang="en-US" dirty="0"/>
              <a:t>Air filters are the simplest and most important component of the furnace, but often the most neglected.</a:t>
            </a:r>
          </a:p>
          <a:p>
            <a:endParaRPr lang="en-US" dirty="0"/>
          </a:p>
        </p:txBody>
      </p:sp>
      <p:sp>
        <p:nvSpPr>
          <p:cNvPr id="3" name="Slide Image Placeholder 2">
            <a:extLst>
              <a:ext uri="{FF2B5EF4-FFF2-40B4-BE49-F238E27FC236}">
                <a16:creationId xmlns:a16="http://schemas.microsoft.com/office/drawing/2014/main" id="{527D1972-0B84-4B5E-8246-A46F577A37E5}"/>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1" name="Rectangle 2"/>
          <p:cNvSpPr>
            <a:spLocks noGrp="1" noRot="1" noChangeAspect="1" noChangeArrowheads="1" noTextEdit="1"/>
          </p:cNvSpPr>
          <p:nvPr>
            <p:ph type="sldImg"/>
          </p:nvPr>
        </p:nvSpPr>
        <p:spPr>
          <a:xfrm>
            <a:off x="979488" y="550863"/>
            <a:ext cx="5505450" cy="4130675"/>
          </a:xfrm>
          <a:ln/>
        </p:spPr>
      </p:sp>
      <p:sp>
        <p:nvSpPr>
          <p:cNvPr id="274436" name="Rectangle 3"/>
          <p:cNvSpPr>
            <a:spLocks noGrp="1" noChangeArrowheads="1"/>
          </p:cNvSpPr>
          <p:nvPr>
            <p:ph type="body" idx="1"/>
          </p:nvPr>
        </p:nvSpPr>
        <p:spPr>
          <a:ln w="9525"/>
        </p:spPr>
        <p:txBody>
          <a:bodyPr/>
          <a:lstStyle/>
          <a:p>
            <a:pPr marL="128519" indent="-128519">
              <a:spcAft>
                <a:spcPts val="474"/>
              </a:spcAft>
              <a:defRPr/>
            </a:pPr>
            <a:r>
              <a:rPr lang="en-US" dirty="0"/>
              <a:t>• Check operating and safety controls. </a:t>
            </a:r>
          </a:p>
          <a:p>
            <a:pPr marL="128519" indent="-128519">
              <a:spcAft>
                <a:spcPts val="474"/>
              </a:spcAft>
              <a:defRPr/>
            </a:pPr>
            <a:r>
              <a:rPr lang="en-US" dirty="0"/>
              <a:t>• Keep air filters clean to give the proper air flow across the furnace and ensure efficiency of the unit.</a:t>
            </a:r>
          </a:p>
          <a:p>
            <a:pPr marL="128519" indent="-128519">
              <a:spcAft>
                <a:spcPts val="474"/>
              </a:spcAft>
              <a:defRPr/>
            </a:pPr>
            <a:r>
              <a:rPr lang="en-US" dirty="0"/>
              <a:t>• Make burner adjustments for proper fuel-to-air ratios. Check flame condition daily.</a:t>
            </a:r>
          </a:p>
          <a:p>
            <a:pPr>
              <a:spcAft>
                <a:spcPts val="474"/>
              </a:spcAft>
              <a:defRPr/>
            </a:pPr>
            <a:r>
              <a:rPr lang="en-US" dirty="0"/>
              <a:t>• Clean burners and heat exchanger</a:t>
            </a:r>
          </a:p>
          <a:p>
            <a:pPr marL="128519" indent="-128519">
              <a:spcAft>
                <a:spcPts val="474"/>
              </a:spcAft>
              <a:defRPr/>
            </a:pPr>
            <a:r>
              <a:rPr lang="en-US" dirty="0"/>
              <a:t>• Lubricate fan motors according to the manufacturer’s recommendations.</a:t>
            </a:r>
          </a:p>
          <a:p>
            <a:pPr marL="128519" indent="-128519">
              <a:spcAft>
                <a:spcPts val="474"/>
              </a:spcAft>
              <a:defRPr/>
            </a:pPr>
            <a:r>
              <a:rPr lang="en-US" dirty="0"/>
              <a:t>• Inspect v-belts at least quarterly for proper tension and excessive wear.</a:t>
            </a:r>
          </a:p>
          <a:p>
            <a:pPr marL="128519" indent="-128519">
              <a:spcAft>
                <a:spcPts val="474"/>
              </a:spcAft>
              <a:defRPr/>
            </a:pPr>
            <a:r>
              <a:rPr lang="en-US" dirty="0"/>
              <a:t>• Check all controls for fail mode. Make sure all components in the system are working.</a:t>
            </a:r>
          </a:p>
          <a:p>
            <a:pPr marL="128519" indent="-128519">
              <a:spcAft>
                <a:spcPts val="474"/>
              </a:spcAft>
              <a:defRPr/>
            </a:pPr>
            <a:r>
              <a:rPr lang="en-US" dirty="0"/>
              <a:t>• Routinely clean furnace cabinet.</a:t>
            </a:r>
          </a:p>
          <a:p>
            <a:pPr>
              <a:spcAft>
                <a:spcPts val="474"/>
              </a:spcAft>
              <a:defRPr/>
            </a:pPr>
            <a:endParaRPr lang="en-US" sz="800" dirty="0"/>
          </a:p>
          <a:p>
            <a:pPr>
              <a:spcAft>
                <a:spcPts val="474"/>
              </a:spcAft>
              <a:defRPr/>
            </a:pPr>
            <a:r>
              <a:rPr lang="en-US" dirty="0"/>
              <a:t>(Refer to ASHRAE Standard 180 for more information.)</a:t>
            </a:r>
          </a:p>
          <a:p>
            <a:pPr>
              <a:spcAft>
                <a:spcPts val="474"/>
              </a:spcAft>
              <a:defRPr/>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pPr lvl="0" algn="l">
              <a:spcAft>
                <a:spcPct val="30000"/>
              </a:spcAft>
              <a:defRPr/>
            </a:pPr>
            <a:r>
              <a:rPr lang="en-US" dirty="0">
                <a:solidFill>
                  <a:srgbClr val="000000"/>
                </a:solidFill>
              </a:rPr>
              <a:t>Chillers are found at larger commercial and institutional buildings where there are substantial cooling loads. Chillers utilize the refrigeration cycle to produce chilled water. Pumps distribute the chilled water from these units to remote zone locations.</a:t>
            </a:r>
          </a:p>
          <a:p>
            <a:pPr lvl="0" algn="l">
              <a:spcAft>
                <a:spcPct val="30000"/>
              </a:spcAft>
              <a:defRPr/>
            </a:pPr>
            <a:endParaRPr lang="en-US" dirty="0">
              <a:solidFill>
                <a:srgbClr val="000000"/>
              </a:solidFill>
            </a:endParaRPr>
          </a:p>
          <a:p>
            <a:pPr algn="l">
              <a:spcAft>
                <a:spcPts val="448"/>
              </a:spcAft>
              <a:defRPr/>
            </a:pPr>
            <a:r>
              <a:rPr lang="en-US" dirty="0"/>
              <a:t>Chillers utilize either air or water to remove heat from the cooling system. Cooling towers are used to reject heat from water-cooled chiller systems. </a:t>
            </a:r>
          </a:p>
          <a:p>
            <a:endParaRPr lang="en-US" dirty="0"/>
          </a:p>
          <a:p>
            <a:r>
              <a:rPr lang="en-US" dirty="0"/>
              <a:t>Image sources (clockwise from top left):</a:t>
            </a:r>
          </a:p>
          <a:p>
            <a:r>
              <a:rPr lang="en-US" dirty="0">
                <a:hlinkClick r:id="rId3">
                  <a:extLst>
                    <a:ext uri="{A12FA001-AC4F-418D-AE19-62706E023703}">
                      <ahyp:hlinkClr xmlns:ahyp="http://schemas.microsoft.com/office/drawing/2018/hyperlinkcolor" val="tx"/>
                    </a:ext>
                  </a:extLst>
                </a:hlinkClick>
              </a:rPr>
              <a:t>https://www.veris.com/blog/hvac-series-part-ii-chillers</a:t>
            </a:r>
            <a:endParaRPr lang="en-US" dirty="0"/>
          </a:p>
          <a:p>
            <a:endParaRPr lang="en-US" dirty="0"/>
          </a:p>
          <a:p>
            <a:r>
              <a:rPr lang="en-US" dirty="0">
                <a:hlinkClick r:id="rId4">
                  <a:extLst>
                    <a:ext uri="{A12FA001-AC4F-418D-AE19-62706E023703}">
                      <ahyp:hlinkClr xmlns:ahyp="http://schemas.microsoft.com/office/drawing/2018/hyperlinkcolor" val="tx"/>
                    </a:ext>
                  </a:extLst>
                </a:hlinkClick>
              </a:rPr>
              <a:t>https://commercial.daikin.com.au/articles/daikin-third-gen-r32-air-cooled-chiller</a:t>
            </a:r>
            <a:endParaRPr lang="en-US" dirty="0"/>
          </a:p>
          <a:p>
            <a:endParaRPr lang="en-US" dirty="0"/>
          </a:p>
          <a:p>
            <a:r>
              <a:rPr lang="en-US" dirty="0">
                <a:hlinkClick r:id="rId5">
                  <a:extLst>
                    <a:ext uri="{A12FA001-AC4F-418D-AE19-62706E023703}">
                      <ahyp:hlinkClr xmlns:ahyp="http://schemas.microsoft.com/office/drawing/2018/hyperlinkcolor" val="tx"/>
                    </a:ext>
                  </a:extLst>
                </a:hlinkClick>
              </a:rPr>
              <a:t>https://complete-es.net/blog/air-cooled-vs-water-cooled-chiller-cooling-towers-pros-cons/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842385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7" name="Rectangle 2"/>
          <p:cNvSpPr>
            <a:spLocks noGrp="1" noRot="1" noChangeAspect="1" noChangeArrowheads="1" noTextEdit="1"/>
          </p:cNvSpPr>
          <p:nvPr>
            <p:ph type="sldImg"/>
          </p:nvPr>
        </p:nvSpPr>
        <p:spPr>
          <a:xfrm>
            <a:off x="1266825" y="630238"/>
            <a:ext cx="4781550" cy="3586162"/>
          </a:xfrm>
          <a:ln/>
        </p:spPr>
      </p:sp>
      <p:sp>
        <p:nvSpPr>
          <p:cNvPr id="313348" name="Rectangle 3"/>
          <p:cNvSpPr>
            <a:spLocks noGrp="1" noChangeArrowheads="1"/>
          </p:cNvSpPr>
          <p:nvPr>
            <p:ph type="body" idx="1"/>
          </p:nvPr>
        </p:nvSpPr>
        <p:spPr>
          <a:xfrm>
            <a:off x="715619" y="5864050"/>
            <a:ext cx="6122504" cy="365845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Aft>
                <a:spcPts val="600"/>
              </a:spcAft>
            </a:pPr>
            <a:r>
              <a:rPr lang="en-US" dirty="0"/>
              <a:t>Before we discuss cooling systems in more detail, let’s learn about the refrigeration cycle, which is the process that chillers use to create chilled water. This process is also used by other types of conditioning equipment such as heat pumps and refrigerators.</a:t>
            </a:r>
          </a:p>
          <a:p>
            <a:pPr>
              <a:spcAft>
                <a:spcPts val="600"/>
              </a:spcAft>
            </a:pPr>
            <a:r>
              <a:rPr lang="en-US" dirty="0"/>
              <a:t>The vapor-compression refrigeration system uses a circulating refrigerant as the medium which absorbs and removes heat from the space to be cooled and rejects that heat elsewhere. </a:t>
            </a:r>
          </a:p>
          <a:p>
            <a:pPr>
              <a:spcAft>
                <a:spcPts val="600"/>
              </a:spcAft>
            </a:pPr>
            <a:r>
              <a:rPr lang="en-US" dirty="0"/>
              <a:t>As the refrigerant moves through these components, it changes state from a liquid to a vapor and back again releasing or absorbing the “latent heat of vaporization.” Latent heat of vaporization (Btu/lb) is the quantity of heat necessary to change one pound of liquid to vapor without a change in temperature. </a:t>
            </a:r>
          </a:p>
          <a:p>
            <a:pPr>
              <a:spcAft>
                <a:spcPts val="600"/>
              </a:spcAft>
            </a:pPr>
            <a:r>
              <a:rPr lang="en-US" dirty="0"/>
              <a:t>When a vapor condenses back into a liquid, the same quantity of latent heat is released to the surroundings.  The figure above depicts a typical, single-stage vapor-compression system. </a:t>
            </a:r>
          </a:p>
        </p:txBody>
      </p:sp>
      <p:pic>
        <p:nvPicPr>
          <p:cNvPr id="2" name="Picture 1" descr="http://cache.air-n-water.com/images/vapor-compression-refrigeration.png">
            <a:extLst>
              <a:ext uri="{FF2B5EF4-FFF2-40B4-BE49-F238E27FC236}">
                <a16:creationId xmlns:a16="http://schemas.microsoft.com/office/drawing/2014/main" id="{79DC1E0B-80AC-1691-4751-7695F893E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03" y="2277887"/>
            <a:ext cx="6461073" cy="327029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A832CE7-A37F-FD59-397A-1E205BAB37D4}"/>
              </a:ext>
            </a:extLst>
          </p:cNvPr>
          <p:cNvSpPr txBox="1"/>
          <p:nvPr/>
        </p:nvSpPr>
        <p:spPr>
          <a:xfrm>
            <a:off x="290130" y="3771687"/>
            <a:ext cx="1174408" cy="415498"/>
          </a:xfrm>
          <a:prstGeom prst="rect">
            <a:avLst/>
          </a:prstGeom>
          <a:solidFill>
            <a:schemeClr val="bg1"/>
          </a:solidFill>
        </p:spPr>
        <p:txBody>
          <a:bodyPr wrap="square" rtlCol="0">
            <a:spAutoFit/>
          </a:bodyPr>
          <a:lstStyle/>
          <a:p>
            <a:r>
              <a:rPr lang="en-US" sz="1200" b="1" dirty="0">
                <a:latin typeface="+mn-lt"/>
              </a:rPr>
              <a:t>CONDENSER</a:t>
            </a:r>
          </a:p>
          <a:p>
            <a:r>
              <a:rPr lang="en-US" sz="900" b="1" dirty="0">
                <a:latin typeface="+mn-lt"/>
              </a:rPr>
              <a:t>Transfers heat to air</a:t>
            </a:r>
          </a:p>
        </p:txBody>
      </p:sp>
      <p:sp>
        <p:nvSpPr>
          <p:cNvPr id="4" name="TextBox 3">
            <a:extLst>
              <a:ext uri="{FF2B5EF4-FFF2-40B4-BE49-F238E27FC236}">
                <a16:creationId xmlns:a16="http://schemas.microsoft.com/office/drawing/2014/main" id="{FA87452F-5E76-6ED3-3D2F-64F2CC911722}"/>
              </a:ext>
            </a:extLst>
          </p:cNvPr>
          <p:cNvSpPr txBox="1"/>
          <p:nvPr/>
        </p:nvSpPr>
        <p:spPr>
          <a:xfrm>
            <a:off x="5760823" y="3800902"/>
            <a:ext cx="1381123" cy="415498"/>
          </a:xfrm>
          <a:prstGeom prst="rect">
            <a:avLst/>
          </a:prstGeom>
          <a:solidFill>
            <a:schemeClr val="bg1"/>
          </a:solidFill>
        </p:spPr>
        <p:txBody>
          <a:bodyPr wrap="square" rtlCol="0">
            <a:spAutoFit/>
          </a:bodyPr>
          <a:lstStyle/>
          <a:p>
            <a:r>
              <a:rPr lang="en-US" sz="1200" b="1" dirty="0">
                <a:latin typeface="+mn-lt"/>
              </a:rPr>
              <a:t>EVAPORATOR</a:t>
            </a:r>
          </a:p>
          <a:p>
            <a:r>
              <a:rPr lang="en-US" sz="900" b="1" dirty="0">
                <a:latin typeface="+mn-lt"/>
              </a:rPr>
              <a:t>Absorbs heat from air</a:t>
            </a:r>
          </a:p>
        </p:txBody>
      </p:sp>
    </p:spTree>
    <p:extLst>
      <p:ext uri="{BB962C8B-B14F-4D97-AF65-F5344CB8AC3E}">
        <p14:creationId xmlns:p14="http://schemas.microsoft.com/office/powerpoint/2010/main" val="10702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pPr>
              <a:spcAft>
                <a:spcPts val="600"/>
              </a:spcAft>
            </a:pPr>
            <a:r>
              <a:rPr lang="en-US" dirty="0"/>
              <a:t>The refrigerant enters the </a:t>
            </a:r>
            <a:r>
              <a:rPr lang="en-US" b="1" dirty="0"/>
              <a:t>compressor</a:t>
            </a:r>
            <a:r>
              <a:rPr lang="en-US" dirty="0"/>
              <a:t> as a saturated vapor and is compressed to a higher pressure and temperature. The hot vapor is routed to the </a:t>
            </a:r>
            <a:r>
              <a:rPr lang="en-US" b="1" dirty="0"/>
              <a:t>condenser</a:t>
            </a:r>
            <a:r>
              <a:rPr lang="en-US" dirty="0"/>
              <a:t> where it is cooled and condensed into a liquid. As the refrigerant condenses from a vapor into a liquid, it is releasing the latent heat of vaporization. This is where the circulating refrigerant rejects heat from the system and the rejected heat is carried away.</a:t>
            </a:r>
          </a:p>
          <a:p>
            <a:pPr>
              <a:spcAft>
                <a:spcPts val="600"/>
              </a:spcAft>
            </a:pPr>
            <a:r>
              <a:rPr lang="en-US" dirty="0"/>
              <a:t>The condensed liquid refrigerant is then routed through an </a:t>
            </a:r>
            <a:r>
              <a:rPr lang="en-US" b="1" dirty="0"/>
              <a:t>expansion valve </a:t>
            </a:r>
            <a:r>
              <a:rPr lang="en-US" dirty="0"/>
              <a:t>where it undergoes a rapid reduction in pressure. That pressure reduction results in the flash evaporation of a part of the liquid refrigerant. </a:t>
            </a:r>
          </a:p>
          <a:p>
            <a:pPr>
              <a:spcAft>
                <a:spcPts val="600"/>
              </a:spcAft>
            </a:pPr>
            <a:r>
              <a:rPr lang="en-US" dirty="0"/>
              <a:t>The cold liquid and vapor mixture is then passed through the </a:t>
            </a:r>
            <a:r>
              <a:rPr lang="en-US" b="1" dirty="0"/>
              <a:t>evaporator</a:t>
            </a:r>
            <a:r>
              <a:rPr lang="en-US" dirty="0"/>
              <a:t> coil. A fan circulates the warm air across the coil. That warm air evaporates the liquid part of the cold refrigerant mixture. </a:t>
            </a:r>
          </a:p>
          <a:p>
            <a:pPr>
              <a:spcAft>
                <a:spcPts val="1269"/>
              </a:spcAft>
            </a:pPr>
            <a:endParaRPr lang="en-US" sz="1100" dirty="0"/>
          </a:p>
        </p:txBody>
      </p:sp>
    </p:spTree>
    <p:extLst>
      <p:ext uri="{BB962C8B-B14F-4D97-AF65-F5344CB8AC3E}">
        <p14:creationId xmlns:p14="http://schemas.microsoft.com/office/powerpoint/2010/main" val="40287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3" name="Rectangle 2"/>
          <p:cNvSpPr>
            <a:spLocks noGrp="1" noRot="1" noChangeAspect="1" noChangeArrowheads="1" noTextEdit="1"/>
          </p:cNvSpPr>
          <p:nvPr>
            <p:ph type="sldImg"/>
          </p:nvPr>
        </p:nvSpPr>
        <p:spPr>
          <a:xfrm>
            <a:off x="655638" y="533400"/>
            <a:ext cx="6003925" cy="4503738"/>
          </a:xfrm>
          <a:prstGeom prst="rect">
            <a:avLst/>
          </a:prstGeom>
          <a:ln/>
        </p:spPr>
      </p:sp>
      <p:sp>
        <p:nvSpPr>
          <p:cNvPr id="312324" name="Rectangle 3"/>
          <p:cNvSpPr>
            <a:spLocks noGrp="1" noChangeArrowheads="1"/>
          </p:cNvSpPr>
          <p:nvPr>
            <p:ph type="body" idx="1"/>
          </p:nvPr>
        </p:nvSpPr>
        <p:spPr>
          <a:xfrm>
            <a:off x="655005" y="5037138"/>
            <a:ext cx="6004557" cy="40306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8125">
              <a:spcAft>
                <a:spcPts val="465"/>
              </a:spcAft>
              <a:defRPr/>
            </a:pPr>
            <a:r>
              <a:rPr lang="en-US" dirty="0"/>
              <a:t>Refrigerants can have a substantial impact on the environment. Refrigerant leaks are a substantial contributor to the concentration of greenhouse gases in the atmosphere. Let’s discuss the history and evolution of refrigerants.</a:t>
            </a:r>
          </a:p>
          <a:p>
            <a:pPr defTabSz="948125">
              <a:spcAft>
                <a:spcPts val="465"/>
              </a:spcAft>
              <a:defRPr/>
            </a:pPr>
            <a:endParaRPr lang="en-US" dirty="0"/>
          </a:p>
          <a:p>
            <a:pPr>
              <a:spcAft>
                <a:spcPts val="465"/>
              </a:spcAft>
            </a:pPr>
            <a:r>
              <a:rPr lang="en-US" dirty="0"/>
              <a:t>The chlorine in the refrigerant classes </a:t>
            </a:r>
            <a:r>
              <a:rPr lang="en-US" b="1" dirty="0"/>
              <a:t>CFCs (chlorofluorocarbons) and HCFCs (hydro-chlorofluorocarbons)</a:t>
            </a:r>
            <a:r>
              <a:rPr lang="en-US" dirty="0"/>
              <a:t> damages the ozone layer. The Montreal Protocol of 1987, an agreement signed by 180 nations, targets CFCs and HCFCs as ozone depleting substances, and requires that CFCs and HCFCs be phased out over a 40-year period that began in 1995. In response, a new family of refrigerants was developed. HFCs (hydrofluorocarbons, including HFC-134a, HFC-407C and HFC-410A) are ozone-friendly. So why doesn’t the new refrigerant family solve the problem? The reason is that HFCs have been found to have a very high Global Warming Potential (GWP), which is a scale that compares the global warming effects of different gases, using CO</a:t>
            </a:r>
            <a:r>
              <a:rPr lang="en-US" baseline="-25000" dirty="0"/>
              <a:t>2</a:t>
            </a:r>
            <a:r>
              <a:rPr lang="en-US" dirty="0"/>
              <a:t> as a reference. CO</a:t>
            </a:r>
            <a:r>
              <a:rPr lang="en-US" baseline="-25000" dirty="0"/>
              <a:t>2</a:t>
            </a:r>
            <a:r>
              <a:rPr lang="en-US" dirty="0"/>
              <a:t> (which when used as a refrigerant is referred to as R-744) has a GWP of 1, while some HFCs have a GWP of 1400 or more.</a:t>
            </a:r>
          </a:p>
          <a:p>
            <a:pPr>
              <a:spcAft>
                <a:spcPts val="465"/>
              </a:spcAft>
            </a:pPr>
            <a:endParaRPr lang="en-US" dirty="0"/>
          </a:p>
          <a:p>
            <a:pPr>
              <a:spcAft>
                <a:spcPts val="465"/>
              </a:spcAft>
            </a:pPr>
            <a:r>
              <a:rPr lang="en-US" dirty="0"/>
              <a:t>Hydrofluoroolefin (HFO) and Hydrocarbon (HC) refrigerants are 1234yf, and 1234ze, often referred to as fourth-generation refrigerants for the 21st century following chlorofluorocarbons (CFCs), hydrochlorofluorocarbons (HCFCs), and hydrofluorocarbons (HFCs). These classes of refrigerants have a much lower GWP than many HFCs. </a:t>
            </a:r>
            <a:r>
              <a:rPr lang="en-US" b="0" dirty="0"/>
              <a:t>Research and development of refrigeration technologies is increasingly focused on low-GWP refrigerants, including “n</a:t>
            </a:r>
            <a:r>
              <a:rPr lang="en-US" dirty="0"/>
              <a:t>atural refrigerants” such as ammonia, carbon dioxide, hydrocarbons, air, and water. Ammonia is an industrial refrigerant with 0 GWP, and is often used for medium and low temperature food processing and storage facilities. </a:t>
            </a:r>
          </a:p>
          <a:p>
            <a:pPr>
              <a:spcAft>
                <a:spcPts val="465"/>
              </a:spcAft>
            </a:pPr>
            <a:endParaRPr lang="en-US" dirty="0"/>
          </a:p>
          <a:p>
            <a:pPr>
              <a:spcAft>
                <a:spcPts val="465"/>
              </a:spcAft>
            </a:pPr>
            <a:r>
              <a:rPr lang="en-US" dirty="0"/>
              <a:t>On January 1, 2030, a ban on remaining production and import of all HCFCs will take effect. The refrigerant phase out requires owners and administrators to take the long view when making decisions. In addition to the logistical standpoint of future availability of the type of refrigerants used in equipment, it is important to consider the climate impacts that refrigerant choices can have as well. Refrigerant leaks do happen, and GWP can be a significant determiner of the resulting impact. Refrigerants are often invisible and odorless, so they can be hard to detect. For any refrigerant-based equipment, preventive maintenance should include regular inspection using a refrigerant leak detector tool, and immediate repair of any leaks.</a:t>
            </a:r>
          </a:p>
          <a:p>
            <a:pPr>
              <a:spcAft>
                <a:spcPts val="465"/>
              </a:spcAft>
            </a:pPr>
            <a:endParaRPr lang="en-US" dirty="0"/>
          </a:p>
          <a:p>
            <a:pPr>
              <a:spcAft>
                <a:spcPts val="465"/>
              </a:spcAft>
            </a:pPr>
            <a:r>
              <a:rPr lang="en-US" b="0" dirty="0"/>
              <a:t>Sources: </a:t>
            </a:r>
            <a:r>
              <a:rPr lang="en-US" b="0" dirty="0">
                <a:hlinkClick r:id="rId3">
                  <a:extLst>
                    <a:ext uri="{A12FA001-AC4F-418D-AE19-62706E023703}">
                      <ahyp:hlinkClr xmlns:ahyp="http://schemas.microsoft.com/office/drawing/2018/hyperlinkcolor" val="tx"/>
                    </a:ext>
                  </a:extLst>
                </a:hlinkClick>
              </a:rPr>
              <a:t>https://www.epa.gov/sites/default/files/2019-12/documents/fact_sheet_0.pdf</a:t>
            </a:r>
            <a:r>
              <a:rPr lang="en-US" b="0" dirty="0"/>
              <a:t> </a:t>
            </a:r>
          </a:p>
          <a:p>
            <a:pPr>
              <a:spcAft>
                <a:spcPts val="465"/>
              </a:spcAft>
            </a:pPr>
            <a:r>
              <a:rPr lang="en-US" b="0" dirty="0">
                <a:hlinkClick r:id="rId4">
                  <a:extLst>
                    <a:ext uri="{A12FA001-AC4F-418D-AE19-62706E023703}">
                      <ahyp:hlinkClr xmlns:ahyp="http://schemas.microsoft.com/office/drawing/2018/hyperlinkcolor" val="tx"/>
                    </a:ext>
                  </a:extLst>
                </a:hlinkClick>
              </a:rPr>
              <a:t>https://www.epa.gov/sites/default/files/documents/ASHRAE_PD_Natural_Refrigerants_2011.pdf</a:t>
            </a:r>
            <a:r>
              <a:rPr lang="en-US" b="0" dirty="0"/>
              <a:t> </a:t>
            </a:r>
          </a:p>
          <a:p>
            <a:pPr defTabSz="914131">
              <a:spcAft>
                <a:spcPts val="465"/>
              </a:spcAft>
              <a:defRPr/>
            </a:pPr>
            <a:r>
              <a:rPr lang="en-US" dirty="0"/>
              <a:t>Image source: </a:t>
            </a:r>
            <a:r>
              <a:rPr lang="en-US" dirty="0">
                <a:hlinkClick r:id="rId5">
                  <a:extLst>
                    <a:ext uri="{A12FA001-AC4F-418D-AE19-62706E023703}">
                      <ahyp:hlinkClr xmlns:ahyp="http://schemas.microsoft.com/office/drawing/2018/hyperlinkcolor" val="tx"/>
                    </a:ext>
                  </a:extLst>
                </a:hlinkClick>
              </a:rPr>
              <a:t>https://coolingbestpractices.com/technology/refrigeration-compressors/state-refrigerants-commercial-chillers</a:t>
            </a:r>
            <a:r>
              <a:rPr lang="en-US" dirty="0"/>
              <a:t> </a:t>
            </a:r>
          </a:p>
          <a:p>
            <a:pPr>
              <a:spcAft>
                <a:spcPts val="465"/>
              </a:spcAft>
            </a:pPr>
            <a:endParaRPr lang="en-US" b="0" dirty="0"/>
          </a:p>
          <a:p>
            <a:pPr>
              <a:spcAft>
                <a:spcPts val="465"/>
              </a:spcAft>
            </a:pPr>
            <a:endParaRPr lang="en-US" dirty="0"/>
          </a:p>
          <a:p>
            <a:pPr>
              <a:spcAft>
                <a:spcPts val="465"/>
              </a:spcAft>
            </a:pPr>
            <a:endParaRPr lang="en-US" dirty="0"/>
          </a:p>
        </p:txBody>
      </p:sp>
    </p:spTree>
    <p:extLst>
      <p:ext uri="{BB962C8B-B14F-4D97-AF65-F5344CB8AC3E}">
        <p14:creationId xmlns:p14="http://schemas.microsoft.com/office/powerpoint/2010/main" val="1393412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C7BADF-D9BA-493C-AE6A-F8208E7E44E1}"/>
              </a:ext>
            </a:extLst>
          </p:cNvPr>
          <p:cNvSpPr>
            <a:spLocks noGrp="1" noRot="1" noChangeAspect="1"/>
          </p:cNvSpPr>
          <p:nvPr>
            <p:ph type="sldImg"/>
          </p:nvPr>
        </p:nvSpPr>
        <p:spPr>
          <a:xfrm>
            <a:off x="979488" y="550863"/>
            <a:ext cx="5505450" cy="4130675"/>
          </a:xfrm>
        </p:spPr>
      </p:sp>
      <p:sp>
        <p:nvSpPr>
          <p:cNvPr id="3" name="Notes Placeholder 2">
            <a:extLst>
              <a:ext uri="{FF2B5EF4-FFF2-40B4-BE49-F238E27FC236}">
                <a16:creationId xmlns:a16="http://schemas.microsoft.com/office/drawing/2014/main" id="{660528E6-6A8D-4A04-A891-2705E7C23265}"/>
              </a:ext>
            </a:extLst>
          </p:cNvPr>
          <p:cNvSpPr>
            <a:spLocks noGrp="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3"/>
          <p:cNvSpPr>
            <a:spLocks noGrp="1" noChangeArrowheads="1"/>
          </p:cNvSpPr>
          <p:nvPr>
            <p:ph type="body" idx="1"/>
          </p:nvPr>
        </p:nvSpPr>
        <p:spPr/>
        <p:txBody>
          <a:bodyPr/>
          <a:lstStyle/>
          <a:p>
            <a:pPr marL="184191" indent="-184191">
              <a:spcAft>
                <a:spcPct val="30000"/>
              </a:spcAft>
              <a:defRPr/>
            </a:pPr>
            <a:r>
              <a:rPr lang="en-US" dirty="0">
                <a:solidFill>
                  <a:srgbClr val="000000"/>
                </a:solidFill>
              </a:rPr>
              <a:t>Now that we have an understanding of how the refrigeration cycle works, let’s discuss the various components of chilled water systems in greater detail.</a:t>
            </a:r>
          </a:p>
          <a:p>
            <a:pPr marL="184191" indent="-184191">
              <a:spcAft>
                <a:spcPct val="30000"/>
              </a:spcAft>
              <a:defRPr/>
            </a:pPr>
            <a:endParaRPr lang="en-US" dirty="0">
              <a:solidFill>
                <a:srgbClr val="000000"/>
              </a:solidFill>
            </a:endParaRPr>
          </a:p>
          <a:p>
            <a:pPr marL="184191" indent="-184191">
              <a:spcAft>
                <a:spcPct val="30000"/>
              </a:spcAft>
              <a:defRPr/>
            </a:pPr>
            <a:r>
              <a:rPr lang="en-US" dirty="0">
                <a:solidFill>
                  <a:srgbClr val="000000"/>
                </a:solidFill>
              </a:rPr>
              <a:t>• </a:t>
            </a:r>
            <a:r>
              <a:rPr lang="en-US" b="1" dirty="0">
                <a:solidFill>
                  <a:srgbClr val="000000"/>
                </a:solidFill>
              </a:rPr>
              <a:t>Compressor</a:t>
            </a:r>
            <a:r>
              <a:rPr lang="en-US" dirty="0">
                <a:solidFill>
                  <a:srgbClr val="000000"/>
                </a:solidFill>
              </a:rPr>
              <a:t>: Available types include centrifugal, reciprocal or rotary screw. Centrifugal compressors are still very popular but are increasingly being updated with the screw packages. Reciprocal, rotary screw, and scroll-type compressors are positive displacement machines.</a:t>
            </a:r>
          </a:p>
          <a:p>
            <a:pPr marL="184191" indent="-184191">
              <a:spcAft>
                <a:spcPct val="30000"/>
              </a:spcAft>
              <a:defRPr/>
            </a:pPr>
            <a:r>
              <a:rPr lang="en-US" dirty="0">
                <a:solidFill>
                  <a:srgbClr val="000000"/>
                </a:solidFill>
              </a:rPr>
              <a:t>• </a:t>
            </a:r>
            <a:r>
              <a:rPr lang="en-US" b="1" dirty="0">
                <a:solidFill>
                  <a:srgbClr val="000000"/>
                </a:solidFill>
              </a:rPr>
              <a:t>Evaporator</a:t>
            </a:r>
            <a:r>
              <a:rPr lang="en-US" dirty="0">
                <a:solidFill>
                  <a:srgbClr val="000000"/>
                </a:solidFill>
              </a:rPr>
              <a:t>: Typically utilizes a shell and tube heat exchanger to develop chilled water.</a:t>
            </a:r>
          </a:p>
          <a:p>
            <a:pPr marL="184191" indent="-184191">
              <a:spcAft>
                <a:spcPct val="30000"/>
              </a:spcAft>
              <a:defRPr/>
            </a:pPr>
            <a:r>
              <a:rPr lang="en-US" dirty="0">
                <a:solidFill>
                  <a:srgbClr val="000000"/>
                </a:solidFill>
              </a:rPr>
              <a:t>• </a:t>
            </a:r>
            <a:r>
              <a:rPr lang="en-US" b="1" dirty="0">
                <a:solidFill>
                  <a:srgbClr val="000000"/>
                </a:solidFill>
              </a:rPr>
              <a:t>Condenser:</a:t>
            </a:r>
            <a:r>
              <a:rPr lang="en-US" dirty="0">
                <a:solidFill>
                  <a:srgbClr val="000000"/>
                </a:solidFill>
              </a:rPr>
              <a:t> Large systems are water cooled with shell and tube heat exchangers and cooling towers. Smaller systems can be air cooled.</a:t>
            </a:r>
          </a:p>
          <a:p>
            <a:pPr marL="184191" indent="-184191">
              <a:spcAft>
                <a:spcPct val="30000"/>
              </a:spcAft>
              <a:defRPr/>
            </a:pPr>
            <a:r>
              <a:rPr lang="en-US" dirty="0">
                <a:solidFill>
                  <a:srgbClr val="000000"/>
                </a:solidFill>
              </a:rPr>
              <a:t>• </a:t>
            </a:r>
            <a:r>
              <a:rPr lang="en-US" b="1" dirty="0">
                <a:solidFill>
                  <a:srgbClr val="000000"/>
                </a:solidFill>
              </a:rPr>
              <a:t>Controls</a:t>
            </a:r>
            <a:r>
              <a:rPr lang="en-US" dirty="0">
                <a:solidFill>
                  <a:srgbClr val="000000"/>
                </a:solidFill>
              </a:rPr>
              <a:t>: Usually include a complex control package from the manufacturer, but are often connected to BAS (Building Automation System) for integrated control.</a:t>
            </a:r>
          </a:p>
          <a:p>
            <a:pPr marL="184191" indent="-184191">
              <a:spcAft>
                <a:spcPct val="30000"/>
              </a:spcAft>
              <a:defRPr/>
            </a:pPr>
            <a:r>
              <a:rPr lang="en-US" dirty="0">
                <a:solidFill>
                  <a:srgbClr val="000000"/>
                </a:solidFill>
              </a:rPr>
              <a:t>• </a:t>
            </a:r>
            <a:r>
              <a:rPr lang="en-US" b="1" dirty="0">
                <a:solidFill>
                  <a:srgbClr val="000000"/>
                </a:solidFill>
              </a:rPr>
              <a:t>Chilled water distribution</a:t>
            </a:r>
            <a:r>
              <a:rPr lang="en-US" dirty="0">
                <a:solidFill>
                  <a:srgbClr val="000000"/>
                </a:solidFill>
              </a:rPr>
              <a:t>: Typically utilizes a piping system similar to hydronic heating. Water treatment is necessary for chilled water and condenser water.</a:t>
            </a:r>
          </a:p>
          <a:p>
            <a:pPr marL="184191" marR="0" lvl="0" indent="-184191" algn="l" defTabSz="914400" rtl="0" eaLnBrk="1" fontAlgn="auto" latinLnBrk="0" hangingPunct="1">
              <a:lnSpc>
                <a:spcPct val="100000"/>
              </a:lnSpc>
              <a:spcBef>
                <a:spcPts val="0"/>
              </a:spcBef>
              <a:spcAft>
                <a:spcPct val="30000"/>
              </a:spcAft>
              <a:buClrTx/>
              <a:buSzTx/>
              <a:buFontTx/>
              <a:buNone/>
              <a:tabLst/>
              <a:defRPr/>
            </a:pPr>
            <a:r>
              <a:rPr lang="en-US" dirty="0">
                <a:solidFill>
                  <a:srgbClr val="000000"/>
                </a:solidFill>
              </a:rPr>
              <a:t>• </a:t>
            </a:r>
            <a:r>
              <a:rPr lang="en-US" b="1" dirty="0">
                <a:solidFill>
                  <a:srgbClr val="000000"/>
                </a:solidFill>
              </a:rPr>
              <a:t>Temperatures</a:t>
            </a:r>
            <a:r>
              <a:rPr lang="en-US" dirty="0">
                <a:solidFill>
                  <a:srgbClr val="000000"/>
                </a:solidFill>
              </a:rPr>
              <a:t>: Chilled water output temperature range from 42</a:t>
            </a:r>
            <a:r>
              <a:rPr lang="en-US" baseline="30000" dirty="0">
                <a:solidFill>
                  <a:srgbClr val="000000"/>
                </a:solidFill>
              </a:rPr>
              <a:t>o </a:t>
            </a:r>
            <a:r>
              <a:rPr lang="en-US" dirty="0">
                <a:solidFill>
                  <a:srgbClr val="000000"/>
                </a:solidFill>
              </a:rPr>
              <a:t>to 52</a:t>
            </a:r>
            <a:r>
              <a:rPr lang="en-US" baseline="30000" dirty="0">
                <a:solidFill>
                  <a:srgbClr val="000000"/>
                </a:solidFill>
              </a:rPr>
              <a:t>o</a:t>
            </a:r>
            <a:r>
              <a:rPr lang="en-US" dirty="0">
                <a:solidFill>
                  <a:srgbClr val="000000"/>
                </a:solidFill>
              </a:rPr>
              <a:t> F. </a:t>
            </a:r>
          </a:p>
          <a:p>
            <a:pPr marL="184191" indent="-184191">
              <a:spcAft>
                <a:spcPct val="30000"/>
              </a:spcAft>
              <a:defRPr/>
            </a:pPr>
            <a:endParaRPr lang="en-US" dirty="0">
              <a:solidFill>
                <a:srgbClr val="000000"/>
              </a:solidFill>
            </a:endParaRPr>
          </a:p>
          <a:p>
            <a:endParaRPr lang="en-US" dirty="0"/>
          </a:p>
        </p:txBody>
      </p:sp>
      <p:sp>
        <p:nvSpPr>
          <p:cNvPr id="8" name="Slide Image Placeholder 7">
            <a:extLst>
              <a:ext uri="{FF2B5EF4-FFF2-40B4-BE49-F238E27FC236}">
                <a16:creationId xmlns:a16="http://schemas.microsoft.com/office/drawing/2014/main" id="{5CF4A880-D82D-4A43-8457-F9F217527926}"/>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2"/>
          <p:cNvSpPr>
            <a:spLocks noGrp="1" noRot="1" noChangeAspect="1" noChangeArrowheads="1" noTextEdit="1"/>
          </p:cNvSpPr>
          <p:nvPr>
            <p:ph type="sldImg"/>
          </p:nvPr>
        </p:nvSpPr>
        <p:spPr>
          <a:xfrm>
            <a:off x="979488" y="550863"/>
            <a:ext cx="5505450" cy="4130675"/>
          </a:xfrm>
          <a:ln/>
        </p:spPr>
      </p:sp>
      <p:sp>
        <p:nvSpPr>
          <p:cNvPr id="312324" name="Rectangle 3"/>
          <p:cNvSpPr>
            <a:spLocks noGrp="1" noChangeArrowheads="1"/>
          </p:cNvSpPr>
          <p:nvPr>
            <p:ph type="body" idx="1"/>
          </p:nvPr>
        </p:nvSpPr>
        <p:spPr>
          <a:xfrm>
            <a:off x="749363" y="4618043"/>
            <a:ext cx="5615342" cy="4850066"/>
          </a:xfrm>
          <a:ln w="9525"/>
        </p:spPr>
        <p:txBody>
          <a:bodyPr/>
          <a:lstStyle/>
          <a:p>
            <a:pPr algn="l">
              <a:spcAft>
                <a:spcPct val="30000"/>
              </a:spcAft>
              <a:defRPr/>
            </a:pPr>
            <a:r>
              <a:rPr lang="en-US" dirty="0"/>
              <a:t>This is a simplified chilled water system layout. The primary components are the:  </a:t>
            </a:r>
            <a:r>
              <a:rPr lang="en-US" b="1" dirty="0"/>
              <a:t>Compressor,  Evaporator,  Condenser</a:t>
            </a:r>
            <a:r>
              <a:rPr lang="en-US" dirty="0"/>
              <a:t>  and </a:t>
            </a:r>
            <a:r>
              <a:rPr lang="en-US" b="1" dirty="0"/>
              <a:t>Cooling</a:t>
            </a:r>
            <a:r>
              <a:rPr lang="en-US" dirty="0"/>
              <a:t> </a:t>
            </a:r>
            <a:r>
              <a:rPr lang="en-US" b="1" dirty="0"/>
              <a:t>tower</a:t>
            </a:r>
            <a:r>
              <a:rPr lang="en-US" dirty="0"/>
              <a:t>.  </a:t>
            </a:r>
            <a:r>
              <a:rPr lang="en-US" dirty="0">
                <a:solidFill>
                  <a:srgbClr val="000000"/>
                </a:solidFill>
              </a:rPr>
              <a:t>Some chillers do not use cooling towers to reject heat but instead use cooling water directly, dumping it to a drain, or some use fans to blow air directly across the condenser coil. </a:t>
            </a:r>
          </a:p>
          <a:p>
            <a:pPr algn="l">
              <a:spcAft>
                <a:spcPct val="30000"/>
              </a:spcAft>
              <a:defRPr/>
            </a:pP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4" name="Rectangle 3"/>
          <p:cNvSpPr>
            <a:spLocks noGrp="1" noChangeArrowheads="1"/>
          </p:cNvSpPr>
          <p:nvPr>
            <p:ph type="body" idx="1"/>
          </p:nvPr>
        </p:nvSpPr>
        <p:spPr/>
        <p:txBody>
          <a:bodyPr/>
          <a:lstStyle/>
          <a:p>
            <a:pPr>
              <a:spcAft>
                <a:spcPts val="600"/>
              </a:spcAft>
            </a:pPr>
            <a:r>
              <a:rPr lang="en-US" dirty="0"/>
              <a:t>If the cooling tower alone can meet the required temperatures to provide chilled water, the mechanical chiller unit can be bypassed completely, saving the power costs of operating the electric powered chiller. </a:t>
            </a:r>
          </a:p>
          <a:p>
            <a:pPr>
              <a:spcAft>
                <a:spcPts val="600"/>
              </a:spcAft>
            </a:pPr>
            <a:r>
              <a:rPr lang="en-US" dirty="0"/>
              <a:t>In this diagram, an open loop tower is shown that requires a heat exchanger to isolate the relatively fouled cooling tower water from the building loop and control valves. </a:t>
            </a:r>
          </a:p>
          <a:p>
            <a:pPr>
              <a:spcAft>
                <a:spcPts val="600"/>
              </a:spcAft>
            </a:pPr>
            <a:r>
              <a:rPr lang="en-US" dirty="0"/>
              <a:t>In systems with closed loop evaporative cooling towers, the additional heat exchanger is not required to provide a water-side economizer.</a:t>
            </a:r>
          </a:p>
          <a:p>
            <a:endParaRPr lang="en-US" dirty="0"/>
          </a:p>
        </p:txBody>
      </p:sp>
      <p:sp>
        <p:nvSpPr>
          <p:cNvPr id="3" name="Slide Image Placeholder 2">
            <a:extLst>
              <a:ext uri="{FF2B5EF4-FFF2-40B4-BE49-F238E27FC236}">
                <a16:creationId xmlns:a16="http://schemas.microsoft.com/office/drawing/2014/main" id="{5159B6E8-6DF8-40AB-BB50-58C7FC327A8D}"/>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8" name="Rectangle 3"/>
          <p:cNvSpPr>
            <a:spLocks noGrp="1" noChangeArrowheads="1"/>
          </p:cNvSpPr>
          <p:nvPr>
            <p:ph type="body" idx="1"/>
          </p:nvPr>
        </p:nvSpPr>
        <p:spPr/>
        <p:txBody>
          <a:bodyPr/>
          <a:lstStyle/>
          <a:p>
            <a:pPr>
              <a:spcAft>
                <a:spcPts val="634"/>
              </a:spcAft>
            </a:pPr>
            <a:r>
              <a:rPr lang="en-US" b="1" dirty="0"/>
              <a:t>Evaporative cooling </a:t>
            </a:r>
            <a:r>
              <a:rPr lang="en-US" dirty="0"/>
              <a:t>systems do not use mechanical refrigeration to provide cooling energy. Instead, they use water to lower the temperature of air supplied to the building for cooling purposes. Evaporative systems are commonly used in hot, dry climates when large amounts of outside air are required for ventilation purposes. They can reduce energy costs significantly.</a:t>
            </a:r>
          </a:p>
          <a:p>
            <a:pPr>
              <a:spcAft>
                <a:spcPts val="634"/>
              </a:spcAft>
            </a:pPr>
            <a:endParaRPr lang="en-US" dirty="0"/>
          </a:p>
        </p:txBody>
      </p:sp>
      <p:sp>
        <p:nvSpPr>
          <p:cNvPr id="5" name="Slide Image Placeholder 4">
            <a:extLst>
              <a:ext uri="{FF2B5EF4-FFF2-40B4-BE49-F238E27FC236}">
                <a16:creationId xmlns:a16="http://schemas.microsoft.com/office/drawing/2014/main" id="{001148FB-2D86-431B-8616-5E3DE67F2E28}"/>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33501951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a:spcAft>
                <a:spcPts val="600"/>
              </a:spcAft>
            </a:pPr>
            <a:r>
              <a:rPr lang="en-US" b="1" dirty="0"/>
              <a:t>Air-cooled condensers </a:t>
            </a:r>
            <a:r>
              <a:rPr lang="en-US" dirty="0"/>
              <a:t>are common in residential and commercial HVAC/R applications, but become less energy efficient as ambient temperature conditions rise, when compared to water cooled condensers. </a:t>
            </a:r>
          </a:p>
          <a:p>
            <a:pPr>
              <a:spcAft>
                <a:spcPts val="600"/>
              </a:spcAft>
            </a:pPr>
            <a:r>
              <a:rPr lang="en-US" b="1" dirty="0"/>
              <a:t>Water-cooled condensers </a:t>
            </a:r>
            <a:r>
              <a:rPr lang="en-US" dirty="0"/>
              <a:t>are typically more energy efficient than air-cooled condensers. The refrigerant condensing temperature in an air-cooled condenser is dependent on the ambient dry-bulb temperature. </a:t>
            </a:r>
          </a:p>
          <a:p>
            <a:endParaRPr lang="en-US" sz="1100" dirty="0"/>
          </a:p>
          <a:p>
            <a:r>
              <a:rPr lang="en-US" sz="1100" dirty="0"/>
              <a:t>ANSI/AHRI 460-2005: Performance Rating of Remote Mechanical-Draft, Air-Cooled Refrigerant Condensers</a:t>
            </a:r>
          </a:p>
        </p:txBody>
      </p:sp>
      <p:sp>
        <p:nvSpPr>
          <p:cNvPr id="6" name="Slide Image Placeholder 5">
            <a:extLst>
              <a:ext uri="{FF2B5EF4-FFF2-40B4-BE49-F238E27FC236}">
                <a16:creationId xmlns:a16="http://schemas.microsoft.com/office/drawing/2014/main" id="{B1B176E0-DA62-4938-BD6A-16EB87D7D57C}"/>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a:extLst>
              <a:ext uri="{FF2B5EF4-FFF2-40B4-BE49-F238E27FC236}">
                <a16:creationId xmlns:a16="http://schemas.microsoft.com/office/drawing/2014/main" id="{86A02588-D383-45AC-BEFC-D82A61B0DEC0}"/>
              </a:ext>
            </a:extLst>
          </p:cNvPr>
          <p:cNvSpPr>
            <a:spLocks noGrp="1" noChangeArrowheads="1"/>
          </p:cNvSpPr>
          <p:nvPr>
            <p:ph type="body" idx="1"/>
          </p:nvPr>
        </p:nvSpPr>
        <p:spPr/>
        <p:txBody>
          <a:bodyPr/>
          <a:lstStyle/>
          <a:p>
            <a:pPr>
              <a:spcAft>
                <a:spcPts val="600"/>
              </a:spcAft>
            </a:pPr>
            <a:r>
              <a:rPr lang="en-US" altLang="en-US" dirty="0"/>
              <a:t>In some cases, air may be used directly to remove heat from the chiller, eliminating the need for a cooling tower. </a:t>
            </a:r>
          </a:p>
          <a:p>
            <a:pPr>
              <a:spcAft>
                <a:spcPts val="600"/>
              </a:spcAft>
            </a:pPr>
            <a:r>
              <a:rPr lang="en-US" altLang="en-US" dirty="0"/>
              <a:t>In an air-cooled chilled water system, the chiller’s refrigerant is cycled past air coils where it releases heat to the environment. </a:t>
            </a:r>
          </a:p>
          <a:p>
            <a:pPr>
              <a:spcAft>
                <a:spcPts val="600"/>
              </a:spcAft>
            </a:pPr>
            <a:r>
              <a:rPr lang="en-US" altLang="en-US" dirty="0"/>
              <a:t>This type of system can be significantly less efficient than water-cooled systems, and can be economically justified only in areas where water is scarce or very expensive.</a:t>
            </a:r>
          </a:p>
        </p:txBody>
      </p:sp>
      <p:sp>
        <p:nvSpPr>
          <p:cNvPr id="3" name="Slide Image Placeholder 2">
            <a:extLst>
              <a:ext uri="{FF2B5EF4-FFF2-40B4-BE49-F238E27FC236}">
                <a16:creationId xmlns:a16="http://schemas.microsoft.com/office/drawing/2014/main" id="{87911EE6-4234-46C8-8F23-EF2DAF3848ED}"/>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2CFEB-4A22-361A-1785-49744F427DA9}"/>
            </a:ext>
          </a:extLst>
        </p:cNvPr>
        <p:cNvGrpSpPr/>
        <p:nvPr/>
      </p:nvGrpSpPr>
      <p:grpSpPr>
        <a:xfrm>
          <a:off x="0" y="0"/>
          <a:ext cx="0" cy="0"/>
          <a:chOff x="0" y="0"/>
          <a:chExt cx="0" cy="0"/>
        </a:xfrm>
      </p:grpSpPr>
      <p:sp>
        <p:nvSpPr>
          <p:cNvPr id="212995" name="Rectangle 3">
            <a:extLst>
              <a:ext uri="{FF2B5EF4-FFF2-40B4-BE49-F238E27FC236}">
                <a16:creationId xmlns:a16="http://schemas.microsoft.com/office/drawing/2014/main" id="{72176BB3-3277-44BE-7D76-C70CB4494107}"/>
              </a:ext>
            </a:extLst>
          </p:cNvPr>
          <p:cNvSpPr>
            <a:spLocks noGrp="1" noChangeArrowheads="1"/>
          </p:cNvSpPr>
          <p:nvPr>
            <p:ph type="body" idx="1"/>
          </p:nvPr>
        </p:nvSpPr>
        <p:spPr/>
        <p:txBody>
          <a:bodyPr/>
          <a:lstStyle/>
          <a:p>
            <a:r>
              <a:rPr lang="en-US" altLang="en-US" dirty="0"/>
              <a:t>This is another example of an air-cooled chiller system. Again, this diagram shows the air, water, and refrigerant loops, air handling units, the chiller and air coil, and typical temperatures.</a:t>
            </a:r>
          </a:p>
        </p:txBody>
      </p:sp>
      <p:sp>
        <p:nvSpPr>
          <p:cNvPr id="3" name="Slide Image Placeholder 2">
            <a:extLst>
              <a:ext uri="{FF2B5EF4-FFF2-40B4-BE49-F238E27FC236}">
                <a16:creationId xmlns:a16="http://schemas.microsoft.com/office/drawing/2014/main" id="{B468FB3B-B445-F3BA-6A19-3FE44BD4B1EE}"/>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2383609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3" name="Rectangle 2"/>
          <p:cNvSpPr>
            <a:spLocks noGrp="1" noRot="1" noChangeAspect="1" noChangeArrowheads="1" noTextEdit="1"/>
          </p:cNvSpPr>
          <p:nvPr>
            <p:ph type="sldImg"/>
          </p:nvPr>
        </p:nvSpPr>
        <p:spPr>
          <a:xfrm>
            <a:off x="979488" y="550863"/>
            <a:ext cx="5505450" cy="4130675"/>
          </a:xfrm>
          <a:ln/>
        </p:spPr>
      </p:sp>
      <p:sp>
        <p:nvSpPr>
          <p:cNvPr id="308228" name="Rectangle 3"/>
          <p:cNvSpPr>
            <a:spLocks noGrp="1" noChangeArrowheads="1"/>
          </p:cNvSpPr>
          <p:nvPr>
            <p:ph type="body" idx="1"/>
          </p:nvPr>
        </p:nvSpPr>
        <p:spPr>
          <a:xfrm>
            <a:off x="546568" y="4730639"/>
            <a:ext cx="5866263" cy="4534528"/>
          </a:xfrm>
          <a:ln w="9525"/>
        </p:spPr>
        <p:txBody>
          <a:bodyPr/>
          <a:lstStyle/>
          <a:p>
            <a:pPr>
              <a:spcAft>
                <a:spcPts val="474"/>
              </a:spcAft>
              <a:defRPr/>
            </a:pPr>
            <a:r>
              <a:rPr lang="en-US" dirty="0"/>
              <a:t>Cooling towers are used to reject heat on systems using water cooled condensers. </a:t>
            </a:r>
          </a:p>
          <a:p>
            <a:pPr>
              <a:spcAft>
                <a:spcPts val="474"/>
              </a:spcAft>
              <a:defRPr/>
            </a:pPr>
            <a:r>
              <a:rPr lang="en-US" dirty="0"/>
              <a:t>There are two types of cooling towers:</a:t>
            </a:r>
          </a:p>
          <a:p>
            <a:pPr marL="171450" indent="-171450">
              <a:spcAft>
                <a:spcPts val="474"/>
              </a:spcAft>
              <a:buFont typeface="Arial" panose="020B0604020202020204" pitchFamily="34" charset="0"/>
              <a:buChar char="•"/>
              <a:defRPr/>
            </a:pPr>
            <a:r>
              <a:rPr lang="en-US" b="1" dirty="0"/>
              <a:t>Direct-contact towers</a:t>
            </a:r>
          </a:p>
          <a:p>
            <a:pPr marL="171450" indent="-171450">
              <a:spcAft>
                <a:spcPts val="474"/>
              </a:spcAft>
              <a:buFont typeface="Arial" panose="020B0604020202020204" pitchFamily="34" charset="0"/>
              <a:buChar char="•"/>
              <a:defRPr/>
            </a:pPr>
            <a:r>
              <a:rPr lang="en-US" b="1" dirty="0"/>
              <a:t>Indirect-contact towers</a:t>
            </a:r>
          </a:p>
          <a:p>
            <a:pPr>
              <a:spcAft>
                <a:spcPts val="474"/>
              </a:spcAft>
              <a:defRPr/>
            </a:pPr>
            <a:endParaRPr lang="en-US" b="1" dirty="0"/>
          </a:p>
          <a:p>
            <a:pPr>
              <a:spcAft>
                <a:spcPts val="474"/>
              </a:spcAft>
            </a:pPr>
            <a:r>
              <a:rPr lang="en-US" b="1" dirty="0"/>
              <a:t>Direct-contact (open loop) cooling towers</a:t>
            </a:r>
            <a:r>
              <a:rPr lang="en-US" dirty="0"/>
              <a:t> typically have a high coefficient of performance (COP), which means they are very efficient. They operate with evaporation, fans and counter-draft, but require water treatment. Direct-contact evaporation cools water to wet bulb temperature.</a:t>
            </a:r>
          </a:p>
          <a:p>
            <a:pPr>
              <a:spcAft>
                <a:spcPts val="474"/>
              </a:spcAft>
            </a:pPr>
            <a:r>
              <a:rPr lang="en-US" b="1" dirty="0"/>
              <a:t>Indirect-contact (closed loop) fluid coolers</a:t>
            </a:r>
            <a:r>
              <a:rPr lang="en-US" dirty="0"/>
              <a:t> require a second coil. With indirect systems, none of the condenser water is evaporated. Indirect evaporative spray approaches the wet bulb temperature but doesn't quite reach it.</a:t>
            </a:r>
          </a:p>
          <a:p>
            <a:pPr>
              <a:spcAft>
                <a:spcPts val="474"/>
              </a:spcAft>
            </a:pPr>
            <a:r>
              <a:rPr lang="en-US" b="1" dirty="0"/>
              <a:t>Dry fluid coolers</a:t>
            </a:r>
            <a:r>
              <a:rPr lang="en-US" dirty="0"/>
              <a:t> require a second coil. A dry cooler uses air only over the condenser coil approaching only the dry bulb temperature, which is much less efficient than evaporative coolers that approach the wet bulb temperature. Without evaporation of any type however, they require less maintenance.</a:t>
            </a:r>
          </a:p>
          <a:p>
            <a:pPr>
              <a:spcAft>
                <a:spcPts val="474"/>
              </a:spcAft>
              <a:defRPr/>
            </a:pPr>
            <a:endParaRPr lang="en-US" b="1" dirty="0"/>
          </a:p>
          <a:p>
            <a:pPr marL="514108" indent="-128525">
              <a:spcAft>
                <a:spcPts val="474"/>
              </a:spcAft>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7" name="Rectangle 2"/>
          <p:cNvSpPr>
            <a:spLocks noChangeArrowheads="1"/>
          </p:cNvSpPr>
          <p:nvPr/>
        </p:nvSpPr>
        <p:spPr bwMode="auto">
          <a:xfrm>
            <a:off x="4421633" y="3"/>
            <a:ext cx="3381248" cy="50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823" tIns="51411" rIns="102823" bIns="51411" anchor="ctr"/>
          <a:lstStyle/>
          <a:p>
            <a:pPr eaLnBrk="0" hangingPunct="0"/>
            <a:endParaRPr lang="en-US" dirty="0"/>
          </a:p>
        </p:txBody>
      </p:sp>
      <p:sp>
        <p:nvSpPr>
          <p:cNvPr id="323588" name="Rectangle 3"/>
          <p:cNvSpPr>
            <a:spLocks noChangeArrowheads="1"/>
          </p:cNvSpPr>
          <p:nvPr/>
        </p:nvSpPr>
        <p:spPr bwMode="auto">
          <a:xfrm>
            <a:off x="0" y="3"/>
            <a:ext cx="3381248" cy="50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102823" tIns="51411" rIns="102823" bIns="51411" anchor="ctr"/>
          <a:lstStyle/>
          <a:p>
            <a:pPr eaLnBrk="0" hangingPunct="0"/>
            <a:endParaRPr lang="en-US" dirty="0"/>
          </a:p>
        </p:txBody>
      </p:sp>
      <p:sp>
        <p:nvSpPr>
          <p:cNvPr id="323590" name="Rectangle 5"/>
          <p:cNvSpPr>
            <a:spLocks noGrp="1" noChangeArrowheads="1"/>
          </p:cNvSpPr>
          <p:nvPr>
            <p:ph type="body" idx="1"/>
          </p:nvPr>
        </p:nvSpPr>
        <p:spPr>
          <a:xfrm>
            <a:off x="764082" y="4800598"/>
            <a:ext cx="5788074" cy="468364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thorough, clear PM plan is needed for optimum cooling tower energy efficiency and service personnel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important considerations: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Direct contact</a:t>
            </a:r>
          </a:p>
          <a:p>
            <a:pPr marL="181240" indent="-181240">
              <a:buFont typeface="Arial" panose="020B0604020202020204" pitchFamily="34" charset="0"/>
              <a:buChar char="•"/>
            </a:pPr>
            <a:r>
              <a:rPr lang="en-US" dirty="0"/>
              <a:t>Condenser water is exposed to contaminants from outside air, i.e., leaves, twigs, pigeons, etc.</a:t>
            </a:r>
          </a:p>
          <a:p>
            <a:pPr marL="181240" indent="-181240">
              <a:buFont typeface="Arial" panose="020B0604020202020204" pitchFamily="34" charset="0"/>
              <a:buChar char="•"/>
            </a:pPr>
            <a:r>
              <a:rPr lang="en-US" dirty="0"/>
              <a:t>Algae can slime the condenser tube bundles reducing flow and heat transfer capacity.</a:t>
            </a:r>
          </a:p>
          <a:p>
            <a:pPr marL="181240" indent="-181240">
              <a:buFont typeface="Arial" panose="020B0604020202020204" pitchFamily="34" charset="0"/>
              <a:buChar char="•"/>
            </a:pPr>
            <a:r>
              <a:rPr lang="en-US" dirty="0"/>
              <a:t>Sump and exposed water can freeze during cold weather operation.</a:t>
            </a:r>
          </a:p>
          <a:p>
            <a:pPr>
              <a:spcBef>
                <a:spcPts val="634"/>
              </a:spcBef>
            </a:pPr>
            <a:r>
              <a:rPr lang="en-US" b="1" dirty="0"/>
              <a:t>Indirect contact</a:t>
            </a:r>
          </a:p>
          <a:p>
            <a:pPr marL="181240" indent="-181240">
              <a:buFont typeface="Arial" panose="020B0604020202020204" pitchFamily="34" charset="0"/>
              <a:buChar char="•"/>
            </a:pPr>
            <a:r>
              <a:rPr lang="en-US" dirty="0"/>
              <a:t>Algaecides are still needed for condenser tube bundles and spray water.</a:t>
            </a:r>
          </a:p>
          <a:p>
            <a:pPr marL="181240" indent="-181240">
              <a:buFont typeface="Arial" panose="020B0604020202020204" pitchFamily="34" charset="0"/>
              <a:buChar char="•"/>
            </a:pPr>
            <a:r>
              <a:rPr lang="en-US" dirty="0"/>
              <a:t>The use of anti-freeze makes cold weather operation and water-side economizer operation much safer.  </a:t>
            </a:r>
          </a:p>
          <a:p>
            <a:pPr marL="181240" indent="-181240">
              <a:buFont typeface="Arial" panose="020B0604020202020204" pitchFamily="34" charset="0"/>
              <a:buChar char="•"/>
            </a:pPr>
            <a:r>
              <a:rPr lang="en-US" dirty="0"/>
              <a:t>Drain the water spray system and sump for cold weather operation.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more information on cooling tower maintenance, visit this resource at the U.S. D.O.E. Federal Energy Management Program website:</a:t>
            </a:r>
            <a:br>
              <a:rPr lang="en-US" dirty="0"/>
            </a:br>
            <a:r>
              <a:rPr lang="en-US" dirty="0">
                <a:hlinkClick r:id="rId3">
                  <a:extLst>
                    <a:ext uri="{A12FA001-AC4F-418D-AE19-62706E023703}">
                      <ahyp:hlinkClr xmlns:ahyp="http://schemas.microsoft.com/office/drawing/2018/hyperlinkcolor" val="tx"/>
                    </a:ext>
                  </a:extLst>
                </a:hlinkClick>
              </a:rPr>
              <a:t>Best Management Practice #10: Cooling Tower Management | Department of Energy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Source: </a:t>
            </a:r>
            <a:r>
              <a:rPr lang="en-US" dirty="0">
                <a:hlinkClick r:id="rId4">
                  <a:extLst>
                    <a:ext uri="{A12FA001-AC4F-418D-AE19-62706E023703}">
                      <ahyp:hlinkClr xmlns:ahyp="http://schemas.microsoft.com/office/drawing/2018/hyperlinkcolor" val="tx"/>
                    </a:ext>
                  </a:extLst>
                </a:hlinkClick>
              </a:rPr>
              <a:t>http://www.betterbricks.com/building-operations/cooling-towers</a:t>
            </a:r>
            <a:endParaRPr lang="en-US" dirty="0"/>
          </a:p>
          <a:p>
            <a:endParaRPr lang="en-US" dirty="0"/>
          </a:p>
          <a:p>
            <a:endParaRPr lang="en-US" sz="800" dirty="0"/>
          </a:p>
        </p:txBody>
      </p:sp>
      <p:sp>
        <p:nvSpPr>
          <p:cNvPr id="5" name="Slide Image Placeholder 4">
            <a:extLst>
              <a:ext uri="{FF2B5EF4-FFF2-40B4-BE49-F238E27FC236}">
                <a16:creationId xmlns:a16="http://schemas.microsoft.com/office/drawing/2014/main" id="{4857D163-1A77-4E3B-AE79-3E2F883E4D56}"/>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709813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1" name="Rectangle 3"/>
          <p:cNvSpPr>
            <a:spLocks noGrp="1" noChangeArrowheads="1"/>
          </p:cNvSpPr>
          <p:nvPr>
            <p:ph type="body" idx="1"/>
          </p:nvPr>
        </p:nvSpPr>
        <p:spPr/>
        <p:txBody>
          <a:bodyPr/>
          <a:lstStyle/>
          <a:p>
            <a:endParaRPr lang="en-US" altLang="en-US" dirty="0"/>
          </a:p>
          <a:p>
            <a:pPr>
              <a:spcAft>
                <a:spcPts val="600"/>
              </a:spcAft>
            </a:pPr>
            <a:r>
              <a:rPr lang="en-US" altLang="en-US" dirty="0"/>
              <a:t>Packaged HVAC systems are used in almost all classes of commercial buildings. 43% of all commercial buildings use packaged units for cooling, accounting for 58% of total commercial building floor space.</a:t>
            </a:r>
          </a:p>
          <a:p>
            <a:pPr>
              <a:spcAft>
                <a:spcPts val="600"/>
              </a:spcAft>
            </a:pPr>
            <a:r>
              <a:rPr lang="en-US" altLang="en-US" dirty="0"/>
              <a:t>Packaged units are typically located on building rooftops or at ground level on concrete slabs. Because of their exposure to the elements, these units endure harsh conditions. Commonly, if no on-site staff are responsible for their operation, they get no attention until they break down.</a:t>
            </a:r>
          </a:p>
          <a:p>
            <a:endParaRPr lang="en-US" altLang="en-US" dirty="0"/>
          </a:p>
          <a:p>
            <a:r>
              <a:rPr lang="en-US" altLang="en-US" baseline="30000" dirty="0"/>
              <a:t>1</a:t>
            </a:r>
            <a:r>
              <a:rPr lang="en-US" altLang="en-US" dirty="0"/>
              <a:t> Source: Energy Information Administration, Commercial Buildings Energy Consumption Survey, 2018. </a:t>
            </a:r>
            <a:r>
              <a:rPr lang="en-US" altLang="en-US" dirty="0">
                <a:hlinkClick r:id="rId3">
                  <a:extLst>
                    <a:ext uri="{A12FA001-AC4F-418D-AE19-62706E023703}">
                      <ahyp:hlinkClr xmlns:ahyp="http://schemas.microsoft.com/office/drawing/2018/hyperlinkcolor" val="tx"/>
                    </a:ext>
                  </a:extLst>
                </a:hlinkClick>
              </a:rPr>
              <a:t>https://www.eia.gov/consumption/commercial/data/2018/pdf/CBECS_2018_Building_Characteristics_Flipbook.pdf</a:t>
            </a:r>
            <a:endParaRPr lang="en-US" altLang="en-US" dirty="0"/>
          </a:p>
          <a:p>
            <a:endParaRPr lang="en-US" altLang="en-US" sz="1050" dirty="0"/>
          </a:p>
        </p:txBody>
      </p:sp>
      <p:sp>
        <p:nvSpPr>
          <p:cNvPr id="3" name="Slide Image Placeholder 2">
            <a:extLst>
              <a:ext uri="{FF2B5EF4-FFF2-40B4-BE49-F238E27FC236}">
                <a16:creationId xmlns:a16="http://schemas.microsoft.com/office/drawing/2014/main" id="{72EDD686-1B86-4D5D-9FDA-6296027B5B6C}"/>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r>
              <a:rPr lang="en-US" dirty="0"/>
              <a:t>You can view this video that gives an overview of HVAC at the following link: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ahyp="http://schemas.microsoft.com/office/drawing/2018/hyperlinkcolor" val="tx"/>
                    </a:ext>
                  </a:extLst>
                </a:hlinkClick>
              </a:rPr>
              <a:t>https://youtu.be/ScVBPAitibQ?si=3gHp7BpiqS7OtDWq</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you can search “HVAC Training – Basics of HVAC” from Price Industries on YouTube.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This video may feel dated, but the information is relevant and useful. It is provided by one of many HVAC equipment suppliers. Please note that the BOC Program does not intend to endorse or promote any specific equipment brands or suppliers.</a:t>
            </a:r>
          </a:p>
        </p:txBody>
      </p:sp>
    </p:spTree>
    <p:extLst>
      <p:ext uri="{BB962C8B-B14F-4D97-AF65-F5344CB8AC3E}">
        <p14:creationId xmlns:p14="http://schemas.microsoft.com/office/powerpoint/2010/main" val="2416683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2"/>
          <p:cNvSpPr>
            <a:spLocks noGrp="1" noRot="1" noChangeAspect="1" noChangeArrowheads="1" noTextEdit="1"/>
          </p:cNvSpPr>
          <p:nvPr>
            <p:ph type="sldImg"/>
          </p:nvPr>
        </p:nvSpPr>
        <p:spPr>
          <a:xfrm>
            <a:off x="979488" y="550863"/>
            <a:ext cx="5505450" cy="4130675"/>
          </a:xfrm>
          <a:ln/>
        </p:spPr>
      </p:sp>
      <p:sp>
        <p:nvSpPr>
          <p:cNvPr id="788483" name="Rectangle 3"/>
          <p:cNvSpPr>
            <a:spLocks noGrp="1" noChangeArrowheads="1"/>
          </p:cNvSpPr>
          <p:nvPr>
            <p:ph type="body" idx="1"/>
          </p:nvPr>
        </p:nvSpPr>
        <p:spPr/>
        <p:txBody>
          <a:bodyPr/>
          <a:lstStyle/>
          <a:p>
            <a:pPr>
              <a:spcAft>
                <a:spcPts val="600"/>
              </a:spcAft>
            </a:pPr>
            <a:r>
              <a:rPr lang="en-US" altLang="en-US" dirty="0"/>
              <a:t>Key components of a packaged rooftop unit include:</a:t>
            </a:r>
          </a:p>
          <a:p>
            <a:pPr>
              <a:spcAft>
                <a:spcPts val="600"/>
              </a:spcAft>
            </a:pPr>
            <a:r>
              <a:rPr lang="en-US" altLang="en-US" dirty="0"/>
              <a:t>Evaporator Coil: Also called the cooling coil, it contains liquid refrigerant. As warm air passes across the coil, it evaporates the refrigerant, which has cooling effect on the air.</a:t>
            </a:r>
          </a:p>
          <a:p>
            <a:pPr>
              <a:spcAft>
                <a:spcPts val="600"/>
              </a:spcAft>
            </a:pPr>
            <a:r>
              <a:rPr lang="en-US" altLang="en-US" dirty="0"/>
              <a:t>Condenser Coil: a heat exchanger used to reject heat from hot, compressed refrigerant vapor. When heat is removed, the vapor condenses to liquid refrigerant.</a:t>
            </a:r>
          </a:p>
          <a:p>
            <a:pPr>
              <a:spcAft>
                <a:spcPts val="600"/>
              </a:spcAft>
            </a:pPr>
            <a:r>
              <a:rPr lang="en-US" altLang="en-US" dirty="0"/>
              <a:t>Dampers: Used to control the volume of air flow. In packaged equipment with an economizer, dampers adjust the proportions of return air, exhaust air and outside air used for ventilation and “free cooling.”</a:t>
            </a:r>
          </a:p>
          <a:p>
            <a:pPr>
              <a:spcAft>
                <a:spcPts val="600"/>
              </a:spcAft>
            </a:pPr>
            <a:endParaRPr lang="en-US" altLang="en-US" dirty="0"/>
          </a:p>
          <a:p>
            <a:pPr>
              <a:spcAft>
                <a:spcPts val="600"/>
              </a:spcAft>
            </a:pPr>
            <a:r>
              <a:rPr lang="en-US" altLang="en-US" dirty="0"/>
              <a:t>Note: This diagram shows a packaged rooftop unit with cooling only. Many packaged rooftop units incorporate heating components as well.</a:t>
            </a:r>
          </a:p>
          <a:p>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Rectangle 2"/>
          <p:cNvSpPr>
            <a:spLocks noGrp="1" noRot="1" noChangeAspect="1" noChangeArrowheads="1" noTextEdit="1"/>
          </p:cNvSpPr>
          <p:nvPr>
            <p:ph type="sldImg"/>
          </p:nvPr>
        </p:nvSpPr>
        <p:spPr>
          <a:xfrm>
            <a:off x="590550" y="750888"/>
            <a:ext cx="6389688" cy="4792662"/>
          </a:xfrm>
          <a:ln/>
        </p:spPr>
      </p:sp>
      <p:sp>
        <p:nvSpPr>
          <p:cNvPr id="294916" name="Rectangle 3"/>
          <p:cNvSpPr>
            <a:spLocks noGrp="1" noChangeArrowheads="1"/>
          </p:cNvSpPr>
          <p:nvPr>
            <p:ph type="body" idx="1"/>
          </p:nvPr>
        </p:nvSpPr>
        <p:spPr>
          <a:xfrm>
            <a:off x="756091" y="5970641"/>
            <a:ext cx="6000727" cy="307450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125">
              <a:defRPr/>
            </a:pPr>
            <a:r>
              <a:rPr lang="en-US" dirty="0"/>
              <a:t>Heat pumps are extremely energy efficient. Rather than creating heat, they move heat. They source heat from air, water, or the ground and transfer it to an air or water load. Heat pumps are based on the refrigeration cycle, but unlike air conditioners, they are capable of reverse operation to switch between heating and cooling by moving heat to or away from a space. Because heat pumps are all-electric, they avoid some of the negative environmental and health effects of fossil-fuel based equipment. They can be an effective way to meet decarbonization initiatives.</a:t>
            </a:r>
          </a:p>
          <a:p>
            <a:pPr defTabSz="937625"/>
            <a:endParaRPr lang="en-US" dirty="0"/>
          </a:p>
          <a:p>
            <a:pPr defTabSz="937625"/>
            <a:r>
              <a:rPr lang="en-US" dirty="0"/>
              <a:t>Heat pumps can work in all climates. They have many possible configurations and can thus be integrated with various other systems. They can work in the central plant, on a roof top, or next to a building. They are highly efficient, reliable and safe. </a:t>
            </a:r>
          </a:p>
          <a:p>
            <a:pPr defTabSz="937625"/>
            <a:endParaRPr lang="en-US" dirty="0"/>
          </a:p>
          <a:p>
            <a:pPr defTabSz="937625"/>
            <a:r>
              <a:rPr lang="en-US" dirty="0"/>
              <a:t>For more information on how a heat pump works, view the video at the link below:</a:t>
            </a:r>
          </a:p>
          <a:p>
            <a:pPr defTabSz="937625"/>
            <a:r>
              <a:rPr lang="en-US" dirty="0">
                <a:hlinkClick r:id="rId3">
                  <a:extLst>
                    <a:ext uri="{A12FA001-AC4F-418D-AE19-62706E023703}">
                      <ahyp:hlinkClr xmlns:ahyp="http://schemas.microsoft.com/office/drawing/2018/hyperlinkcolor" val="tx"/>
                    </a:ext>
                  </a:extLst>
                </a:hlinkClick>
              </a:rPr>
              <a:t>https://www.youtube.com/watch?v=G53tTKoakcY</a:t>
            </a:r>
            <a:br>
              <a:rPr lang="en-US" dirty="0"/>
            </a:br>
            <a:r>
              <a:rPr lang="en-US" dirty="0"/>
              <a:t>(You can also access this video by searching “How A Heat Pump Works” on the Engineering Mindset YouTube channel.)</a:t>
            </a:r>
          </a:p>
          <a:p>
            <a:pPr defTabSz="937625"/>
            <a:endParaRPr lang="en-US" dirty="0"/>
          </a:p>
          <a:p>
            <a:endParaRPr lang="en-US" dirty="0"/>
          </a:p>
          <a:p>
            <a:pPr algn="l"/>
            <a:endParaRPr lang="en-US" dirty="0"/>
          </a:p>
        </p:txBody>
      </p:sp>
    </p:spTree>
    <p:extLst>
      <p:ext uri="{BB962C8B-B14F-4D97-AF65-F5344CB8AC3E}">
        <p14:creationId xmlns:p14="http://schemas.microsoft.com/office/powerpoint/2010/main" val="1656201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xfrm>
            <a:off x="1274763" y="614363"/>
            <a:ext cx="5418137" cy="4062412"/>
          </a:xfrm>
          <a:ln/>
        </p:spPr>
      </p:sp>
      <p:sp>
        <p:nvSpPr>
          <p:cNvPr id="337923" name="Rectangle 3"/>
          <p:cNvSpPr>
            <a:spLocks noGrp="1" noChangeArrowheads="1"/>
          </p:cNvSpPr>
          <p:nvPr>
            <p:ph type="body" idx="1"/>
          </p:nvPr>
        </p:nvSpPr>
        <p:spPr>
          <a:xfrm>
            <a:off x="731841" y="5105401"/>
            <a:ext cx="5851525" cy="4062412"/>
          </a:xfrm>
          <a:noFill/>
        </p:spPr>
        <p:txBody>
          <a:bodyPr/>
          <a:lstStyle/>
          <a:p>
            <a:pPr marL="228533" indent="-228533">
              <a:buAutoNum type="arabicPeriod"/>
            </a:pPr>
            <a:r>
              <a:rPr lang="en-US" dirty="0"/>
              <a:t>Warm air from inside the building is passed across a cool refrigerant coil, and the heat is absorbed by the liquid refrigerant, which evaporates into a low-temperature gas, and the cooled air is ducted back through the building.</a:t>
            </a:r>
          </a:p>
          <a:p>
            <a:pPr marL="228533" indent="-228533">
              <a:buAutoNum type="arabicPeriod"/>
            </a:pPr>
            <a:r>
              <a:rPr lang="en-US" dirty="0"/>
              <a:t>The low-temperature gas refrigerant goes through a compressor, which raises its temperature and pressure.</a:t>
            </a:r>
          </a:p>
          <a:p>
            <a:pPr marL="228533" indent="-228533">
              <a:buAutoNum type="arabicPeriod"/>
            </a:pPr>
            <a:r>
              <a:rPr lang="en-US" dirty="0"/>
              <a:t>Hot, high-pressure refrigerant gas is passed through the outdoor coil. The refrigerant passes heat to the outdoor air and condenses to a high temperature liquid.</a:t>
            </a:r>
          </a:p>
          <a:p>
            <a:pPr marL="228533" indent="-228533">
              <a:buAutoNum type="arabicPeriod"/>
            </a:pPr>
            <a:r>
              <a:rPr lang="en-US" dirty="0"/>
              <a:t>Warm liquid refrigerant is passed through an expansion valve, which lowers pressure. As the pressure is reduced, the temperature of the liquid is reduced. The low-temperature, low-pressure liquid refrigerant is then piped back in the building.</a:t>
            </a:r>
          </a:p>
          <a:p>
            <a:pPr marL="228533" indent="-228533">
              <a:buAutoNum type="arabicPeriod"/>
            </a:pPr>
            <a:endParaRPr lang="en-US" dirty="0"/>
          </a:p>
          <a:p>
            <a:r>
              <a:rPr lang="en-US" i="0" dirty="0"/>
              <a:t>*Ductless units operate similarly except they have no ductwork and blow cooled air directly into the room, typically via wall, ceiling, or console indoor units.</a:t>
            </a:r>
          </a:p>
          <a:p>
            <a:endParaRPr lang="en-US" i="0" dirty="0"/>
          </a:p>
          <a:p>
            <a:pPr defTabSz="948125">
              <a:defRPr/>
            </a:pPr>
            <a:r>
              <a:rPr lang="en-US" i="1" dirty="0"/>
              <a:t>Note: The image above references a residential heat pump system, but the concept is the same for commercial systems.</a:t>
            </a:r>
          </a:p>
          <a:p>
            <a:pPr defTabSz="937625"/>
            <a:r>
              <a:rPr lang="en-US" dirty="0"/>
              <a:t>Image source: </a:t>
            </a:r>
            <a:r>
              <a:rPr lang="en-US" dirty="0">
                <a:hlinkClick r:id="rId3">
                  <a:extLst>
                    <a:ext uri="{A12FA001-AC4F-418D-AE19-62706E023703}">
                      <ahyp:hlinkClr xmlns:ahyp="http://schemas.microsoft.com/office/drawing/2018/hyperlinkcolor" val="tx"/>
                    </a:ext>
                  </a:extLst>
                </a:hlinkClick>
              </a:rPr>
              <a:t>https://www.energystar.gov/products/ask-the-experts/how-does-a-heat-pump-work</a:t>
            </a:r>
            <a:endParaRPr lang="en-US" dirty="0"/>
          </a:p>
          <a:p>
            <a:endParaRPr lang="en-US" dirty="0"/>
          </a:p>
        </p:txBody>
      </p:sp>
      <p:pic>
        <p:nvPicPr>
          <p:cNvPr id="2" name="Picture 1">
            <a:extLst>
              <a:ext uri="{FF2B5EF4-FFF2-40B4-BE49-F238E27FC236}">
                <a16:creationId xmlns:a16="http://schemas.microsoft.com/office/drawing/2014/main" id="{F799D80B-378A-2903-237A-F8D73C29C103}"/>
              </a:ext>
            </a:extLst>
          </p:cNvPr>
          <p:cNvPicPr>
            <a:picLocks noChangeAspect="1"/>
          </p:cNvPicPr>
          <p:nvPr/>
        </p:nvPicPr>
        <p:blipFill rotWithShape="1">
          <a:blip r:embed="rId4"/>
          <a:srcRect b="37270"/>
          <a:stretch/>
        </p:blipFill>
        <p:spPr>
          <a:xfrm>
            <a:off x="731838" y="1676402"/>
            <a:ext cx="5822209" cy="3138723"/>
          </a:xfrm>
          <a:prstGeom prst="rect">
            <a:avLst/>
          </a:prstGeom>
        </p:spPr>
      </p:pic>
    </p:spTree>
    <p:extLst>
      <p:ext uri="{BB962C8B-B14F-4D97-AF65-F5344CB8AC3E}">
        <p14:creationId xmlns:p14="http://schemas.microsoft.com/office/powerpoint/2010/main" val="24859238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Rot="1" noChangeAspect="1" noChangeArrowheads="1" noTextEdit="1"/>
          </p:cNvSpPr>
          <p:nvPr>
            <p:ph type="sldImg"/>
          </p:nvPr>
        </p:nvSpPr>
        <p:spPr>
          <a:xfrm>
            <a:off x="1274763" y="614363"/>
            <a:ext cx="5418137" cy="4062412"/>
          </a:xfrm>
          <a:ln/>
        </p:spPr>
      </p:sp>
      <p:sp>
        <p:nvSpPr>
          <p:cNvPr id="338947" name="Rectangle 3"/>
          <p:cNvSpPr>
            <a:spLocks noGrp="1" noChangeArrowheads="1"/>
          </p:cNvSpPr>
          <p:nvPr>
            <p:ph type="body" idx="1"/>
          </p:nvPr>
        </p:nvSpPr>
        <p:spPr>
          <a:xfrm>
            <a:off x="731841" y="5287964"/>
            <a:ext cx="5851525" cy="3779836"/>
          </a:xfrm>
          <a:noFill/>
        </p:spPr>
        <p:txBody>
          <a:bodyPr/>
          <a:lstStyle/>
          <a:p>
            <a:pPr marL="228533" indent="-228533">
              <a:buAutoNum type="arabicPeriod"/>
            </a:pPr>
            <a:r>
              <a:rPr lang="en-US" dirty="0"/>
              <a:t>Cold air from inside the building is passed across the high temperature, high pressure gas in the indoor coil, which transfers heat to the cold air. The refrigerant condenses to a liquid, and the warm air is circulated through the building.</a:t>
            </a:r>
          </a:p>
          <a:p>
            <a:pPr marL="228533" indent="-228533">
              <a:buAutoNum type="arabicPeriod"/>
            </a:pPr>
            <a:r>
              <a:rPr lang="en-US" dirty="0"/>
              <a:t>Warm liquid refrigerant is passed through an expansion valve, which lowers pressure. As the pressure is reduced, the temperature of the liquid is reduced, and the cold refrigerant passes through the outdoor coil.</a:t>
            </a:r>
          </a:p>
          <a:p>
            <a:pPr marL="228533" indent="-228533">
              <a:buAutoNum type="arabicPeriod"/>
            </a:pPr>
            <a:r>
              <a:rPr lang="en-US" dirty="0"/>
              <a:t>Heat energy transfers from the outside air to the low-pressure, low-temperature liquid refrigerant.</a:t>
            </a:r>
          </a:p>
          <a:p>
            <a:pPr marL="228533" indent="-228533">
              <a:buAutoNum type="arabicPeriod"/>
            </a:pPr>
            <a:r>
              <a:rPr lang="en-US" dirty="0"/>
              <a:t>The low-temperature gas refrigerant goes through a compressor, which raises its temperature and pressure and passes it back to the indoor coil.</a:t>
            </a:r>
          </a:p>
          <a:p>
            <a:pPr marL="228533" indent="-228533">
              <a:buAutoNum type="arabicPeriod"/>
            </a:pPr>
            <a:endParaRPr lang="en-US" dirty="0"/>
          </a:p>
          <a:p>
            <a:r>
              <a:rPr lang="en-US" i="0" dirty="0"/>
              <a:t>*Ductless units operate similarly except they have no ductwork and blow warmed air directly into the room, typically via wall, ceiling, or console indoor units.</a:t>
            </a:r>
          </a:p>
          <a:p>
            <a:endParaRPr lang="en-US" i="0" dirty="0"/>
          </a:p>
          <a:p>
            <a:pPr defTabSz="948125">
              <a:defRPr/>
            </a:pPr>
            <a:r>
              <a:rPr lang="en-US" i="1" dirty="0"/>
              <a:t>Note: The image above references a residential heat pump system, but the concept is the same for commercial systems.</a:t>
            </a:r>
          </a:p>
          <a:p>
            <a:pPr defTabSz="937625"/>
            <a:r>
              <a:rPr lang="en-US" dirty="0"/>
              <a:t>Image source: </a:t>
            </a:r>
            <a:r>
              <a:rPr lang="en-US" dirty="0">
                <a:hlinkClick r:id="rId3">
                  <a:extLst>
                    <a:ext uri="{A12FA001-AC4F-418D-AE19-62706E023703}">
                      <ahyp:hlinkClr xmlns:ahyp="http://schemas.microsoft.com/office/drawing/2018/hyperlinkcolor" val="tx"/>
                    </a:ext>
                  </a:extLst>
                </a:hlinkClick>
              </a:rPr>
              <a:t>https://www.energystar.gov/products/ask-the-experts/how-does-a-heat-pump-work</a:t>
            </a:r>
            <a:endParaRPr lang="en-US" dirty="0"/>
          </a:p>
          <a:p>
            <a:endParaRPr lang="en-US" dirty="0"/>
          </a:p>
        </p:txBody>
      </p:sp>
      <p:pic>
        <p:nvPicPr>
          <p:cNvPr id="2" name="Picture 1">
            <a:extLst>
              <a:ext uri="{FF2B5EF4-FFF2-40B4-BE49-F238E27FC236}">
                <a16:creationId xmlns:a16="http://schemas.microsoft.com/office/drawing/2014/main" id="{BAFFB9AB-2FE9-A49D-6426-5BE2C5FFEBB8}"/>
              </a:ext>
            </a:extLst>
          </p:cNvPr>
          <p:cNvPicPr>
            <a:picLocks noChangeAspect="1"/>
          </p:cNvPicPr>
          <p:nvPr/>
        </p:nvPicPr>
        <p:blipFill rotWithShape="1">
          <a:blip r:embed="rId4"/>
          <a:srcRect b="35956"/>
          <a:stretch/>
        </p:blipFill>
        <p:spPr>
          <a:xfrm>
            <a:off x="774667" y="1676401"/>
            <a:ext cx="5906522" cy="3249613"/>
          </a:xfrm>
          <a:prstGeom prst="rect">
            <a:avLst/>
          </a:prstGeom>
        </p:spPr>
      </p:pic>
    </p:spTree>
    <p:extLst>
      <p:ext uri="{BB962C8B-B14F-4D97-AF65-F5344CB8AC3E}">
        <p14:creationId xmlns:p14="http://schemas.microsoft.com/office/powerpoint/2010/main" val="3151674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3" name="Rectangle 2"/>
          <p:cNvSpPr>
            <a:spLocks noGrp="1" noRot="1" noChangeAspect="1" noChangeArrowheads="1" noTextEdit="1"/>
          </p:cNvSpPr>
          <p:nvPr>
            <p:ph type="sldImg"/>
          </p:nvPr>
        </p:nvSpPr>
        <p:spPr>
          <a:xfrm>
            <a:off x="663575" y="750888"/>
            <a:ext cx="5965825" cy="4475162"/>
          </a:xfrm>
          <a:ln/>
        </p:spPr>
      </p:sp>
      <p:sp>
        <p:nvSpPr>
          <p:cNvPr id="296964" name="Rectangle 3"/>
          <p:cNvSpPr>
            <a:spLocks noGrp="1" noChangeArrowheads="1"/>
          </p:cNvSpPr>
          <p:nvPr>
            <p:ph type="body" idx="1"/>
          </p:nvPr>
        </p:nvSpPr>
        <p:spPr>
          <a:xfrm>
            <a:off x="829710" y="5516631"/>
            <a:ext cx="6139789" cy="3297591"/>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Aft>
                <a:spcPts val="465"/>
              </a:spcAft>
            </a:pPr>
            <a:endParaRPr lang="en-US" dirty="0"/>
          </a:p>
        </p:txBody>
      </p:sp>
    </p:spTree>
    <p:extLst>
      <p:ext uri="{BB962C8B-B14F-4D97-AF65-F5344CB8AC3E}">
        <p14:creationId xmlns:p14="http://schemas.microsoft.com/office/powerpoint/2010/main" val="1934841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7" name="Rectangle 2"/>
          <p:cNvSpPr>
            <a:spLocks noGrp="1" noRot="1" noChangeAspect="1" noChangeArrowheads="1" noTextEdit="1"/>
          </p:cNvSpPr>
          <p:nvPr>
            <p:ph type="sldImg"/>
          </p:nvPr>
        </p:nvSpPr>
        <p:spPr>
          <a:xfrm>
            <a:off x="714375" y="550863"/>
            <a:ext cx="5991225" cy="4492625"/>
          </a:xfrm>
          <a:ln/>
        </p:spPr>
      </p:sp>
      <p:sp>
        <p:nvSpPr>
          <p:cNvPr id="328708" name="Rectangle 3"/>
          <p:cNvSpPr>
            <a:spLocks noGrp="1" noChangeArrowheads="1"/>
          </p:cNvSpPr>
          <p:nvPr>
            <p:ph type="body" idx="1"/>
          </p:nvPr>
        </p:nvSpPr>
        <p:spPr>
          <a:xfrm>
            <a:off x="714515" y="5070448"/>
            <a:ext cx="5886169" cy="3979889"/>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8125">
              <a:defRPr/>
            </a:pPr>
            <a:r>
              <a:rPr lang="en-US" dirty="0"/>
              <a:t>Variable refrigerant flow (VRF) systems (also known as variable refrigerant volume or VRV) distribute heating and cooling throughout a building via refrigerant piping instead of ductwork. VRFs are very efficient and have many other benefits. One single outdoor unit can serve multiple zones with different heating and cooling loads in a building, and they can operate in a wider range of outdoor temperatures than traditional heat pumps, including very hot and cold climates. Compared to air-to-air heat pumps, VRFs offer better part-load efficiencies. They can also integrate heat recovery. They can be used to generate domestic hot water. VRFs are becoming more common in new construction as well as retrofit applications, for example to replace existing boilers and chillers. </a:t>
            </a:r>
          </a:p>
          <a:p>
            <a:pPr defTabSz="948125">
              <a:defRPr/>
            </a:pPr>
            <a:r>
              <a:rPr lang="en-US" dirty="0"/>
              <a:t>Ductless mini-split systems are smaller VRF systems commonly used in light commercial and residential applications. They provide room solutions for isolated loads where a central system can not provide sufficient flexibility. However, they can be difficult to sub-meter to determine energy use from individual tenants.</a:t>
            </a:r>
          </a:p>
          <a:p>
            <a:pPr defTabSz="948125">
              <a:defRPr/>
            </a:pPr>
            <a:r>
              <a:rPr lang="en-US" dirty="0"/>
              <a:t>Because VRF systems are typically all-electric, they can be a good choice for satisfying electrification initiatives.</a:t>
            </a:r>
          </a:p>
          <a:p>
            <a:pPr defTabSz="948125">
              <a:defRPr/>
            </a:pPr>
            <a:r>
              <a:rPr lang="en-US" dirty="0"/>
              <a:t>Source:</a:t>
            </a:r>
          </a:p>
          <a:p>
            <a:pPr algn="l"/>
            <a:r>
              <a:rPr lang="en-US" u="sng" dirty="0">
                <a:hlinkClick r:id="rId3">
                  <a:extLst>
                    <a:ext uri="{A12FA001-AC4F-418D-AE19-62706E023703}">
                      <ahyp:hlinkClr xmlns:ahyp="http://schemas.microsoft.com/office/drawing/2018/hyperlinkcolor" val="tx"/>
                    </a:ext>
                  </a:extLst>
                </a:hlinkClick>
              </a:rPr>
              <a:t>https://facilityexecutive.com/2019/04/variable-refrigerant-flow-technology-commercial-facilities/</a:t>
            </a:r>
            <a:r>
              <a:rPr lang="en-US" u="sng" dirty="0"/>
              <a:t> </a:t>
            </a:r>
          </a:p>
        </p:txBody>
      </p:sp>
    </p:spTree>
    <p:extLst>
      <p:ext uri="{BB962C8B-B14F-4D97-AF65-F5344CB8AC3E}">
        <p14:creationId xmlns:p14="http://schemas.microsoft.com/office/powerpoint/2010/main" val="119215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3"/>
          <p:cNvSpPr>
            <a:spLocks noGrp="1" noChangeArrowheads="1"/>
          </p:cNvSpPr>
          <p:nvPr>
            <p:ph type="body" idx="1"/>
          </p:nvPr>
        </p:nvSpPr>
        <p:spPr>
          <a:xfrm>
            <a:off x="487970" y="4800600"/>
            <a:ext cx="5929763" cy="4258733"/>
          </a:xfrm>
        </p:spPr>
        <p:txBody>
          <a:bodyPr/>
          <a:lstStyle/>
          <a:p>
            <a:pPr>
              <a:spcAft>
                <a:spcPts val="300"/>
              </a:spcAft>
            </a:pPr>
            <a:r>
              <a:rPr lang="en-US" dirty="0"/>
              <a:t>Here are some minimum general guidelines for maintaining and optimizing cooling systems: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i="1" dirty="0"/>
              <a:t>General maintenance considerations</a:t>
            </a:r>
            <a:r>
              <a:rPr lang="en-US" dirty="0"/>
              <a:t>: Keep filters clean, check oil heaters, follow manufacturer recommended inspections. Inspect electrical wiring and replace any damaged wiring or insulation. Clean and tighten connections as needed. Inspect and lubricate motors and bearings. While powered down, clean fans and check the blower wheel for balance. Inspect belts for tightness and wear. Remove vegetation and clutter from around outdoor units.</a:t>
            </a:r>
          </a:p>
          <a:p>
            <a:pPr marL="171450" indent="-171450">
              <a:spcAft>
                <a:spcPts val="600"/>
              </a:spcAft>
              <a:buFont typeface="Arial" panose="020B0604020202020204" pitchFamily="34" charset="0"/>
              <a:buChar char="•"/>
            </a:pPr>
            <a:r>
              <a:rPr lang="en-US" i="1" dirty="0"/>
              <a:t>Refrigerant leaks</a:t>
            </a:r>
            <a:r>
              <a:rPr lang="en-US" dirty="0"/>
              <a:t>: By law, must be fixed as soon as possible. Periodically measure and verify the refrigerant charge. Check for and repair any refrigerant leaks. </a:t>
            </a:r>
          </a:p>
          <a:p>
            <a:pPr marL="171450" indent="-171450">
              <a:spcAft>
                <a:spcPts val="600"/>
              </a:spcAft>
              <a:buFont typeface="Arial" panose="020B0604020202020204" pitchFamily="34" charset="0"/>
              <a:buChar char="•"/>
            </a:pPr>
            <a:r>
              <a:rPr lang="en-US" i="1" dirty="0"/>
              <a:t>Condenser coils</a:t>
            </a:r>
            <a:r>
              <a:rPr lang="en-US" dirty="0"/>
              <a:t>: Should be cleaned regularly and checked for debris that could block airflow.</a:t>
            </a:r>
          </a:p>
          <a:p>
            <a:pPr marL="171450" indent="-171450">
              <a:spcAft>
                <a:spcPts val="600"/>
              </a:spcAft>
              <a:buFont typeface="Arial" panose="020B0604020202020204" pitchFamily="34" charset="0"/>
              <a:buChar char="•"/>
            </a:pPr>
            <a:r>
              <a:rPr lang="en-US" i="1" dirty="0"/>
              <a:t>Chiller maintenance</a:t>
            </a:r>
            <a:r>
              <a:rPr lang="en-US" dirty="0"/>
              <a:t>: Check refrigerant quantity, system pressures and temperatures, water flow rates, and oil analysis. Calibrate controls. Clean water side of vessels. </a:t>
            </a:r>
          </a:p>
          <a:p>
            <a:pPr marL="171450" indent="-171450">
              <a:spcAft>
                <a:spcPts val="600"/>
              </a:spcAft>
              <a:buFont typeface="Arial" panose="020B0604020202020204" pitchFamily="34" charset="0"/>
              <a:buChar char="•"/>
            </a:pPr>
            <a:r>
              <a:rPr lang="en-US" i="1" dirty="0"/>
              <a:t>Cooling tower maintenance</a:t>
            </a:r>
            <a:r>
              <a:rPr lang="en-US" dirty="0"/>
              <a:t>: Check flows, water levels, clogged screens, sump, spray nozzles and water treatment. Check for corrosion and scaling. Also check pumps, fans, drives and freeze protection.</a:t>
            </a:r>
          </a:p>
          <a:p>
            <a:pPr marL="171450" indent="-171450">
              <a:spcAft>
                <a:spcPts val="600"/>
              </a:spcAft>
              <a:buFont typeface="Arial" panose="020B0604020202020204" pitchFamily="34" charset="0"/>
              <a:buChar char="•"/>
            </a:pPr>
            <a:r>
              <a:rPr lang="en-US" i="1" dirty="0"/>
              <a:t>Optimizing controls</a:t>
            </a:r>
            <a:r>
              <a:rPr lang="en-US" dirty="0"/>
              <a:t>: Check setpoint versus control point. Verify minimum condensing pressures are being implemented. Controls need to be checked regularly for accuracy, because they will drift out of calibration over time.</a:t>
            </a:r>
          </a:p>
          <a:p>
            <a:pPr marL="171450" indent="-171450" defTabSz="948125">
              <a:spcAft>
                <a:spcPts val="600"/>
              </a:spcAft>
              <a:buFont typeface="Arial" panose="020B0604020202020204" pitchFamily="34" charset="0"/>
              <a:buChar char="•"/>
              <a:defRPr/>
            </a:pPr>
            <a:r>
              <a:rPr lang="en-US" i="1" dirty="0"/>
              <a:t>Heat pumps: </a:t>
            </a:r>
            <a:r>
              <a:rPr lang="en-US" dirty="0"/>
              <a:t>Clean or replace filters and inspect/clean coils (indoor and outdoor) regularly. Clean supply intake and return vent screens. Inspect ducts and remedy any leaks, excess dust or debris. Flush and clean the condensate drain line and pan.</a:t>
            </a:r>
          </a:p>
          <a:p>
            <a:pPr marL="171450" indent="-171450">
              <a:spcAft>
                <a:spcPts val="300"/>
              </a:spcAft>
              <a:buFont typeface="Arial" panose="020B0604020202020204" pitchFamily="34" charset="0"/>
              <a:buChar char="•"/>
            </a:pPr>
            <a:endParaRPr lang="en-US" dirty="0"/>
          </a:p>
          <a:p>
            <a:endParaRPr lang="en-US" sz="1100" dirty="0"/>
          </a:p>
        </p:txBody>
      </p:sp>
      <p:sp>
        <p:nvSpPr>
          <p:cNvPr id="5" name="Slide Image Placeholder 4">
            <a:extLst>
              <a:ext uri="{FF2B5EF4-FFF2-40B4-BE49-F238E27FC236}">
                <a16:creationId xmlns:a16="http://schemas.microsoft.com/office/drawing/2014/main" id="{4FC9428B-F269-447E-A7C1-B7F559361CD9}"/>
              </a:ext>
            </a:extLst>
          </p:cNvPr>
          <p:cNvSpPr>
            <a:spLocks noGrp="1" noRot="1" noChangeAspect="1"/>
          </p:cNvSpPr>
          <p:nvPr>
            <p:ph type="sldImg"/>
          </p:nvPr>
        </p:nvSpPr>
        <p:spPr>
          <a:xfrm>
            <a:off x="998538" y="657225"/>
            <a:ext cx="5522912" cy="4143375"/>
          </a:xfr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25EE6CB-7FFC-4446-A41E-5CFE2A23A5E4}"/>
              </a:ext>
            </a:extLst>
          </p:cNvPr>
          <p:cNvSpPr>
            <a:spLocks noGrp="1" noRot="1" noChangeAspect="1"/>
          </p:cNvSpPr>
          <p:nvPr>
            <p:ph type="sldImg"/>
          </p:nvPr>
        </p:nvSpPr>
        <p:spPr>
          <a:xfrm>
            <a:off x="1308100" y="742950"/>
            <a:ext cx="4903788" cy="3676650"/>
          </a:xfrm>
        </p:spPr>
      </p:sp>
      <p:sp>
        <p:nvSpPr>
          <p:cNvPr id="9" name="Notes Placeholder 8">
            <a:extLst>
              <a:ext uri="{FF2B5EF4-FFF2-40B4-BE49-F238E27FC236}">
                <a16:creationId xmlns:a16="http://schemas.microsoft.com/office/drawing/2014/main" id="{83E7507D-9DA6-4338-BC78-B266EF2E723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3661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4" name="Rectangle 3"/>
          <p:cNvSpPr>
            <a:spLocks noGrp="1" noChangeArrowheads="1"/>
          </p:cNvSpPr>
          <p:nvPr>
            <p:ph type="body" idx="1"/>
          </p:nvPr>
        </p:nvSpPr>
        <p:spPr/>
        <p:txBody>
          <a:bodyPr/>
          <a:lstStyle/>
          <a:p>
            <a:r>
              <a:rPr lang="en-US" dirty="0"/>
              <a:t>Building optimization for cooling efficiency can be summarized as follows:</a:t>
            </a:r>
          </a:p>
          <a:p>
            <a:pPr marL="181240" indent="-181240">
              <a:buFont typeface="Arial" panose="020B0604020202020204" pitchFamily="34" charset="0"/>
              <a:buChar char="•"/>
            </a:pPr>
            <a:r>
              <a:rPr lang="en-US" dirty="0"/>
              <a:t>The Department of Energy (DOE) recommends light colored roofs because they reflect heat away from the building.</a:t>
            </a:r>
          </a:p>
          <a:p>
            <a:pPr marL="181240" indent="-181240">
              <a:buFont typeface="Arial" panose="020B0604020202020204" pitchFamily="34" charset="0"/>
              <a:buChar char="•"/>
            </a:pPr>
            <a:r>
              <a:rPr lang="en-US" dirty="0"/>
              <a:t>Keeping the heat of the sun out is very important.</a:t>
            </a:r>
          </a:p>
          <a:p>
            <a:pPr marL="181240" indent="-181240">
              <a:buFont typeface="Arial" panose="020B0604020202020204" pitchFamily="34" charset="0"/>
              <a:buChar char="•"/>
            </a:pPr>
            <a:r>
              <a:rPr lang="en-US" dirty="0"/>
              <a:t>Infiltration of humid air must be minimized, especially at entrances.</a:t>
            </a:r>
          </a:p>
          <a:p>
            <a:pPr marL="181240" indent="-181240">
              <a:buFont typeface="Arial" panose="020B0604020202020204" pitchFamily="34" charset="0"/>
              <a:buChar char="•"/>
            </a:pPr>
            <a:r>
              <a:rPr lang="en-US" dirty="0"/>
              <a:t>VAV can assist with load reduction if variable loads exist.</a:t>
            </a:r>
          </a:p>
          <a:p>
            <a:pPr marL="181240" indent="-181240">
              <a:buFont typeface="Arial" panose="020B0604020202020204" pitchFamily="34" charset="0"/>
              <a:buChar char="•"/>
            </a:pPr>
            <a:r>
              <a:rPr lang="en-US" dirty="0"/>
              <a:t>Sensible exhaust energy recovery can cut cooling loads by 50 percent.</a:t>
            </a:r>
          </a:p>
          <a:p>
            <a:pPr marL="181240" indent="-181240">
              <a:buFont typeface="Arial" panose="020B0604020202020204" pitchFamily="34" charset="0"/>
              <a:buChar char="•"/>
            </a:pPr>
            <a:r>
              <a:rPr lang="en-US" dirty="0"/>
              <a:t>The lower the internal electrical and process loads the less cooling needed.</a:t>
            </a:r>
          </a:p>
          <a:p>
            <a:endParaRPr lang="en-US" dirty="0"/>
          </a:p>
        </p:txBody>
      </p:sp>
      <p:sp>
        <p:nvSpPr>
          <p:cNvPr id="5" name="Slide Image Placeholder 4">
            <a:extLst>
              <a:ext uri="{FF2B5EF4-FFF2-40B4-BE49-F238E27FC236}">
                <a16:creationId xmlns:a16="http://schemas.microsoft.com/office/drawing/2014/main" id="{26FB3F51-7BDE-46FB-B1C9-D4C973DF6D32}"/>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Source:</a:t>
            </a:r>
          </a:p>
          <a:p>
            <a:r>
              <a:rPr lang="en-US" dirty="0">
                <a:hlinkClick r:id="rId3">
                  <a:extLst>
                    <a:ext uri="{A12FA001-AC4F-418D-AE19-62706E023703}">
                      <ahyp:hlinkClr xmlns:ahyp="http://schemas.microsoft.com/office/drawing/2018/hyperlinkcolor" val="tx"/>
                    </a:ext>
                  </a:extLst>
                </a:hlinkClick>
              </a:rPr>
              <a:t>https://www.researchgate.net/figure/Schematic-of-a-typical-chilled-water-system_fig1_261281692</a:t>
            </a:r>
            <a:endParaRPr lang="en-US" dirty="0"/>
          </a:p>
          <a:p>
            <a:endParaRPr lang="en-US" dirty="0"/>
          </a:p>
        </p:txBody>
      </p:sp>
      <p:sp>
        <p:nvSpPr>
          <p:cNvPr id="5" name="Slide Image Placeholder 4">
            <a:extLst>
              <a:ext uri="{FF2B5EF4-FFF2-40B4-BE49-F238E27FC236}">
                <a16:creationId xmlns:a16="http://schemas.microsoft.com/office/drawing/2014/main" id="{064E61E6-B736-4124-A5A8-29D5B2C08F41}"/>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470614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spcAft>
                <a:spcPts val="600"/>
              </a:spcAft>
            </a:pPr>
            <a:r>
              <a:rPr lang="en-US" dirty="0"/>
              <a:t>Collectively, heating, ventilation, and cooling (HVAC) equipment and systems are designed to control the indoor environment. </a:t>
            </a:r>
          </a:p>
          <a:p>
            <a:pPr>
              <a:spcAft>
                <a:spcPts val="600"/>
              </a:spcAft>
            </a:pPr>
            <a:r>
              <a:rPr lang="en-US" dirty="0"/>
              <a:t>HVAC systems consume significant amounts of energy and are not necessarily designed with energy efficiency in mind. </a:t>
            </a:r>
          </a:p>
          <a:p>
            <a:pPr>
              <a:spcAft>
                <a:spcPts val="600"/>
              </a:spcAft>
            </a:pPr>
            <a:r>
              <a:rPr lang="en-US" dirty="0"/>
              <a:t>Good design includes the following critical missions of the HVAC system in a building:</a:t>
            </a:r>
          </a:p>
          <a:p>
            <a:pPr marL="349250" indent="-171450">
              <a:buFont typeface="Arial" panose="020B0604020202020204" pitchFamily="34" charset="0"/>
              <a:buChar char="•"/>
            </a:pPr>
            <a:r>
              <a:rPr lang="en-US" dirty="0"/>
              <a:t>Provide comfortable conditions for people working inside the building.</a:t>
            </a:r>
          </a:p>
          <a:p>
            <a:pPr marL="349250" indent="-171450">
              <a:buFont typeface="Arial" panose="020B0604020202020204" pitchFamily="34" charset="0"/>
              <a:buChar char="•"/>
            </a:pPr>
            <a:r>
              <a:rPr lang="en-US" dirty="0"/>
              <a:t>Remove indoor contaminants and replace with fresh outdoor air.</a:t>
            </a:r>
          </a:p>
          <a:p>
            <a:pPr marL="349250" indent="-171450">
              <a:buFont typeface="Arial" panose="020B0604020202020204" pitchFamily="34" charset="0"/>
              <a:buChar char="•"/>
            </a:pPr>
            <a:r>
              <a:rPr lang="en-US" dirty="0"/>
              <a:t>Protect critical building infrastructure (for example, provide protection against high temperatures for computers and protection against frost/freeze for pipes transporting water).</a:t>
            </a:r>
          </a:p>
          <a:p>
            <a:pPr marL="349250" indent="-171450">
              <a:buFont typeface="Arial" panose="020B0604020202020204" pitchFamily="34" charset="0"/>
              <a:buChar char="•"/>
            </a:pPr>
            <a:r>
              <a:rPr lang="en-US" dirty="0"/>
              <a:t>Regulate the humidity to mitigate mold growth.</a:t>
            </a:r>
          </a:p>
          <a:p>
            <a:pPr marL="349250" indent="-171450">
              <a:buFont typeface="Arial" panose="020B0604020202020204" pitchFamily="34" charset="0"/>
              <a:buChar char="•"/>
            </a:pPr>
            <a:r>
              <a:rPr lang="en-US" dirty="0"/>
              <a:t>Contribute to fire and life safety. For example, HVAC systems that are integrated with a fire alarm system can help compartmentalize a building in case of fire by controlling ventilation to prevent fire spread or for smoke control. And in extreme weather events, HVAC systems can help buildings serve as warming or cooling stations.</a:t>
            </a:r>
          </a:p>
        </p:txBody>
      </p:sp>
      <p:sp>
        <p:nvSpPr>
          <p:cNvPr id="4" name="Slide Number Placeholder 3"/>
          <p:cNvSpPr>
            <a:spLocks noGrp="1"/>
          </p:cNvSpPr>
          <p:nvPr>
            <p:ph type="sldNum" sz="quarter" idx="10"/>
          </p:nvPr>
        </p:nvSpPr>
        <p:spPr>
          <a:xfrm>
            <a:off x="4144963" y="9120188"/>
            <a:ext cx="3170237" cy="481012"/>
          </a:xfrm>
          <a:prstGeom prst="rect">
            <a:avLst/>
          </a:prstGeom>
        </p:spPr>
        <p:txBody>
          <a:bodyPr/>
          <a:lstStyle/>
          <a:p>
            <a:endParaRPr lang="en-US" dirty="0"/>
          </a:p>
          <a:p>
            <a:endParaRPr lang="en-US" dirty="0"/>
          </a:p>
        </p:txBody>
      </p:sp>
      <p:sp>
        <p:nvSpPr>
          <p:cNvPr id="5" name="Slide Image Placeholder 4">
            <a:extLst>
              <a:ext uri="{FF2B5EF4-FFF2-40B4-BE49-F238E27FC236}">
                <a16:creationId xmlns:a16="http://schemas.microsoft.com/office/drawing/2014/main" id="{D2AE3D64-2C51-466A-B7A1-EA68F93BA6DA}"/>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8983564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62318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7" name="Rectangle 2"/>
          <p:cNvSpPr>
            <a:spLocks noGrp="1" noRot="1" noChangeAspect="1" noChangeArrowheads="1" noTextEdit="1"/>
          </p:cNvSpPr>
          <p:nvPr>
            <p:ph type="sldImg"/>
          </p:nvPr>
        </p:nvSpPr>
        <p:spPr>
          <a:xfrm>
            <a:off x="979488" y="550863"/>
            <a:ext cx="5505450" cy="4130675"/>
          </a:xfrm>
          <a:ln/>
        </p:spPr>
      </p:sp>
      <p:sp>
        <p:nvSpPr>
          <p:cNvPr id="2775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Aft>
                <a:spcPts val="600"/>
              </a:spcAft>
            </a:pPr>
            <a:r>
              <a:rPr lang="en-US" dirty="0"/>
              <a:t>A water distribution system with only one supply and one return pipe is called a 2-pipe system. </a:t>
            </a:r>
          </a:p>
          <a:p>
            <a:pPr algn="l">
              <a:spcAft>
                <a:spcPts val="600"/>
              </a:spcAft>
            </a:pPr>
            <a:r>
              <a:rPr lang="en-US" dirty="0"/>
              <a:t>A building that has heating without cooling will have a 2-pipe system. </a:t>
            </a:r>
          </a:p>
          <a:p>
            <a:pPr algn="l">
              <a:spcAft>
                <a:spcPts val="600"/>
              </a:spcAft>
            </a:pPr>
            <a:r>
              <a:rPr lang="en-US" dirty="0"/>
              <a:t>Many buildings with cooling will use a 4-pipe system which has separate supply and return pipes for heating and for cooling. The 4-pipe system allows both heating and cooling to occur in different areas, if needed. This is especially important during the spring or fall months.</a:t>
            </a:r>
          </a:p>
          <a:p>
            <a:pPr algn="l">
              <a:spcAft>
                <a:spcPts val="600"/>
              </a:spcAft>
            </a:pPr>
            <a:r>
              <a:rPr lang="en-US" dirty="0"/>
              <a:t>Necessary water treatment is determined initially when the system is filled and should be monitored by in-house employees but under the guidance of a qualified water treatment sales engineer.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4082" y="5039833"/>
            <a:ext cx="5788074" cy="4013819"/>
          </a:xfrm>
        </p:spPr>
        <p:txBody>
          <a:bodyPr/>
          <a:lstStyle/>
          <a:p>
            <a:pPr>
              <a:spcAft>
                <a:spcPts val="634"/>
              </a:spcAft>
            </a:pPr>
            <a:r>
              <a:rPr lang="en-US" dirty="0"/>
              <a:t>In air-to-air systems, the air hits the coil and begins the transfer process.</a:t>
            </a:r>
          </a:p>
          <a:p>
            <a:pPr>
              <a:spcAft>
                <a:spcPts val="634"/>
              </a:spcAft>
            </a:pPr>
            <a:r>
              <a:rPr lang="en-US" dirty="0"/>
              <a:t>The temperature of the air is controlled at the air handler or reheated at the space.</a:t>
            </a:r>
          </a:p>
          <a:p>
            <a:pPr>
              <a:spcAft>
                <a:spcPts val="634"/>
              </a:spcAft>
            </a:pPr>
            <a:r>
              <a:rPr lang="en-US" dirty="0"/>
              <a:t>The air distribution system contains all of the mechanical and serviceable components of the system including the outdoor air intake, filters, heating and cooling coils, and supply air fan. It also includes the interface to the controls to ensure appropriate heating or cooling of the air and maintenance of minimum ventilation rates when the building space is occupied.</a:t>
            </a:r>
          </a:p>
          <a:p>
            <a:pPr>
              <a:spcAft>
                <a:spcPts val="634"/>
              </a:spcAft>
            </a:pPr>
            <a:r>
              <a:rPr lang="en-US" dirty="0"/>
              <a:t>After being conditioned to appropriate temperatures and/or humidity levels, the air leaves the air handler and enters the supply air path, where it is distributed to the various zones.</a:t>
            </a:r>
          </a:p>
        </p:txBody>
      </p:sp>
      <p:sp>
        <p:nvSpPr>
          <p:cNvPr id="7" name="Slide Image Placeholder 6">
            <a:extLst>
              <a:ext uri="{FF2B5EF4-FFF2-40B4-BE49-F238E27FC236}">
                <a16:creationId xmlns:a16="http://schemas.microsoft.com/office/drawing/2014/main" id="{362A1608-1382-4970-A493-99B76E192F02}"/>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2036155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7" name="Rectangle 2"/>
          <p:cNvSpPr>
            <a:spLocks noGrp="1" noChangeArrowheads="1"/>
          </p:cNvSpPr>
          <p:nvPr>
            <p:ph type="body" idx="1"/>
          </p:nvPr>
        </p:nvSpPr>
        <p:spPr>
          <a:xfrm>
            <a:off x="764082" y="7279957"/>
            <a:ext cx="5788074" cy="1773695"/>
          </a:xfrm>
        </p:spPr>
        <p:txBody>
          <a:bodyPr/>
          <a:lstStyle/>
          <a:p>
            <a:r>
              <a:rPr lang="en-US" b="1" dirty="0"/>
              <a:t>Constant-volume (CV) systems </a:t>
            </a:r>
            <a:r>
              <a:rPr lang="en-US" dirty="0"/>
              <a:t>are designed to provide a constant airflow and vary air temperature to meet heating and cooling loads. In a CV system, when the supply fan is on, a constant amount of air flows through; there is no modulation of the fan power, no discharge damper at the fan, and no damper at the terminal ends of the duct runs. In its simplest configuration, a CV system serves a single space (also called a zone). </a:t>
            </a:r>
          </a:p>
          <a:p>
            <a:endParaRPr lang="en-US" dirty="0"/>
          </a:p>
        </p:txBody>
      </p:sp>
      <p:sp>
        <p:nvSpPr>
          <p:cNvPr id="3" name="Slide Image Placeholder 2">
            <a:extLst>
              <a:ext uri="{FF2B5EF4-FFF2-40B4-BE49-F238E27FC236}">
                <a16:creationId xmlns:a16="http://schemas.microsoft.com/office/drawing/2014/main" id="{2172D5B8-2081-4F03-83B3-C01CB6CC6136}"/>
              </a:ext>
            </a:extLst>
          </p:cNvPr>
          <p:cNvSpPr>
            <a:spLocks noGrp="1" noRot="1" noChangeAspect="1"/>
          </p:cNvSpPr>
          <p:nvPr>
            <p:ph type="sldImg"/>
          </p:nvPr>
        </p:nvSpPr>
        <p:spPr>
          <a:xfrm>
            <a:off x="979488" y="550863"/>
            <a:ext cx="5505450" cy="4130675"/>
          </a:xfrm>
        </p:spPr>
      </p:sp>
      <p:pic>
        <p:nvPicPr>
          <p:cNvPr id="6" name="Picture 5" descr="Diagram of a cooling system&#10;&#10;Description automatically generated">
            <a:extLst>
              <a:ext uri="{FF2B5EF4-FFF2-40B4-BE49-F238E27FC236}">
                <a16:creationId xmlns:a16="http://schemas.microsoft.com/office/drawing/2014/main" id="{863D8111-C94B-1125-2A95-B667BA0CA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79" y="1581378"/>
            <a:ext cx="5825067" cy="4234824"/>
          </a:xfrm>
          <a:prstGeom prst="rect">
            <a:avLst/>
          </a:prstGeom>
        </p:spPr>
      </p:pic>
      <p:sp>
        <p:nvSpPr>
          <p:cNvPr id="8" name="TextBox 7">
            <a:extLst>
              <a:ext uri="{FF2B5EF4-FFF2-40B4-BE49-F238E27FC236}">
                <a16:creationId xmlns:a16="http://schemas.microsoft.com/office/drawing/2014/main" id="{3710DB82-62CA-FB0A-41EE-A5FDE93F6134}"/>
              </a:ext>
            </a:extLst>
          </p:cNvPr>
          <p:cNvSpPr txBox="1"/>
          <p:nvPr/>
        </p:nvSpPr>
        <p:spPr>
          <a:xfrm>
            <a:off x="979488" y="5569981"/>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
        <p:nvSpPr>
          <p:cNvPr id="9" name="TextBox 8">
            <a:extLst>
              <a:ext uri="{FF2B5EF4-FFF2-40B4-BE49-F238E27FC236}">
                <a16:creationId xmlns:a16="http://schemas.microsoft.com/office/drawing/2014/main" id="{9F470494-9725-8B2D-A07A-401D66B69D64}"/>
              </a:ext>
            </a:extLst>
          </p:cNvPr>
          <p:cNvSpPr txBox="1"/>
          <p:nvPr/>
        </p:nvSpPr>
        <p:spPr>
          <a:xfrm>
            <a:off x="819679" y="6132581"/>
            <a:ext cx="5542552" cy="830997"/>
          </a:xfrm>
          <a:prstGeom prst="rect">
            <a:avLst/>
          </a:prstGeom>
          <a:solidFill>
            <a:schemeClr val="accent5">
              <a:alpha val="2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buFont typeface="Arial"/>
              <a:buChar char="•"/>
            </a:pPr>
            <a:r>
              <a:rPr lang="en-US" sz="1600" dirty="0">
                <a:solidFill>
                  <a:schemeClr val="tx1"/>
                </a:solidFill>
                <a:latin typeface="Arial" panose="020B0604020202020204" pitchFamily="34" charset="0"/>
                <a:cs typeface="Arial" panose="020B0604020202020204" pitchFamily="34" charset="0"/>
              </a:rPr>
              <a:t>Central fan supplies constant amount of air</a:t>
            </a:r>
          </a:p>
          <a:p>
            <a:pPr marL="285750" indent="-285750">
              <a:buFont typeface="Arial"/>
              <a:buChar char="•"/>
            </a:pPr>
            <a:r>
              <a:rPr lang="en-US" sz="1600" dirty="0">
                <a:solidFill>
                  <a:schemeClr val="tx1"/>
                </a:solidFill>
                <a:latin typeface="Arial" panose="020B0604020202020204" pitchFamily="34" charset="0"/>
                <a:cs typeface="Arial" panose="020B0604020202020204" pitchFamily="34" charset="0"/>
              </a:rPr>
              <a:t>Reheat coil used to control discharge temp</a:t>
            </a:r>
          </a:p>
          <a:p>
            <a:pPr marL="285750" indent="-285750">
              <a:buFont typeface="Arial"/>
              <a:buChar char="•"/>
            </a:pPr>
            <a:r>
              <a:rPr lang="en-US" sz="1600" dirty="0">
                <a:solidFill>
                  <a:schemeClr val="tx1"/>
                </a:solidFill>
                <a:latin typeface="Arial" panose="020B0604020202020204" pitchFamily="34" charset="0"/>
                <a:cs typeface="Arial" panose="020B0604020202020204" pitchFamily="34" charset="0"/>
              </a:rPr>
              <a:t>CV fan systems with reheat are highly energy intensive </a:t>
            </a:r>
          </a:p>
        </p:txBody>
      </p:sp>
    </p:spTree>
    <p:extLst>
      <p:ext uri="{BB962C8B-B14F-4D97-AF65-F5344CB8AC3E}">
        <p14:creationId xmlns:p14="http://schemas.microsoft.com/office/powerpoint/2010/main" val="4167062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2" name="Rectangle 3"/>
          <p:cNvSpPr>
            <a:spLocks noGrp="1" noChangeArrowheads="1"/>
          </p:cNvSpPr>
          <p:nvPr>
            <p:ph type="body" idx="1"/>
          </p:nvPr>
        </p:nvSpPr>
        <p:spPr>
          <a:xfrm>
            <a:off x="764081" y="6870357"/>
            <a:ext cx="5945637" cy="2619632"/>
          </a:xfrm>
        </p:spPr>
        <p:txBody>
          <a:bodyPr/>
          <a:lstStyle/>
          <a:p>
            <a:pPr>
              <a:spcAft>
                <a:spcPts val="600"/>
              </a:spcAft>
            </a:pPr>
            <a:r>
              <a:rPr lang="en-US" dirty="0"/>
              <a:t>Currently available air distribution components, controls, and design strategies offer much more efficient designs than those installed and operating in many existing buildings. Today’s VAV systems can handle changing load requirements by varying the amount of heated or cooled air circulated to the conditioned space in response to varying heating or cooling loads. This reduces fan power requirements, which saves energy and costs.</a:t>
            </a:r>
          </a:p>
          <a:p>
            <a:pPr>
              <a:spcAft>
                <a:spcPts val="600"/>
              </a:spcAft>
            </a:pPr>
            <a:r>
              <a:rPr lang="en-US" dirty="0"/>
              <a:t>VAV boxes work either by opening or closing dampers to vary the airflow through mixing boxes powered by VAV fans as loads in various zones of the building change.</a:t>
            </a:r>
          </a:p>
          <a:p>
            <a:pPr>
              <a:spcAft>
                <a:spcPts val="600"/>
              </a:spcAft>
            </a:pPr>
            <a:r>
              <a:rPr lang="en-US" dirty="0"/>
              <a:t>If the box has reheat coils, the heating coil valve modulates as required to maintain heating set point and the preset minimum air flow, reducing simultaneous heating and cooling. </a:t>
            </a:r>
          </a:p>
          <a:p>
            <a:endParaRPr lang="en-US" dirty="0"/>
          </a:p>
          <a:p>
            <a:endParaRPr lang="en-US" dirty="0"/>
          </a:p>
        </p:txBody>
      </p:sp>
      <p:sp>
        <p:nvSpPr>
          <p:cNvPr id="3" name="Slide Image Placeholder 2">
            <a:extLst>
              <a:ext uri="{FF2B5EF4-FFF2-40B4-BE49-F238E27FC236}">
                <a16:creationId xmlns:a16="http://schemas.microsoft.com/office/drawing/2014/main" id="{EEFA5595-5A46-49A6-81EC-5D5A7351B020}"/>
              </a:ext>
            </a:extLst>
          </p:cNvPr>
          <p:cNvSpPr>
            <a:spLocks noGrp="1" noRot="1" noChangeAspect="1"/>
          </p:cNvSpPr>
          <p:nvPr>
            <p:ph type="sldImg"/>
          </p:nvPr>
        </p:nvSpPr>
        <p:spPr>
          <a:xfrm>
            <a:off x="979488" y="550863"/>
            <a:ext cx="5505450" cy="4130675"/>
          </a:xfrm>
        </p:spPr>
      </p:sp>
      <p:pic>
        <p:nvPicPr>
          <p:cNvPr id="2" name="Picture 1" descr="Diagram of a cooling system&#10;&#10;Description automatically generated">
            <a:extLst>
              <a:ext uri="{FF2B5EF4-FFF2-40B4-BE49-F238E27FC236}">
                <a16:creationId xmlns:a16="http://schemas.microsoft.com/office/drawing/2014/main" id="{39C15408-8CB1-29FD-9BAF-9FD9B22F1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488" y="1507699"/>
            <a:ext cx="5505450" cy="4066153"/>
          </a:xfrm>
          <a:prstGeom prst="rect">
            <a:avLst/>
          </a:prstGeom>
        </p:spPr>
      </p:pic>
      <p:sp>
        <p:nvSpPr>
          <p:cNvPr id="4" name="TextBox 3">
            <a:extLst>
              <a:ext uri="{FF2B5EF4-FFF2-40B4-BE49-F238E27FC236}">
                <a16:creationId xmlns:a16="http://schemas.microsoft.com/office/drawing/2014/main" id="{35A5809F-BAE6-A4BC-DB48-6FDFFEA06EC6}"/>
              </a:ext>
            </a:extLst>
          </p:cNvPr>
          <p:cNvSpPr txBox="1"/>
          <p:nvPr/>
        </p:nvSpPr>
        <p:spPr>
          <a:xfrm>
            <a:off x="979488" y="1958952"/>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
        <p:nvSpPr>
          <p:cNvPr id="5" name="TextBox 4">
            <a:extLst>
              <a:ext uri="{FF2B5EF4-FFF2-40B4-BE49-F238E27FC236}">
                <a16:creationId xmlns:a16="http://schemas.microsoft.com/office/drawing/2014/main" id="{94297827-DD31-7D61-A6E3-DFB016C7B129}"/>
              </a:ext>
            </a:extLst>
          </p:cNvPr>
          <p:cNvSpPr txBox="1"/>
          <p:nvPr/>
        </p:nvSpPr>
        <p:spPr>
          <a:xfrm>
            <a:off x="849222" y="5638374"/>
            <a:ext cx="5542552" cy="1077218"/>
          </a:xfrm>
          <a:prstGeom prst="rect">
            <a:avLst/>
          </a:prstGeom>
          <a:solidFill>
            <a:schemeClr val="accent5">
              <a:alpha val="25000"/>
            </a:schemeClr>
          </a:solidFill>
          <a:ln>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285750" indent="-285750">
              <a:buFont typeface="Arial"/>
              <a:buChar char="•"/>
            </a:pPr>
            <a:r>
              <a:rPr lang="en-US" sz="1600" dirty="0">
                <a:solidFill>
                  <a:schemeClr val="tx1"/>
                </a:solidFill>
                <a:latin typeface="+mj-lt"/>
                <a:cs typeface="Times New Roman" pitchFamily="18" charset="0"/>
              </a:rPr>
              <a:t>Central fan supplies cool air to VAV</a:t>
            </a:r>
          </a:p>
          <a:p>
            <a:pPr marL="285750" indent="-285750">
              <a:buFont typeface="Arial"/>
              <a:buChar char="•"/>
            </a:pPr>
            <a:r>
              <a:rPr lang="en-US" sz="1600" dirty="0">
                <a:solidFill>
                  <a:schemeClr val="tx1"/>
                </a:solidFill>
                <a:latin typeface="+mj-lt"/>
                <a:cs typeface="Times New Roman" pitchFamily="18" charset="0"/>
              </a:rPr>
              <a:t>VAV modulates flow as needed to cool space</a:t>
            </a:r>
          </a:p>
          <a:p>
            <a:pPr marL="285750" indent="-285750">
              <a:buFont typeface="Arial"/>
              <a:buChar char="•"/>
            </a:pPr>
            <a:r>
              <a:rPr lang="en-US" sz="1600" dirty="0">
                <a:solidFill>
                  <a:schemeClr val="tx1"/>
                </a:solidFill>
                <a:latin typeface="+mj-lt"/>
                <a:cs typeface="Times New Roman" pitchFamily="18" charset="0"/>
              </a:rPr>
              <a:t>When heating needed, VAV reduces flow to minimum &amp; uses reheat coil to control discharge temp</a:t>
            </a:r>
          </a:p>
        </p:txBody>
      </p:sp>
    </p:spTree>
    <p:extLst>
      <p:ext uri="{BB962C8B-B14F-4D97-AF65-F5344CB8AC3E}">
        <p14:creationId xmlns:p14="http://schemas.microsoft.com/office/powerpoint/2010/main" val="129556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6" name="Rectangle 3"/>
          <p:cNvSpPr>
            <a:spLocks noGrp="1" noChangeArrowheads="1"/>
          </p:cNvSpPr>
          <p:nvPr>
            <p:ph type="body" idx="1"/>
          </p:nvPr>
        </p:nvSpPr>
        <p:spPr/>
        <p:txBody>
          <a:bodyPr/>
          <a:lstStyle/>
          <a:p>
            <a:pPr>
              <a:spcAft>
                <a:spcPts val="634"/>
              </a:spcAft>
            </a:pPr>
            <a:r>
              <a:rPr lang="en-US" dirty="0"/>
              <a:t>Often found in buildings constructed during the 1960s and 1970s, dual-duct systems are a relatively effective means of maintaining comfort, yet an extremely inefficient method of conditioning air. </a:t>
            </a:r>
          </a:p>
          <a:p>
            <a:pPr>
              <a:spcAft>
                <a:spcPts val="634"/>
              </a:spcAft>
            </a:pPr>
            <a:r>
              <a:rPr lang="en-US" dirty="0"/>
              <a:t>In addition, the dampers in dual-duct mixing boxes frequently leak, even when they are supposed to be fully closed. </a:t>
            </a:r>
          </a:p>
          <a:p>
            <a:pPr>
              <a:spcAft>
                <a:spcPts val="634"/>
              </a:spcAft>
            </a:pPr>
            <a:r>
              <a:rPr lang="en-US" altLang="en-US" dirty="0"/>
              <a:t>The mixing of the hot and cold air at the terminal box at each zone to maintain set point results in simultaneous heating and cooling. To help reduce the amount of simultaneous heating and cooling, the supply temperature of hot and cold ducts should be adjusted based on outdoor air temperature or actual load conditions to minimize energy wasted by mixing of the airstreams.</a:t>
            </a:r>
          </a:p>
          <a:p>
            <a:pPr>
              <a:spcAft>
                <a:spcPts val="634"/>
              </a:spcAft>
            </a:pPr>
            <a:endParaRPr lang="en-US" sz="800" dirty="0"/>
          </a:p>
          <a:p>
            <a:pPr>
              <a:spcAft>
                <a:spcPts val="634"/>
              </a:spcAft>
            </a:pPr>
            <a:r>
              <a:rPr lang="en-US" dirty="0"/>
              <a:t>Image source: </a:t>
            </a:r>
            <a:r>
              <a:rPr lang="en-US" dirty="0">
                <a:hlinkClick r:id="rId3">
                  <a:extLst>
                    <a:ext uri="{A12FA001-AC4F-418D-AE19-62706E023703}">
                      <ahyp:hlinkClr xmlns:ahyp="http://schemas.microsoft.com/office/drawing/2018/hyperlinkcolor" val="tx"/>
                    </a:ext>
                  </a:extLst>
                </a:hlinkClick>
              </a:rPr>
              <a:t>https://mepacademy.com/dual-duct-system/</a:t>
            </a:r>
            <a:endParaRPr lang="en-US" dirty="0"/>
          </a:p>
          <a:p>
            <a:pPr>
              <a:spcAft>
                <a:spcPts val="634"/>
              </a:spcAft>
            </a:pPr>
            <a:endParaRPr lang="en-US" dirty="0"/>
          </a:p>
        </p:txBody>
      </p:sp>
      <p:sp>
        <p:nvSpPr>
          <p:cNvPr id="5" name="Slide Image Placeholder 4">
            <a:extLst>
              <a:ext uri="{FF2B5EF4-FFF2-40B4-BE49-F238E27FC236}">
                <a16:creationId xmlns:a16="http://schemas.microsoft.com/office/drawing/2014/main" id="{02CCB1D8-3119-4E70-87BE-95758BA9BFCE}"/>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33897544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9" name="Rectangle 3"/>
          <p:cNvSpPr>
            <a:spLocks noGrp="1" noChangeArrowheads="1"/>
          </p:cNvSpPr>
          <p:nvPr>
            <p:ph type="body" idx="1"/>
          </p:nvPr>
        </p:nvSpPr>
        <p:spPr>
          <a:xfrm>
            <a:off x="677257" y="4800600"/>
            <a:ext cx="5807681" cy="4552703"/>
          </a:xfrm>
        </p:spPr>
        <p:txBody>
          <a:bodyPr/>
          <a:lstStyle/>
          <a:p>
            <a:pPr>
              <a:spcAft>
                <a:spcPts val="634"/>
              </a:spcAft>
            </a:pPr>
            <a:r>
              <a:rPr lang="en-US" dirty="0"/>
              <a:t>Multizone systems are similar to dual-duct systems in that two streams of air, hot and cold, are mixed to produce a desired temperature. But whereas dual-duct systems mix the air in individual boxes located at each area or room, multizone systems mix air with dampers near the fans. This conditioned air is then fed to each zone so that each zone receives air at a different temperature based on its load.</a:t>
            </a:r>
          </a:p>
          <a:p>
            <a:r>
              <a:rPr lang="en-US" dirty="0"/>
              <a:t>Advantages to the multizone design are:</a:t>
            </a:r>
          </a:p>
          <a:p>
            <a:pPr marL="181240" indent="-181240">
              <a:buFont typeface="Arial" panose="020B0604020202020204" pitchFamily="34" charset="0"/>
              <a:buChar char="•"/>
            </a:pPr>
            <a:r>
              <a:rPr lang="en-US" dirty="0"/>
              <a:t>require less ductwork and dampering</a:t>
            </a:r>
          </a:p>
          <a:p>
            <a:pPr marL="181240" indent="-181240">
              <a:buFont typeface="Arial" panose="020B0604020202020204" pitchFamily="34" charset="0"/>
              <a:buChar char="•"/>
            </a:pPr>
            <a:r>
              <a:rPr lang="en-US" dirty="0"/>
              <a:t>occupy less space</a:t>
            </a:r>
          </a:p>
          <a:p>
            <a:pPr marL="181240" indent="-181240">
              <a:buFont typeface="Arial" panose="020B0604020202020204" pitchFamily="34" charset="0"/>
              <a:buChar char="•"/>
            </a:pPr>
            <a:r>
              <a:rPr lang="en-US" dirty="0"/>
              <a:t>the location of the mixing dampers facilitates their inspection and repair</a:t>
            </a:r>
          </a:p>
          <a:p>
            <a:pPr marL="181240" indent="-181240">
              <a:buFont typeface="Arial" panose="020B0604020202020204" pitchFamily="34" charset="0"/>
              <a:buChar char="•"/>
            </a:pPr>
            <a:r>
              <a:rPr lang="en-US" dirty="0"/>
              <a:t>quieter </a:t>
            </a:r>
          </a:p>
          <a:p>
            <a:pPr>
              <a:spcBef>
                <a:spcPts val="634"/>
              </a:spcBef>
            </a:pPr>
            <a:r>
              <a:rPr lang="en-US" dirty="0"/>
              <a:t>Disadvantages of multizone systems are:</a:t>
            </a:r>
          </a:p>
          <a:p>
            <a:pPr marL="181240" indent="-181240">
              <a:buFont typeface="Arial" panose="020B0604020202020204" pitchFamily="34" charset="0"/>
              <a:buChar char="•"/>
            </a:pPr>
            <a:r>
              <a:rPr lang="en-US" dirty="0"/>
              <a:t>wasted energy </a:t>
            </a:r>
          </a:p>
          <a:p>
            <a:pPr marL="181240" indent="-181240">
              <a:buFont typeface="Arial" panose="020B0604020202020204" pitchFamily="34" charset="0"/>
              <a:buChar char="•"/>
            </a:pPr>
            <a:r>
              <a:rPr lang="en-US" dirty="0"/>
              <a:t>significant pressure loss</a:t>
            </a:r>
          </a:p>
          <a:p>
            <a:pPr marL="181240" indent="-181240">
              <a:buFont typeface="Arial" panose="020B0604020202020204" pitchFamily="34" charset="0"/>
              <a:buChar char="•"/>
            </a:pPr>
            <a:r>
              <a:rPr lang="en-US" dirty="0"/>
              <a:t>the dampers on the hot and cold supply streams may leak</a:t>
            </a:r>
          </a:p>
          <a:p>
            <a:endParaRPr lang="en-US" dirty="0"/>
          </a:p>
          <a:p>
            <a:r>
              <a:rPr lang="en-US" dirty="0"/>
              <a:t>Image source:</a:t>
            </a:r>
          </a:p>
          <a:p>
            <a:r>
              <a:rPr lang="en-US" dirty="0">
                <a:hlinkClick r:id="rId3">
                  <a:extLst>
                    <a:ext uri="{A12FA001-AC4F-418D-AE19-62706E023703}">
                      <ahyp:hlinkClr xmlns:ahyp="http://schemas.microsoft.com/office/drawing/2018/hyperlinkcolor" val="tx"/>
                    </a:ext>
                  </a:extLst>
                </a:hlinkClick>
              </a:rPr>
              <a:t>https://energybooks.com/energy-efficiency-manual/table-of-contents/air-handling-systems/4-6-multizone-systems/</a:t>
            </a:r>
            <a:endParaRPr lang="en-US" dirty="0"/>
          </a:p>
          <a:p>
            <a:endParaRPr lang="en-US" dirty="0"/>
          </a:p>
          <a:p>
            <a:endParaRPr lang="en-US" sz="1100" dirty="0"/>
          </a:p>
          <a:p>
            <a:endParaRPr lang="en-US" sz="1100" dirty="0"/>
          </a:p>
        </p:txBody>
      </p:sp>
      <p:sp>
        <p:nvSpPr>
          <p:cNvPr id="6" name="Slide Image Placeholder 5">
            <a:extLst>
              <a:ext uri="{FF2B5EF4-FFF2-40B4-BE49-F238E27FC236}">
                <a16:creationId xmlns:a16="http://schemas.microsoft.com/office/drawing/2014/main" id="{6B12689A-BCD6-47BE-A0BC-BEB2B9BAE43E}"/>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5850820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6" name="Rectangle 3"/>
          <p:cNvSpPr>
            <a:spLocks noGrp="1" noChangeArrowheads="1"/>
          </p:cNvSpPr>
          <p:nvPr>
            <p:ph type="body" idx="1"/>
          </p:nvPr>
        </p:nvSpPr>
        <p:spPr/>
        <p:txBody>
          <a:bodyPr/>
          <a:lstStyle/>
          <a:p>
            <a:pPr>
              <a:spcAft>
                <a:spcPts val="1269"/>
              </a:spcAft>
            </a:pPr>
            <a:r>
              <a:rPr lang="en-US" dirty="0"/>
              <a:t>Fan types are either axial (propeller) or centrifugal (squirrel cage) and are classified according to their static pressure capacity and output velocity. </a:t>
            </a:r>
          </a:p>
          <a:p>
            <a:r>
              <a:rPr lang="en-US" dirty="0"/>
              <a:t>There are three pressures to consider in a ducted fan system: </a:t>
            </a:r>
          </a:p>
          <a:p>
            <a:pPr marL="181240" indent="-181240">
              <a:buFont typeface="Arial" panose="020B0604020202020204" pitchFamily="34" charset="0"/>
              <a:buChar char="•"/>
            </a:pPr>
            <a:r>
              <a:rPr lang="en-US" dirty="0"/>
              <a:t>Static pressure is the pressure applied to the walls of the duct.	</a:t>
            </a:r>
          </a:p>
          <a:p>
            <a:pPr marL="181240" indent="-181240">
              <a:buFont typeface="Arial" panose="020B0604020202020204" pitchFamily="34" charset="0"/>
              <a:buChar char="•"/>
            </a:pPr>
            <a:r>
              <a:rPr lang="en-US" dirty="0"/>
              <a:t>Velocity pressure is the pressure of the air moving through the duct.</a:t>
            </a:r>
          </a:p>
          <a:p>
            <a:pPr marL="181240" indent="-181240">
              <a:spcAft>
                <a:spcPts val="1269"/>
              </a:spcAft>
              <a:buFont typeface="Arial" panose="020B0604020202020204" pitchFamily="34" charset="0"/>
              <a:buChar char="•"/>
            </a:pPr>
            <a:r>
              <a:rPr lang="en-US" dirty="0"/>
              <a:t>Total pressure is the sum of both the static and velocity pressures.</a:t>
            </a:r>
          </a:p>
          <a:p>
            <a:pPr>
              <a:spcAft>
                <a:spcPts val="1269"/>
              </a:spcAft>
            </a:pPr>
            <a:r>
              <a:rPr lang="en-US" dirty="0"/>
              <a:t>Fan controls can be “on/off,” variable pitch (VAV), frequency control (VFD), or variable speed (VSD).</a:t>
            </a:r>
          </a:p>
          <a:p>
            <a:pPr>
              <a:spcAft>
                <a:spcPts val="1269"/>
              </a:spcAft>
            </a:pPr>
            <a:endParaRPr lang="en-US" dirty="0"/>
          </a:p>
        </p:txBody>
      </p:sp>
      <p:sp>
        <p:nvSpPr>
          <p:cNvPr id="5" name="Slide Image Placeholder 4">
            <a:extLst>
              <a:ext uri="{FF2B5EF4-FFF2-40B4-BE49-F238E27FC236}">
                <a16:creationId xmlns:a16="http://schemas.microsoft.com/office/drawing/2014/main" id="{735DDBA7-DB90-44DD-8300-6F62A79C1842}"/>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500" name="Rectangle 3"/>
          <p:cNvSpPr>
            <a:spLocks noGrp="1" noChangeArrowheads="1"/>
          </p:cNvSpPr>
          <p:nvPr>
            <p:ph type="body" idx="1"/>
          </p:nvPr>
        </p:nvSpPr>
        <p:spPr>
          <a:xfrm>
            <a:off x="764082" y="6042454"/>
            <a:ext cx="5788074" cy="3011198"/>
          </a:xfrm>
        </p:spPr>
        <p:txBody>
          <a:bodyPr/>
          <a:lstStyle/>
          <a:p>
            <a:pPr>
              <a:spcAft>
                <a:spcPts val="600"/>
              </a:spcAft>
            </a:pPr>
            <a:r>
              <a:rPr lang="en-US" dirty="0"/>
              <a:t>Centrifugal fans operate by drawing air in through the center of the fan wheel and discharging it in a direction that is 90° from the entry direction.</a:t>
            </a:r>
          </a:p>
          <a:p>
            <a:pPr>
              <a:spcAft>
                <a:spcPts val="600"/>
              </a:spcAft>
            </a:pPr>
            <a:r>
              <a:rPr lang="en-US" dirty="0"/>
              <a:t>Axial fans draw and discharge air in the same direction as the axis of the fan (along the line of the shaft).</a:t>
            </a:r>
          </a:p>
          <a:p>
            <a:pPr>
              <a:spcAft>
                <a:spcPts val="600"/>
              </a:spcAft>
            </a:pPr>
            <a:r>
              <a:rPr lang="en-US" dirty="0"/>
              <a:t>Note that an Inline Centrifugal fan is not an Axial Fan.  Understanding the difference between centrifugal and axial fans is significant from a trouble shooting standpoint. Three phase motors can change their direction of rotation by accidentally swapping two phases. The effect of this change in rotation is different for axial and centrifugal fans. Flow direction stays the same in centrifugal fans although greatly reduced while in axial fans the flow direction reverses. </a:t>
            </a:r>
          </a:p>
          <a:p>
            <a:endParaRPr lang="en-US" dirty="0"/>
          </a:p>
          <a:p>
            <a:endParaRPr lang="en-US" dirty="0"/>
          </a:p>
          <a:p>
            <a:endParaRPr lang="en-US" dirty="0"/>
          </a:p>
        </p:txBody>
      </p:sp>
      <p:sp>
        <p:nvSpPr>
          <p:cNvPr id="3" name="Slide Image Placeholder 2">
            <a:extLst>
              <a:ext uri="{FF2B5EF4-FFF2-40B4-BE49-F238E27FC236}">
                <a16:creationId xmlns:a16="http://schemas.microsoft.com/office/drawing/2014/main" id="{88ACCB62-C766-4E40-A1C2-27F315B84815}"/>
              </a:ext>
            </a:extLst>
          </p:cNvPr>
          <p:cNvSpPr>
            <a:spLocks noGrp="1" noRot="1" noChangeAspect="1"/>
          </p:cNvSpPr>
          <p:nvPr>
            <p:ph type="sldImg"/>
          </p:nvPr>
        </p:nvSpPr>
        <p:spPr>
          <a:xfrm>
            <a:off x="979488" y="550863"/>
            <a:ext cx="5505450" cy="4130675"/>
          </a:xfrm>
        </p:spPr>
      </p:sp>
      <p:pic>
        <p:nvPicPr>
          <p:cNvPr id="5" name="Picture 4" descr="A diagram of a fan&#10;&#10;Description automatically generated">
            <a:extLst>
              <a:ext uri="{FF2B5EF4-FFF2-40B4-BE49-F238E27FC236}">
                <a16:creationId xmlns:a16="http://schemas.microsoft.com/office/drawing/2014/main" id="{70D1F50C-3753-1262-42E2-EF523EA17E00}"/>
              </a:ext>
            </a:extLst>
          </p:cNvPr>
          <p:cNvPicPr>
            <a:picLocks noChangeAspect="1"/>
          </p:cNvPicPr>
          <p:nvPr/>
        </p:nvPicPr>
        <p:blipFill>
          <a:blip r:embed="rId3">
            <a:extLst>
              <a:ext uri="{28A0092B-C50C-407E-A947-70E740481C1C}">
                <a14:useLocalDpi xmlns:a14="http://schemas.microsoft.com/office/drawing/2010/main" val="0"/>
              </a:ext>
            </a:extLst>
          </a:blip>
          <a:srcRect r="37653"/>
          <a:stretch/>
        </p:blipFill>
        <p:spPr>
          <a:xfrm>
            <a:off x="366585" y="1677001"/>
            <a:ext cx="3167489" cy="3903919"/>
          </a:xfrm>
          <a:prstGeom prst="rect">
            <a:avLst/>
          </a:prstGeom>
        </p:spPr>
      </p:pic>
      <p:pic>
        <p:nvPicPr>
          <p:cNvPr id="6" name="Picture 5" descr="A black screen with white text&#10;&#10;Description automatically generated">
            <a:extLst>
              <a:ext uri="{FF2B5EF4-FFF2-40B4-BE49-F238E27FC236}">
                <a16:creationId xmlns:a16="http://schemas.microsoft.com/office/drawing/2014/main" id="{CA02A568-3EE9-5A1A-F445-15894FD41E35}"/>
              </a:ext>
            </a:extLst>
          </p:cNvPr>
          <p:cNvPicPr>
            <a:picLocks noChangeAspect="1"/>
          </p:cNvPicPr>
          <p:nvPr/>
        </p:nvPicPr>
        <p:blipFill>
          <a:blip r:embed="rId4">
            <a:extLst>
              <a:ext uri="{28A0092B-C50C-407E-A947-70E740481C1C}">
                <a14:useLocalDpi xmlns:a14="http://schemas.microsoft.com/office/drawing/2010/main" val="0"/>
              </a:ext>
            </a:extLst>
          </a:blip>
          <a:srcRect r="37564"/>
          <a:stretch/>
        </p:blipFill>
        <p:spPr>
          <a:xfrm>
            <a:off x="3657600" y="1660961"/>
            <a:ext cx="3167490" cy="2333301"/>
          </a:xfrm>
          <a:prstGeom prst="rect">
            <a:avLst/>
          </a:prstGeom>
          <a:solidFill>
            <a:schemeClr val="bg1"/>
          </a:solidFill>
        </p:spPr>
      </p:pic>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3"/>
          <p:cNvSpPr>
            <a:spLocks noGrp="1" noChangeArrowheads="1"/>
          </p:cNvSpPr>
          <p:nvPr>
            <p:ph type="body" idx="1"/>
          </p:nvPr>
        </p:nvSpPr>
        <p:spPr/>
        <p:txBody>
          <a:bodyPr/>
          <a:lstStyle/>
          <a:p>
            <a:r>
              <a:rPr lang="en-US" dirty="0"/>
              <a:t>Heat exchangers (coils) are used in air systems to transfer heating and cooling energy to the air stream. Aluminum fins are used to increase the effective surface of the coil exposed for heat transfer. Coils are commonly constructed of copper or aluminum, or combination of both. </a:t>
            </a:r>
          </a:p>
          <a:p>
            <a:endParaRPr lang="en-US" dirty="0"/>
          </a:p>
        </p:txBody>
      </p:sp>
      <p:sp>
        <p:nvSpPr>
          <p:cNvPr id="3" name="Slide Image Placeholder 2">
            <a:extLst>
              <a:ext uri="{FF2B5EF4-FFF2-40B4-BE49-F238E27FC236}">
                <a16:creationId xmlns:a16="http://schemas.microsoft.com/office/drawing/2014/main" id="{40F84F6F-0108-49CD-A6BA-72CBFA97B172}"/>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r>
              <a:rPr lang="en-US" dirty="0"/>
              <a:t>This image shows a hypothetical example of a mechanical room containing common HVAC equipment. In many buildings, this equipment would be spread out in different parts of the building rather than located in one room.</a:t>
            </a:r>
          </a:p>
          <a:p>
            <a:endParaRPr lang="en-US" dirty="0"/>
          </a:p>
          <a:p>
            <a:r>
              <a:rPr lang="en-US" dirty="0"/>
              <a:t>More detail on each of these components can be found by clicking the labels at the following link:</a:t>
            </a:r>
          </a:p>
          <a:p>
            <a:r>
              <a:rPr lang="en-US" dirty="0">
                <a:hlinkClick r:id="rId3">
                  <a:extLst>
                    <a:ext uri="{A12FA001-AC4F-418D-AE19-62706E023703}">
                      <ahyp:hlinkClr xmlns:ahyp="http://schemas.microsoft.com/office/drawing/2018/hyperlinkcolor" val="tx"/>
                    </a:ext>
                  </a:extLst>
                </a:hlinkClick>
              </a:rPr>
              <a:t>https://sftool.gov/explore/green-building/section/9/hvac/system-overview#mechanical-room</a:t>
            </a:r>
            <a:endParaRPr lang="en-US" dirty="0"/>
          </a:p>
          <a:p>
            <a:endParaRPr lang="en-US" dirty="0"/>
          </a:p>
          <a:p>
            <a:r>
              <a:rPr lang="en-US" dirty="0"/>
              <a:t>The Sustainable Facilities Tool, provided by the U.S. General Services Administration, includes a virtual building that you can explore to learn more about various aspects of building systems.</a:t>
            </a:r>
          </a:p>
          <a:p>
            <a:r>
              <a:rPr lang="en-US" dirty="0">
                <a:hlinkClick r:id="rId4">
                  <a:extLst>
                    <a:ext uri="{A12FA001-AC4F-418D-AE19-62706E023703}">
                      <ahyp:hlinkClr xmlns:ahyp="http://schemas.microsoft.com/office/drawing/2018/hyperlinkcolor" val="tx"/>
                    </a:ext>
                  </a:extLst>
                </a:hlinkClick>
              </a:rPr>
              <a:t>https://sftool.gov/explore</a:t>
            </a:r>
            <a:endParaRPr lang="en-US" dirty="0"/>
          </a:p>
          <a:p>
            <a:endParaRPr lang="en-US" dirty="0"/>
          </a:p>
        </p:txBody>
      </p:sp>
    </p:spTree>
    <p:extLst>
      <p:ext uri="{BB962C8B-B14F-4D97-AF65-F5344CB8AC3E}">
        <p14:creationId xmlns:p14="http://schemas.microsoft.com/office/powerpoint/2010/main" val="30367342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2"/>
          <p:cNvSpPr>
            <a:spLocks noGrp="1" noRot="1" noChangeAspect="1" noChangeArrowheads="1" noTextEdit="1"/>
          </p:cNvSpPr>
          <p:nvPr>
            <p:ph type="sldImg"/>
          </p:nvPr>
        </p:nvSpPr>
        <p:spPr>
          <a:xfrm>
            <a:off x="979488" y="550863"/>
            <a:ext cx="5505450" cy="4130675"/>
          </a:xfrm>
          <a:ln/>
        </p:spPr>
      </p:sp>
      <p:sp>
        <p:nvSpPr>
          <p:cNvPr id="3686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Aft>
                <a:spcPct val="30000"/>
              </a:spcAft>
            </a:pPr>
            <a:r>
              <a:rPr lang="en-US" b="1" dirty="0"/>
              <a:t>Control dampers</a:t>
            </a:r>
            <a:r>
              <a:rPr lang="en-US" dirty="0"/>
              <a:t> are typically either parallel or opposed. </a:t>
            </a:r>
          </a:p>
          <a:p>
            <a:pPr algn="l">
              <a:spcAft>
                <a:spcPct val="30000"/>
              </a:spcAft>
            </a:pPr>
            <a:r>
              <a:rPr lang="en-US" b="1" dirty="0"/>
              <a:t>Airflow dampers </a:t>
            </a:r>
            <a:r>
              <a:rPr lang="en-US" dirty="0"/>
              <a:t>are used in duct systems to improve the flow of air and direct the air to go where wanted. </a:t>
            </a:r>
          </a:p>
          <a:p>
            <a:pPr algn="l">
              <a:spcAft>
                <a:spcPct val="30000"/>
              </a:spcAft>
            </a:pPr>
            <a:r>
              <a:rPr lang="en-US" b="1" dirty="0"/>
              <a:t>Balancing dampers</a:t>
            </a:r>
            <a:r>
              <a:rPr lang="en-US" dirty="0"/>
              <a:t> are normally located right before the final delivery device and are used to adjust each zone for the proper air flow.</a:t>
            </a:r>
          </a:p>
          <a:p>
            <a:pPr algn="l">
              <a:spcAft>
                <a:spcPct val="30000"/>
              </a:spcAft>
            </a:pPr>
            <a:r>
              <a:rPr lang="en-US" b="1" dirty="0"/>
              <a:t>Fire dampers and combination smoke/fire dampers</a:t>
            </a:r>
            <a:r>
              <a:rPr lang="en-US" dirty="0"/>
              <a:t> are used to prevent the spread of fire and smoke through the duct system. Fire dampers are actuated by a fusible link that melts and closes the dampers when temperatures in the duct system reach approximately 160 °F. Smoke dampers are connected to fire alarm/smoke control system and are actuated when the fire alarm is activated or smoke is detected in the air system.</a:t>
            </a:r>
          </a:p>
          <a:p>
            <a:pPr algn="l">
              <a:spcAft>
                <a:spcPct val="30000"/>
              </a:spcAft>
            </a:pPr>
            <a:endParaRPr lang="en-US" dirty="0"/>
          </a:p>
          <a:p>
            <a:pPr algn="l"/>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6" name="Rectangle 3"/>
          <p:cNvSpPr>
            <a:spLocks noGrp="1" noChangeArrowheads="1"/>
          </p:cNvSpPr>
          <p:nvPr>
            <p:ph type="body" idx="1"/>
          </p:nvPr>
        </p:nvSpPr>
        <p:spPr/>
        <p:txBody>
          <a:bodyPr/>
          <a:lstStyle/>
          <a:p>
            <a:pPr>
              <a:spcAft>
                <a:spcPts val="600"/>
              </a:spcAft>
            </a:pPr>
            <a:r>
              <a:rPr lang="en-US" dirty="0"/>
              <a:t>Damper maintenance requires cleaning, checking seals and adjusting linkage when units are off. </a:t>
            </a:r>
          </a:p>
          <a:p>
            <a:pPr>
              <a:spcAft>
                <a:spcPts val="600"/>
              </a:spcAft>
            </a:pPr>
            <a:r>
              <a:rPr lang="en-US" dirty="0"/>
              <a:t>Mechanical linkages change over time. It is important to check linkage for binding and control points. </a:t>
            </a:r>
          </a:p>
          <a:p>
            <a:pPr>
              <a:spcAft>
                <a:spcPts val="600"/>
              </a:spcAft>
            </a:pPr>
            <a:r>
              <a:rPr lang="en-US" dirty="0"/>
              <a:t>Fusible links on fire and combination smoke/fire dampers should be checked periodically since the links will fatigue and fail over time.</a:t>
            </a:r>
          </a:p>
          <a:p>
            <a:endParaRPr lang="en-US" dirty="0"/>
          </a:p>
        </p:txBody>
      </p:sp>
      <p:sp>
        <p:nvSpPr>
          <p:cNvPr id="4" name="Slide Image Placeholder 3">
            <a:extLst>
              <a:ext uri="{FF2B5EF4-FFF2-40B4-BE49-F238E27FC236}">
                <a16:creationId xmlns:a16="http://schemas.microsoft.com/office/drawing/2014/main" id="{22156D72-8FD4-4985-8E57-461B75D1498D}"/>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Rot="1" noChangeAspect="1" noChangeArrowheads="1" noTextEdit="1"/>
          </p:cNvSpPr>
          <p:nvPr>
            <p:ph type="sldImg"/>
          </p:nvPr>
        </p:nvSpPr>
        <p:spPr>
          <a:xfrm>
            <a:off x="979488" y="550863"/>
            <a:ext cx="5505450" cy="4130675"/>
          </a:xfrm>
          <a:ln/>
        </p:spPr>
      </p:sp>
      <p:sp>
        <p:nvSpPr>
          <p:cNvPr id="790531" name="Rectangle 3"/>
          <p:cNvSpPr>
            <a:spLocks noGrp="1" noChangeArrowheads="1"/>
          </p:cNvSpPr>
          <p:nvPr>
            <p:ph type="body" idx="1"/>
          </p:nvPr>
        </p:nvSpPr>
        <p:spPr/>
        <p:txBody>
          <a:bodyPr/>
          <a:lstStyle/>
          <a:p>
            <a:r>
              <a:rPr lang="en-US" altLang="en-US" dirty="0"/>
              <a:t>A New Buildings Institute PIER project identified a number of problems with HVAC systems as they are installed and operated in the field. Problems identified include broken economizers, improper refrigerant charge, fans running during unoccupied periods, fans that cycle on and off with a call for heating and cooling rather than providing continuous ventilation air, low airflow, inadequate ventilation air, and simultaneous heating and cooling. </a:t>
            </a:r>
          </a:p>
          <a:p>
            <a:endParaRPr lang="en-US" altLang="en-US" dirty="0"/>
          </a:p>
          <a:p>
            <a:endParaRPr lang="en-US" altLang="en-US" dirty="0"/>
          </a:p>
          <a:p>
            <a:endParaRPr lang="en-US" altLang="en-US" dirty="0"/>
          </a:p>
          <a:p>
            <a:endParaRPr lang="en-US" altLang="en-US" dirty="0"/>
          </a:p>
          <a:p>
            <a:r>
              <a:rPr lang="en-US" altLang="en-US" dirty="0"/>
              <a:t>Source: </a:t>
            </a:r>
            <a:r>
              <a:rPr lang="en-US" altLang="en-US" dirty="0">
                <a:solidFill>
                  <a:schemeClr val="tx1">
                    <a:lumMod val="85000"/>
                    <a:lumOff val="15000"/>
                  </a:schemeClr>
                </a:solidFill>
                <a:hlinkClick r:id="rId3">
                  <a:extLst>
                    <a:ext uri="{A12FA001-AC4F-418D-AE19-62706E023703}">
                      <ahyp:hlinkClr xmlns:ahyp="http://schemas.microsoft.com/office/drawing/2018/hyperlinkcolor" val="tx"/>
                    </a:ext>
                  </a:extLst>
                </a:hlinkClick>
              </a:rPr>
              <a:t>https://newbuildings.org/</a:t>
            </a:r>
            <a:endParaRPr lang="en-US" altLang="en-US" dirty="0">
              <a:solidFill>
                <a:schemeClr val="tx1">
                  <a:lumMod val="85000"/>
                  <a:lumOff val="15000"/>
                </a:schemeClr>
              </a:solidFill>
            </a:endParaRPr>
          </a:p>
          <a:p>
            <a:endParaRPr lang="en-US" altLang="en-US" dirty="0">
              <a:latin typeface="Book Antiqua" panose="02040602050305030304" pitchFamily="18" charset="0"/>
            </a:endParaRPr>
          </a:p>
          <a:p>
            <a:endParaRPr lang="en-US" altLang="en-US" dirty="0">
              <a:latin typeface="Book Antiqua" panose="0204060205030503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2">
            <a:extLst>
              <a:ext uri="{FF2B5EF4-FFF2-40B4-BE49-F238E27FC236}">
                <a16:creationId xmlns:a16="http://schemas.microsoft.com/office/drawing/2014/main" id="{B002AC06-EE11-430B-AACA-2324AF721E03}"/>
              </a:ext>
            </a:extLst>
          </p:cNvPr>
          <p:cNvSpPr>
            <a:spLocks noGrp="1" noRot="1" noChangeAspect="1" noChangeArrowheads="1" noTextEdit="1"/>
          </p:cNvSpPr>
          <p:nvPr>
            <p:ph type="sldImg"/>
          </p:nvPr>
        </p:nvSpPr>
        <p:spPr>
          <a:xfrm>
            <a:off x="1265238" y="600075"/>
            <a:ext cx="5138737" cy="3852863"/>
          </a:xfrm>
          <a:prstGeom prst="rect">
            <a:avLst/>
          </a:prstGeom>
          <a:ln/>
        </p:spPr>
      </p:sp>
      <p:sp>
        <p:nvSpPr>
          <p:cNvPr id="5" name="Notes Placeholder 4">
            <a:extLst>
              <a:ext uri="{FF2B5EF4-FFF2-40B4-BE49-F238E27FC236}">
                <a16:creationId xmlns:a16="http://schemas.microsoft.com/office/drawing/2014/main" id="{F7D58B97-5264-4DFA-AD66-A5454CFE8647}"/>
              </a:ext>
            </a:extLst>
          </p:cNvPr>
          <p:cNvSpPr>
            <a:spLocks noGrp="1"/>
          </p:cNvSpPr>
          <p:nvPr>
            <p:ph type="body" idx="1"/>
          </p:nvPr>
        </p:nvSpPr>
        <p:spPr>
          <a:xfrm>
            <a:off x="1156822" y="4663107"/>
            <a:ext cx="5247153" cy="3780473"/>
          </a:xfrm>
          <a:prstGeom prst="rect">
            <a:avLst/>
          </a:prstGeom>
        </p:spPr>
        <p:txBody>
          <a:bodyPr/>
          <a:lstStyle/>
          <a:p>
            <a:r>
              <a:rPr lang="en-US" dirty="0"/>
              <a:t>Please turn to the Appendix of your handbook to complete Activity 2.</a:t>
            </a:r>
          </a:p>
        </p:txBody>
      </p:sp>
    </p:spTree>
    <p:extLst>
      <p:ext uri="{BB962C8B-B14F-4D97-AF65-F5344CB8AC3E}">
        <p14:creationId xmlns:p14="http://schemas.microsoft.com/office/powerpoint/2010/main" val="2758923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1739C4-7711-E46F-0BDA-C9CEC91DF4DC}"/>
              </a:ext>
            </a:extLst>
          </p:cNvPr>
          <p:cNvSpPr/>
          <p:nvPr/>
        </p:nvSpPr>
        <p:spPr>
          <a:xfrm>
            <a:off x="1228725" y="1534146"/>
            <a:ext cx="4953000" cy="41306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Notes Placeholder 2"/>
          <p:cNvSpPr>
            <a:spLocks noGrp="1"/>
          </p:cNvSpPr>
          <p:nvPr>
            <p:ph type="body" idx="1"/>
          </p:nvPr>
        </p:nvSpPr>
        <p:spPr>
          <a:xfrm>
            <a:off x="764082" y="5902947"/>
            <a:ext cx="5788074" cy="3150705"/>
          </a:xfrm>
        </p:spPr>
        <p:txBody>
          <a:bodyPr/>
          <a:lstStyle/>
          <a:p>
            <a:r>
              <a:rPr lang="en-US" dirty="0"/>
              <a:t>In addition to providing heating and cooling, an important role of HVAC systems is to provide ventilation of adequate fresh air to keep occupants healthy and comfortable. The diagram on the left shows a simplified example of an HVAC system bringing in fresh air and exhausting polluted air via a system of ductwork. The image on the right shows more detail of some of the typical components of a ventilation system.</a:t>
            </a:r>
          </a:p>
          <a:p>
            <a:endParaRPr lang="en-US" dirty="0"/>
          </a:p>
          <a:p>
            <a:r>
              <a:rPr lang="en-US" dirty="0"/>
              <a:t>Image 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extLst>
                    <a:ext uri="{A12FA001-AC4F-418D-AE19-62706E023703}">
                      <ahyp:hlinkClr xmlns:ahyp="http://schemas.microsoft.com/office/drawing/2018/hyperlinkcolor" val="tx"/>
                    </a:ext>
                  </a:extLst>
                </a:hlinkClick>
              </a:rPr>
              <a:t>https://www.agoria.be/en/climate-neutral-building/building-technologies/technical-cards/ventilation-non-residential</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4">
                  <a:extLst>
                    <a:ext uri="{A12FA001-AC4F-418D-AE19-62706E023703}">
                      <ahyp:hlinkClr xmlns:ahyp="http://schemas.microsoft.com/office/drawing/2018/hyperlinkcolor" val="tx"/>
                    </a:ext>
                  </a:extLst>
                </a:hlinkClick>
              </a:rPr>
              <a:t>https://www.engineeringintro.com/construction-works/ductwork-components-for-commercial-buildings/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pic>
        <p:nvPicPr>
          <p:cNvPr id="4" name="Picture 3" descr="Diagram of a diagram of air flow&#10;&#10;Description automatically generated">
            <a:extLst>
              <a:ext uri="{FF2B5EF4-FFF2-40B4-BE49-F238E27FC236}">
                <a16:creationId xmlns:a16="http://schemas.microsoft.com/office/drawing/2014/main" id="{A6F273AB-F0F9-2778-AF15-51CD264957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35" y="1842421"/>
            <a:ext cx="2724274" cy="2164108"/>
          </a:xfrm>
          <a:prstGeom prst="rect">
            <a:avLst/>
          </a:prstGeom>
        </p:spPr>
      </p:pic>
      <p:pic>
        <p:nvPicPr>
          <p:cNvPr id="5" name="Picture 4" descr="Diagram of a ventilation system&#10;&#10;Description automatically generated">
            <a:extLst>
              <a:ext uri="{FF2B5EF4-FFF2-40B4-BE49-F238E27FC236}">
                <a16:creationId xmlns:a16="http://schemas.microsoft.com/office/drawing/2014/main" id="{81F8FE42-65B2-CA60-59D1-415CE8A109BE}"/>
              </a:ext>
            </a:extLst>
          </p:cNvPr>
          <p:cNvPicPr>
            <a:picLocks noChangeAspect="1"/>
          </p:cNvPicPr>
          <p:nvPr/>
        </p:nvPicPr>
        <p:blipFill>
          <a:blip r:embed="rId6">
            <a:extLst>
              <a:ext uri="{28A0092B-C50C-407E-A947-70E740481C1C}">
                <a14:useLocalDpi xmlns:a14="http://schemas.microsoft.com/office/drawing/2010/main" val="0"/>
              </a:ext>
            </a:extLst>
          </a:blip>
          <a:srcRect l="-278" t="1354" r="278" b="731"/>
          <a:stretch/>
        </p:blipFill>
        <p:spPr>
          <a:xfrm>
            <a:off x="3133725" y="1370940"/>
            <a:ext cx="3790950" cy="4243593"/>
          </a:xfrm>
          <a:prstGeom prst="rect">
            <a:avLst/>
          </a:prstGeom>
          <a:ln>
            <a:solidFill>
              <a:schemeClr val="tx1"/>
            </a:solidFill>
          </a:ln>
        </p:spPr>
      </p:pic>
      <p:sp>
        <p:nvSpPr>
          <p:cNvPr id="7" name="TextBox 6">
            <a:extLst>
              <a:ext uri="{FF2B5EF4-FFF2-40B4-BE49-F238E27FC236}">
                <a16:creationId xmlns:a16="http://schemas.microsoft.com/office/drawing/2014/main" id="{A0BD3135-C3F5-01FA-E60B-DA41371AFE76}"/>
              </a:ext>
            </a:extLst>
          </p:cNvPr>
          <p:cNvSpPr txBox="1"/>
          <p:nvPr/>
        </p:nvSpPr>
        <p:spPr>
          <a:xfrm>
            <a:off x="571756" y="1648446"/>
            <a:ext cx="933269" cy="461665"/>
          </a:xfrm>
          <a:prstGeom prst="rect">
            <a:avLst/>
          </a:prstGeom>
          <a:solidFill>
            <a:schemeClr val="bg1"/>
          </a:solidFill>
        </p:spPr>
        <p:txBody>
          <a:bodyPr wrap="none" rtlCol="0">
            <a:spAutoFit/>
          </a:bodyPr>
          <a:lstStyle/>
          <a:p>
            <a:r>
              <a:rPr lang="en-US" sz="1200" dirty="0">
                <a:latin typeface="Arial" panose="020B0604020202020204" pitchFamily="34" charset="0"/>
              </a:rPr>
              <a:t>Exhaust of</a:t>
            </a:r>
          </a:p>
          <a:p>
            <a:r>
              <a:rPr lang="en-US" sz="1200" dirty="0">
                <a:latin typeface="Arial" panose="020B0604020202020204" pitchFamily="34" charset="0"/>
              </a:rPr>
              <a:t>polluted air</a:t>
            </a:r>
          </a:p>
        </p:txBody>
      </p:sp>
      <p:sp>
        <p:nvSpPr>
          <p:cNvPr id="8" name="TextBox 7">
            <a:extLst>
              <a:ext uri="{FF2B5EF4-FFF2-40B4-BE49-F238E27FC236}">
                <a16:creationId xmlns:a16="http://schemas.microsoft.com/office/drawing/2014/main" id="{9BBCEAD5-E6AB-5636-C497-F44540C2686E}"/>
              </a:ext>
            </a:extLst>
          </p:cNvPr>
          <p:cNvSpPr txBox="1"/>
          <p:nvPr/>
        </p:nvSpPr>
        <p:spPr>
          <a:xfrm>
            <a:off x="2048312" y="1863519"/>
            <a:ext cx="790601" cy="461665"/>
          </a:xfrm>
          <a:prstGeom prst="rect">
            <a:avLst/>
          </a:prstGeom>
          <a:solidFill>
            <a:schemeClr val="bg1"/>
          </a:solidFill>
        </p:spPr>
        <p:txBody>
          <a:bodyPr wrap="none" rtlCol="0">
            <a:spAutoFit/>
          </a:bodyPr>
          <a:lstStyle/>
          <a:p>
            <a:r>
              <a:rPr lang="en-US" sz="1200" dirty="0">
                <a:latin typeface="Arial" panose="020B0604020202020204" pitchFamily="34" charset="0"/>
              </a:rPr>
              <a:t>Fresh air</a:t>
            </a:r>
          </a:p>
          <a:p>
            <a:r>
              <a:rPr lang="en-US" sz="1200" dirty="0">
                <a:latin typeface="Arial" panose="020B0604020202020204" pitchFamily="34" charset="0"/>
              </a:rPr>
              <a:t>supply</a:t>
            </a:r>
          </a:p>
        </p:txBody>
      </p:sp>
      <p:sp>
        <p:nvSpPr>
          <p:cNvPr id="9" name="TextBox 8">
            <a:extLst>
              <a:ext uri="{FF2B5EF4-FFF2-40B4-BE49-F238E27FC236}">
                <a16:creationId xmlns:a16="http://schemas.microsoft.com/office/drawing/2014/main" id="{0EE53D83-1363-CAA4-25BA-CF542281BB7D}"/>
              </a:ext>
            </a:extLst>
          </p:cNvPr>
          <p:cNvSpPr txBox="1"/>
          <p:nvPr/>
        </p:nvSpPr>
        <p:spPr>
          <a:xfrm>
            <a:off x="604332" y="517491"/>
            <a:ext cx="2777299" cy="707886"/>
          </a:xfrm>
          <a:prstGeom prst="rect">
            <a:avLst/>
          </a:prstGeom>
          <a:noFill/>
        </p:spPr>
        <p:txBody>
          <a:bodyPr wrap="none" rtlCol="0">
            <a:spAutoFit/>
          </a:bodyPr>
          <a:lstStyle/>
          <a:p>
            <a:r>
              <a:rPr lang="en-US" sz="4000" b="1" dirty="0">
                <a:latin typeface="Arial" panose="020B0604020202020204" pitchFamily="34" charset="0"/>
              </a:rPr>
              <a:t>Ventilation</a:t>
            </a:r>
          </a:p>
        </p:txBody>
      </p:sp>
    </p:spTree>
    <p:extLst>
      <p:ext uri="{BB962C8B-B14F-4D97-AF65-F5344CB8AC3E}">
        <p14:creationId xmlns:p14="http://schemas.microsoft.com/office/powerpoint/2010/main" val="4361216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25EE6CB-7FFC-4446-A41E-5CFE2A23A5E4}"/>
              </a:ext>
            </a:extLst>
          </p:cNvPr>
          <p:cNvSpPr>
            <a:spLocks noGrp="1" noRot="1" noChangeAspect="1"/>
          </p:cNvSpPr>
          <p:nvPr>
            <p:ph type="sldImg"/>
          </p:nvPr>
        </p:nvSpPr>
        <p:spPr>
          <a:xfrm>
            <a:off x="1308100" y="742950"/>
            <a:ext cx="4903788" cy="3676650"/>
          </a:xfrm>
        </p:spPr>
      </p:sp>
      <p:sp>
        <p:nvSpPr>
          <p:cNvPr id="9" name="Notes Placeholder 8">
            <a:extLst>
              <a:ext uri="{FF2B5EF4-FFF2-40B4-BE49-F238E27FC236}">
                <a16:creationId xmlns:a16="http://schemas.microsoft.com/office/drawing/2014/main" id="{83E7507D-9DA6-4338-BC78-B266EF2E7232}"/>
              </a:ext>
            </a:extLst>
          </p:cNvPr>
          <p:cNvSpPr>
            <a:spLocks noGrp="1"/>
          </p:cNvSpPr>
          <p:nvPr>
            <p:ph type="body" idx="1"/>
          </p:nvPr>
        </p:nvSpPr>
        <p:spPr/>
        <p:txBody>
          <a:bodyPr/>
          <a:lstStyle/>
          <a:p>
            <a:pPr>
              <a:spcBef>
                <a:spcPts val="457"/>
              </a:spcBef>
              <a:spcAft>
                <a:spcPts val="457"/>
              </a:spcAft>
            </a:pPr>
            <a:endParaRPr lang="en-US" dirty="0"/>
          </a:p>
        </p:txBody>
      </p:sp>
    </p:spTree>
    <p:extLst>
      <p:ext uri="{BB962C8B-B14F-4D97-AF65-F5344CB8AC3E}">
        <p14:creationId xmlns:p14="http://schemas.microsoft.com/office/powerpoint/2010/main" val="638128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620A5-145C-8313-7A11-005A2262914B}"/>
            </a:ext>
          </a:extLst>
        </p:cNvPr>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3828B353-D5F6-3C3A-BE2B-4C140D02BD86}"/>
              </a:ext>
            </a:extLst>
          </p:cNvPr>
          <p:cNvSpPr>
            <a:spLocks noGrp="1" noRot="1" noChangeAspect="1"/>
          </p:cNvSpPr>
          <p:nvPr>
            <p:ph type="sldImg"/>
          </p:nvPr>
        </p:nvSpPr>
        <p:spPr>
          <a:xfrm>
            <a:off x="1308100" y="742950"/>
            <a:ext cx="4903788" cy="3676650"/>
          </a:xfrm>
        </p:spPr>
      </p:sp>
      <p:sp>
        <p:nvSpPr>
          <p:cNvPr id="9" name="Notes Placeholder 8">
            <a:extLst>
              <a:ext uri="{FF2B5EF4-FFF2-40B4-BE49-F238E27FC236}">
                <a16:creationId xmlns:a16="http://schemas.microsoft.com/office/drawing/2014/main" id="{7B6D82AD-5F77-8DA2-0EEE-6EC2A4CC17E4}"/>
              </a:ext>
            </a:extLst>
          </p:cNvPr>
          <p:cNvSpPr>
            <a:spLocks noGrp="1"/>
          </p:cNvSpPr>
          <p:nvPr>
            <p:ph type="body" idx="1"/>
          </p:nvPr>
        </p:nvSpPr>
        <p:spPr>
          <a:xfrm>
            <a:off x="1403498" y="4800599"/>
            <a:ext cx="5148658" cy="4253053"/>
          </a:xfrm>
        </p:spPr>
        <p:txBody>
          <a:bodyPr/>
          <a:lstStyle/>
          <a:p>
            <a:pPr>
              <a:spcBef>
                <a:spcPts val="457"/>
              </a:spcBef>
              <a:spcAft>
                <a:spcPts val="457"/>
              </a:spcAft>
            </a:pPr>
            <a:r>
              <a:rPr lang="en-US" dirty="0"/>
              <a:t>Next we’ll discuss outside air requirements in more detail.</a:t>
            </a:r>
          </a:p>
        </p:txBody>
      </p:sp>
    </p:spTree>
    <p:extLst>
      <p:ext uri="{BB962C8B-B14F-4D97-AF65-F5344CB8AC3E}">
        <p14:creationId xmlns:p14="http://schemas.microsoft.com/office/powerpoint/2010/main" val="16115570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otes Placeholder 4">
            <a:extLst>
              <a:ext uri="{FF2B5EF4-FFF2-40B4-BE49-F238E27FC236}">
                <a16:creationId xmlns:a16="http://schemas.microsoft.com/office/drawing/2014/main" id="{E939DA88-02CC-4C15-9199-9412D9FB790A}"/>
              </a:ext>
            </a:extLst>
          </p:cNvPr>
          <p:cNvSpPr>
            <a:spLocks noGrp="1"/>
          </p:cNvSpPr>
          <p:nvPr>
            <p:ph type="body" idx="1"/>
          </p:nvPr>
        </p:nvSpPr>
        <p:spPr/>
        <p:txBody>
          <a:bodyPr/>
          <a:lstStyle/>
          <a:p>
            <a:pPr>
              <a:spcAft>
                <a:spcPts val="600"/>
              </a:spcAft>
            </a:pPr>
            <a:r>
              <a:rPr lang="en-US" dirty="0"/>
              <a:t>ASHRAE Standard 62, Ventilation for Acceptable Indoor Air Quality, has been adopted by many states as the design standard for acceptable indoor air quality. For example, the required ventilation rate for office buildings is 17 cubic feet per minute (CFM) per person of outside air.</a:t>
            </a:r>
          </a:p>
          <a:p>
            <a:pPr>
              <a:spcAft>
                <a:spcPts val="600"/>
              </a:spcAft>
            </a:pPr>
            <a:r>
              <a:rPr lang="en-US" dirty="0"/>
              <a:t>ASHRAE 62.1 varies the requirement for outdoor, clean air in different spaces by both the number of occupants present, the floor area in the space and the effectiveness of the ventilation system to provide acceptable IAQ.</a:t>
            </a:r>
          </a:p>
        </p:txBody>
      </p:sp>
      <p:sp>
        <p:nvSpPr>
          <p:cNvPr id="3" name="Slide Image Placeholder 2">
            <a:extLst>
              <a:ext uri="{FF2B5EF4-FFF2-40B4-BE49-F238E27FC236}">
                <a16:creationId xmlns:a16="http://schemas.microsoft.com/office/drawing/2014/main" id="{E82D90F5-B611-424D-B4A0-647FBC9DA743}"/>
              </a:ext>
            </a:extLst>
          </p:cNvPr>
          <p:cNvSpPr>
            <a:spLocks noGrp="1" noRot="1" noChangeAspect="1"/>
          </p:cNvSpPr>
          <p:nvPr>
            <p:ph type="sldImg"/>
          </p:nvPr>
        </p:nvSpPr>
        <p:spPr>
          <a:xfrm>
            <a:off x="979488" y="550863"/>
            <a:ext cx="5505450" cy="4130675"/>
          </a:xfrm>
        </p:spPr>
      </p:sp>
    </p:spTree>
    <p:extLst>
      <p:ext uri="{BB962C8B-B14F-4D97-AF65-F5344CB8AC3E}">
        <p14:creationId xmlns:p14="http://schemas.microsoft.com/office/powerpoint/2010/main" val="39050026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758339" y="4704949"/>
            <a:ext cx="5927723" cy="4445000"/>
          </a:xfrm>
          <a:prstGeom prst="rect">
            <a:avLst/>
          </a:prstGeom>
        </p:spPr>
        <p:txBody>
          <a:bodyPr>
            <a:noAutofit/>
          </a:bodyPr>
          <a:lstStyle/>
          <a:p>
            <a:pPr defTabSz="906678">
              <a:spcAft>
                <a:spcPts val="428"/>
              </a:spcAft>
              <a:defRPr/>
            </a:pPr>
            <a:r>
              <a:rPr lang="en-US" dirty="0"/>
              <a:t>Refer to your local mechanical code to determine minimum ventilation requirements for your space type and occupancy. Many jurisdictions follow the International Mechanical Code or ASHRAE Standard 62.1 requirements.</a:t>
            </a:r>
          </a:p>
          <a:p>
            <a:pPr defTabSz="906678">
              <a:spcAft>
                <a:spcPts val="428"/>
              </a:spcAft>
              <a:defRPr/>
            </a:pPr>
            <a:r>
              <a:rPr lang="en-US" dirty="0"/>
              <a:t>ASHRAE Standard 62.1 defines ventilation requirements for most commercial building space types. Minimum outside</a:t>
            </a:r>
            <a:r>
              <a:rPr lang="en-US" baseline="0" dirty="0"/>
              <a:t> air requirements will vary based on:</a:t>
            </a:r>
          </a:p>
          <a:p>
            <a:pPr marL="453280">
              <a:spcAft>
                <a:spcPts val="0"/>
              </a:spcAft>
              <a:buFont typeface="Arial" pitchFamily="34" charset="0"/>
              <a:buChar char="•"/>
            </a:pPr>
            <a:r>
              <a:rPr lang="en-US" dirty="0"/>
              <a:t> Number of people in a space</a:t>
            </a:r>
          </a:p>
          <a:p>
            <a:pPr marL="453280">
              <a:spcAft>
                <a:spcPts val="0"/>
              </a:spcAft>
              <a:buFont typeface="Arial" pitchFamily="34" charset="0"/>
              <a:buChar char="•"/>
            </a:pPr>
            <a:r>
              <a:rPr lang="en-US" baseline="0" dirty="0"/>
              <a:t> </a:t>
            </a:r>
            <a:r>
              <a:rPr lang="en-US" dirty="0"/>
              <a:t>Occupancy type (e.g. classrooms, laboratories, warehouses, etc.)</a:t>
            </a:r>
          </a:p>
          <a:p>
            <a:pPr marL="453280">
              <a:spcAft>
                <a:spcPts val="0"/>
              </a:spcAft>
              <a:buFont typeface="Arial" pitchFamily="34" charset="0"/>
              <a:buChar char="•"/>
            </a:pPr>
            <a:r>
              <a:rPr lang="en-US" baseline="0" dirty="0"/>
              <a:t> </a:t>
            </a:r>
            <a:r>
              <a:rPr lang="en-US" dirty="0"/>
              <a:t>Total area &amp; volume occupied.</a:t>
            </a:r>
            <a:endParaRPr lang="en-US" baseline="0" dirty="0"/>
          </a:p>
          <a:p>
            <a:pPr>
              <a:spcAft>
                <a:spcPts val="428"/>
              </a:spcAft>
            </a:pPr>
            <a:r>
              <a:rPr lang="en-US" baseline="0" dirty="0"/>
              <a:t>A simple calculation for the outdoor airflow required for a single ventilation zone is:</a:t>
            </a:r>
          </a:p>
          <a:p>
            <a:pPr algn="ctr">
              <a:spcAft>
                <a:spcPts val="428"/>
              </a:spcAft>
            </a:pPr>
            <a:r>
              <a:rPr lang="en-US" b="1" baseline="0" dirty="0"/>
              <a:t>(CFM/person) x (number of people in the space) + (CFM/sq. ft). x (total sq. ft.)</a:t>
            </a:r>
          </a:p>
          <a:p>
            <a:pPr algn="ctr">
              <a:spcAft>
                <a:spcPts val="428"/>
              </a:spcAft>
            </a:pPr>
            <a:r>
              <a:rPr lang="en-US" dirty="0"/>
              <a:t>For example, a 600 sq. ft. classroom designed for 30 students would require:</a:t>
            </a:r>
          </a:p>
          <a:p>
            <a:pPr algn="ctr">
              <a:spcAft>
                <a:spcPts val="428"/>
              </a:spcAft>
            </a:pPr>
            <a:r>
              <a:rPr lang="en-US" baseline="0" dirty="0"/>
              <a:t>10 CFM x 30 people + .12 CFM x 600 sq. ft. = </a:t>
            </a:r>
            <a:r>
              <a:rPr lang="en-US" b="1" baseline="0" dirty="0"/>
              <a:t>372 CFM</a:t>
            </a:r>
            <a:endParaRPr lang="en-US" baseline="0" dirty="0"/>
          </a:p>
          <a:p>
            <a:pPr>
              <a:spcAft>
                <a:spcPts val="428"/>
              </a:spcAft>
            </a:pPr>
            <a:r>
              <a:rPr lang="en-US" baseline="0" dirty="0"/>
              <a:t>Systems that serve multiple ventilation zones require more complicated calculations and are usually based on meeting the requirements of the most critical zone.</a:t>
            </a:r>
          </a:p>
          <a:p>
            <a:pPr>
              <a:spcAft>
                <a:spcPts val="428"/>
              </a:spcAft>
            </a:pPr>
            <a:r>
              <a:rPr lang="en-US" b="0" i="0" dirty="0">
                <a:effectLst/>
                <a:latin typeface="Book Antiqua" panose="02040602050305030304" pitchFamily="18" charset="0"/>
              </a:rPr>
              <a:t>Note: Ventilation for hospital facilities is defined in ANSI/ASHRAE/ASHE Standard 170: Ventilation of Health Care Facilities. This standard’s guidelines provide environmental control for comfort and odor, as these two things can be compromised without proper care and act as a hindrance to patient recovery.</a:t>
            </a:r>
            <a:endParaRPr lang="en-US" dirty="0"/>
          </a:p>
        </p:txBody>
      </p:sp>
    </p:spTree>
    <p:extLst>
      <p:ext uri="{BB962C8B-B14F-4D97-AF65-F5344CB8AC3E}">
        <p14:creationId xmlns:p14="http://schemas.microsoft.com/office/powerpoint/2010/main" val="632418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646113" y="514350"/>
            <a:ext cx="5927725" cy="4445000"/>
          </a:xfrm>
          <a:prstGeom prst="rect">
            <a:avLst/>
          </a:prstGeom>
          <a:ln/>
        </p:spPr>
      </p:sp>
      <p:sp>
        <p:nvSpPr>
          <p:cNvPr id="3" name="Notes Placeholder 2"/>
          <p:cNvSpPr>
            <a:spLocks noGrp="1"/>
          </p:cNvSpPr>
          <p:nvPr>
            <p:ph type="body" idx="1"/>
          </p:nvPr>
        </p:nvSpPr>
        <p:spPr>
          <a:xfrm>
            <a:off x="874646" y="4944618"/>
            <a:ext cx="5565913" cy="4184395"/>
          </a:xfrm>
          <a:prstGeom prst="rect">
            <a:avLst/>
          </a:prstGeom>
        </p:spPr>
        <p:txBody>
          <a:bodyPr>
            <a:normAutofit fontScale="92500" lnSpcReduction="10000"/>
          </a:bodyPr>
          <a:lstStyle/>
          <a:p>
            <a:r>
              <a:rPr lang="en-US" dirty="0"/>
              <a:t>How do you know if your units are providing at least the minimum outside air required? Measuring is the only way to know for sure – Test and Air Balancing (TAB) should be performed periodically (ASHRAE 62.1 standard requires TAB every 5 years).</a:t>
            </a:r>
          </a:p>
          <a:p>
            <a:endParaRPr lang="en-US" dirty="0"/>
          </a:p>
          <a:p>
            <a:r>
              <a:rPr lang="en-US" dirty="0"/>
              <a:t>Elevated CO</a:t>
            </a:r>
            <a:r>
              <a:rPr lang="en-US" baseline="-25000" dirty="0"/>
              <a:t>2</a:t>
            </a:r>
            <a:r>
              <a:rPr lang="en-US" dirty="0"/>
              <a:t> is a predictor of poor air quality, but CO</a:t>
            </a:r>
            <a:r>
              <a:rPr lang="en-US" baseline="-25000" dirty="0"/>
              <a:t>2  </a:t>
            </a:r>
            <a:r>
              <a:rPr lang="en-US" dirty="0"/>
              <a:t>measurements don’t contribute to meeting the ASHRAE standard.</a:t>
            </a:r>
          </a:p>
          <a:p>
            <a:endParaRPr lang="en-US" dirty="0"/>
          </a:p>
          <a:p>
            <a:pPr>
              <a:spcAft>
                <a:spcPts val="428"/>
              </a:spcAft>
            </a:pPr>
            <a:r>
              <a:rPr lang="en-US" baseline="0" dirty="0"/>
              <a:t>Outside of your scheduled TAB assessments, you can measure outside air using temperature readings. To calculate the percent of outside air being provided to a space, use the formula shown above with temperature readings taken at the air handler level. Mixed air temperature should be measured after the filter bank, before the heating/cooling coils. Also, keep in mind that this is a point-in-time measurement to help understand what may typically be happening in your system. This process should be performed in heating season and in cooling season, on days representative of the hottest/coolest days typical of your climate, respectively. These readings should also be taken when the system is NOT economizing, since economizing will bring in more outside air than when solely in mechanical conditioning mode.</a:t>
            </a:r>
          </a:p>
          <a:p>
            <a:pPr>
              <a:spcAft>
                <a:spcPts val="428"/>
              </a:spcAft>
            </a:pPr>
            <a:r>
              <a:rPr lang="en-US" baseline="0" dirty="0"/>
              <a:t>Supply air volume can be determined in a number of ways, for example by using an anemometer to take a duct traverse measurement, using a flow hood at a supply grill, or estimating the volume based on duct size and fan speed.</a:t>
            </a:r>
          </a:p>
          <a:p>
            <a:pPr>
              <a:spcAft>
                <a:spcPts val="428"/>
              </a:spcAft>
            </a:pPr>
            <a:r>
              <a:rPr lang="en-US" baseline="0" dirty="0"/>
              <a:t>To determine if you are delivering enough fresh air to a space, multiply the percentage of outdoor air you are providing by the total volume of air, then compare that number to the amount required by the </a:t>
            </a:r>
            <a:r>
              <a:rPr lang="en-US" dirty="0"/>
              <a:t>ventilation standard you are subject to. You can also use this method to identify areas where you may be over-ventilating and thus wasting energy.</a:t>
            </a:r>
            <a:endParaRPr lang="en-US" baseline="0" dirty="0"/>
          </a:p>
          <a:p>
            <a:pPr>
              <a:spcAft>
                <a:spcPts val="428"/>
              </a:spcAft>
            </a:pPr>
            <a:endParaRPr lang="en-US" dirty="0"/>
          </a:p>
          <a:p>
            <a:pPr>
              <a:spcAft>
                <a:spcPts val="428"/>
              </a:spcAft>
            </a:pPr>
            <a:endParaRPr lang="en-US" dirty="0"/>
          </a:p>
          <a:p>
            <a:pPr>
              <a:spcAft>
                <a:spcPts val="428"/>
              </a:spcAft>
            </a:pPr>
            <a:endParaRPr lang="en-US" dirty="0"/>
          </a:p>
          <a:p>
            <a:pPr>
              <a:spcAft>
                <a:spcPts val="428"/>
              </a:spcAft>
            </a:pPr>
            <a:endParaRPr lang="en-US" dirty="0"/>
          </a:p>
        </p:txBody>
      </p:sp>
    </p:spTree>
    <p:extLst>
      <p:ext uri="{BB962C8B-B14F-4D97-AF65-F5344CB8AC3E}">
        <p14:creationId xmlns:p14="http://schemas.microsoft.com/office/powerpoint/2010/main" val="746887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Rectangle 2"/>
          <p:cNvSpPr>
            <a:spLocks noGrp="1" noRot="1" noChangeAspect="1" noChangeArrowheads="1" noTextEdit="1"/>
          </p:cNvSpPr>
          <p:nvPr>
            <p:ph type="sldImg"/>
          </p:nvPr>
        </p:nvSpPr>
        <p:spPr>
          <a:xfrm>
            <a:off x="979488" y="550863"/>
            <a:ext cx="5505450" cy="4130675"/>
          </a:xfrm>
          <a:ln/>
        </p:spPr>
      </p:sp>
      <p:sp>
        <p:nvSpPr>
          <p:cNvPr id="2437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dirty="0"/>
              <a:t>Boilers make steam or hot water for heating buildings, with varying efficiency.</a:t>
            </a:r>
          </a:p>
          <a:p>
            <a:pPr>
              <a:spcAft>
                <a:spcPts val="600"/>
              </a:spcAft>
            </a:pPr>
            <a:r>
              <a:rPr lang="en-US" dirty="0"/>
              <a:t>The lower the heating water temperature can be set and effectively used in any building, the better the opportunity for savings.</a:t>
            </a:r>
          </a:p>
          <a:p>
            <a:pPr>
              <a:spcAft>
                <a:spcPts val="600"/>
              </a:spcAft>
            </a:pPr>
            <a:endParaRPr lang="en-US" dirty="0"/>
          </a:p>
          <a:p>
            <a:pPr>
              <a:spcAft>
                <a:spcPts val="600"/>
              </a:spcAft>
            </a:pPr>
            <a:r>
              <a:rPr lang="en-US" dirty="0"/>
              <a:t>Many boilers burn fossil fuels (typically natural gas or oil) to generate heat, but electric boilers are also available. In many regions, heat pumps (which run on electricity and are very efficient) are being implemented as an alternative to fossil fuel-based boilers. We’ll explore heat pumps in more detail later in this class.</a:t>
            </a:r>
          </a:p>
          <a:p>
            <a:pPr>
              <a:spcBef>
                <a:spcPts val="474"/>
              </a:spcBef>
              <a:spcAft>
                <a:spcPts val="474"/>
              </a:spcAft>
            </a:pPr>
            <a:endParaRPr lang="en-US" dirty="0"/>
          </a:p>
          <a:p>
            <a:pPr>
              <a:spcBef>
                <a:spcPts val="474"/>
              </a:spcBef>
              <a:spcAft>
                <a:spcPts val="474"/>
              </a:spcAft>
            </a:pPr>
            <a:r>
              <a:rPr lang="en-US" dirty="0"/>
              <a:t>(Refer to ASHRAE Systems and Equipment for more information.)</a:t>
            </a:r>
          </a:p>
          <a:p>
            <a:pPr>
              <a:spcBef>
                <a:spcPts val="474"/>
              </a:spcBef>
              <a:spcAft>
                <a:spcPts val="474"/>
              </a:spcAft>
            </a:pP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r>
              <a:rPr lang="en-US" dirty="0"/>
              <a:t>This chart compares some different standards for ventilation in buildings.</a:t>
            </a:r>
          </a:p>
          <a:p>
            <a:endParaRPr lang="en-US" dirty="0"/>
          </a:p>
          <a:p>
            <a:r>
              <a:rPr lang="en-US" dirty="0"/>
              <a:t>Source:</a:t>
            </a:r>
          </a:p>
          <a:p>
            <a:r>
              <a:rPr lang="en-US" dirty="0">
                <a:solidFill>
                  <a:schemeClr val="tx1">
                    <a:lumMod val="85000"/>
                    <a:lumOff val="15000"/>
                  </a:schemeClr>
                </a:solidFill>
                <a:effectLst/>
                <a:hlinkClick r:id="rId3">
                  <a:extLst>
                    <a:ext uri="{A12FA001-AC4F-418D-AE19-62706E023703}">
                      <ahyp:hlinkClr xmlns:ahyp="http://schemas.microsoft.com/office/drawing/2018/hyperlinkcolor" val="tx"/>
                    </a:ext>
                  </a:extLst>
                </a:hlinkClick>
              </a:rPr>
              <a:t>https://sftool.gov/learn/about/626/enhancing-health-indoor-air#lever1</a:t>
            </a:r>
            <a:endParaRPr lang="en-US" dirty="0">
              <a:solidFill>
                <a:schemeClr val="tx1">
                  <a:lumMod val="85000"/>
                  <a:lumOff val="15000"/>
                </a:schemeClr>
              </a:solidFill>
              <a:effectLst/>
            </a:endParaRPr>
          </a:p>
          <a:p>
            <a:endParaRPr lang="en-US" dirty="0"/>
          </a:p>
        </p:txBody>
      </p:sp>
      <p:pic>
        <p:nvPicPr>
          <p:cNvPr id="4" name="Picture 3">
            <a:extLst>
              <a:ext uri="{FF2B5EF4-FFF2-40B4-BE49-F238E27FC236}">
                <a16:creationId xmlns:a16="http://schemas.microsoft.com/office/drawing/2014/main" id="{B60A5B44-298B-D061-78D0-0FBD6CFFDE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49" y="1568687"/>
            <a:ext cx="6422319" cy="2835439"/>
          </a:xfrm>
          <a:prstGeom prst="rect">
            <a:avLst/>
          </a:prstGeom>
        </p:spPr>
      </p:pic>
    </p:spTree>
    <p:extLst>
      <p:ext uri="{BB962C8B-B14F-4D97-AF65-F5344CB8AC3E}">
        <p14:creationId xmlns:p14="http://schemas.microsoft.com/office/powerpoint/2010/main" val="2695376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6182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a:extLst>
              <a:ext uri="{FF2B5EF4-FFF2-40B4-BE49-F238E27FC236}">
                <a16:creationId xmlns:a16="http://schemas.microsoft.com/office/drawing/2014/main" id="{A25EE6CB-7FFC-4446-A41E-5CFE2A23A5E4}"/>
              </a:ext>
            </a:extLst>
          </p:cNvPr>
          <p:cNvSpPr>
            <a:spLocks noGrp="1" noRot="1" noChangeAspect="1"/>
          </p:cNvSpPr>
          <p:nvPr>
            <p:ph type="sldImg"/>
          </p:nvPr>
        </p:nvSpPr>
        <p:spPr>
          <a:xfrm>
            <a:off x="1308100" y="742950"/>
            <a:ext cx="4903788" cy="3676650"/>
          </a:xfrm>
        </p:spPr>
      </p:sp>
      <p:sp>
        <p:nvSpPr>
          <p:cNvPr id="9" name="Notes Placeholder 8">
            <a:extLst>
              <a:ext uri="{FF2B5EF4-FFF2-40B4-BE49-F238E27FC236}">
                <a16:creationId xmlns:a16="http://schemas.microsoft.com/office/drawing/2014/main" id="{83E7507D-9DA6-4338-BC78-B266EF2E7232}"/>
              </a:ext>
            </a:extLst>
          </p:cNvPr>
          <p:cNvSpPr>
            <a:spLocks noGrp="1"/>
          </p:cNvSpPr>
          <p:nvPr>
            <p:ph type="body" idx="1"/>
          </p:nvPr>
        </p:nvSpPr>
        <p:spPr/>
        <p:txBody>
          <a:bodyPr/>
          <a:lstStyle/>
          <a:p>
            <a:pPr>
              <a:spcBef>
                <a:spcPts val="457"/>
              </a:spcBef>
              <a:spcAft>
                <a:spcPts val="457"/>
              </a:spcAft>
            </a:pPr>
            <a:endParaRPr lang="en-US" dirty="0"/>
          </a:p>
        </p:txBody>
      </p:sp>
    </p:spTree>
    <p:extLst>
      <p:ext uri="{BB962C8B-B14F-4D97-AF65-F5344CB8AC3E}">
        <p14:creationId xmlns:p14="http://schemas.microsoft.com/office/powerpoint/2010/main" val="9344870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4" name="Rectangle 3"/>
          <p:cNvSpPr>
            <a:spLocks noGrp="1" noChangeArrowheads="1"/>
          </p:cNvSpPr>
          <p:nvPr>
            <p:ph type="body" idx="1"/>
          </p:nvPr>
        </p:nvSpPr>
        <p:spPr/>
        <p:txBody>
          <a:bodyPr/>
          <a:lstStyle/>
          <a:p>
            <a:pPr>
              <a:spcAft>
                <a:spcPts val="600"/>
              </a:spcAft>
            </a:pPr>
            <a:r>
              <a:rPr lang="en-US" dirty="0"/>
              <a:t>Air system terminals are used for any, or all, of the following purposes:</a:t>
            </a:r>
          </a:p>
          <a:p>
            <a:pPr>
              <a:spcAft>
                <a:spcPts val="600"/>
              </a:spcAft>
            </a:pPr>
            <a:r>
              <a:rPr lang="en-US" dirty="0"/>
              <a:t>	• Regulate air flow</a:t>
            </a:r>
          </a:p>
          <a:p>
            <a:pPr>
              <a:spcAft>
                <a:spcPts val="600"/>
              </a:spcAft>
            </a:pPr>
            <a:r>
              <a:rPr lang="en-US" dirty="0"/>
              <a:t>	• Add reheat</a:t>
            </a:r>
          </a:p>
          <a:p>
            <a:pPr>
              <a:spcAft>
                <a:spcPts val="600"/>
              </a:spcAft>
            </a:pPr>
            <a:r>
              <a:rPr lang="en-US" dirty="0"/>
              <a:t>	• Distribute air where it is needed.</a:t>
            </a:r>
          </a:p>
          <a:p>
            <a:pPr>
              <a:spcAft>
                <a:spcPts val="600"/>
              </a:spcAft>
            </a:pPr>
            <a:r>
              <a:rPr lang="en-US" dirty="0"/>
              <a:t>Examples of air system terminals are variable air volume (VAV) terminal boxes, reheat coils, mixing boxes, and variable volume dampers. </a:t>
            </a:r>
          </a:p>
          <a:p>
            <a:pPr>
              <a:spcAft>
                <a:spcPts val="600"/>
              </a:spcAft>
            </a:pPr>
            <a:r>
              <a:rPr lang="en-US" dirty="0"/>
              <a:t>Maintenance requires inspecting moving parts and adjusting to verify proper operation with the control system.</a:t>
            </a:r>
          </a:p>
          <a:p>
            <a:endParaRPr lang="en-US" dirty="0"/>
          </a:p>
        </p:txBody>
      </p:sp>
      <p:sp>
        <p:nvSpPr>
          <p:cNvPr id="3" name="Slide Image Placeholder 2">
            <a:extLst>
              <a:ext uri="{FF2B5EF4-FFF2-40B4-BE49-F238E27FC236}">
                <a16:creationId xmlns:a16="http://schemas.microsoft.com/office/drawing/2014/main" id="{A5C932B1-76CA-48E4-86C8-A56030196AD0}"/>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2"/>
          <p:cNvSpPr>
            <a:spLocks noGrp="1" noRot="1" noChangeAspect="1" noChangeArrowheads="1" noTextEdit="1"/>
          </p:cNvSpPr>
          <p:nvPr>
            <p:ph type="sldImg"/>
          </p:nvPr>
        </p:nvSpPr>
        <p:spPr>
          <a:xfrm>
            <a:off x="979488" y="550863"/>
            <a:ext cx="5505450" cy="4130675"/>
          </a:xfrm>
          <a:ln/>
        </p:spPr>
      </p:sp>
      <p:sp>
        <p:nvSpPr>
          <p:cNvPr id="37581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spcAft>
                <a:spcPts val="600"/>
              </a:spcAft>
            </a:pPr>
            <a:r>
              <a:rPr lang="en-US" dirty="0"/>
              <a:t>Ducting is used to transport heating or cooling energy to the individual spaces in the building. </a:t>
            </a:r>
          </a:p>
          <a:p>
            <a:pPr algn="l">
              <a:spcAft>
                <a:spcPts val="600"/>
              </a:spcAft>
            </a:pPr>
            <a:r>
              <a:rPr lang="en-US" dirty="0"/>
              <a:t>Ducting should be sealed to limit air leakage. SMACNA (Sheet Metal &amp; Air Conditioning Contractors National Association) has developed standards for construction and sealing of duct systems.</a:t>
            </a:r>
          </a:p>
          <a:p>
            <a:pPr algn="l">
              <a:spcAft>
                <a:spcPts val="600"/>
              </a:spcAft>
            </a:pPr>
            <a:r>
              <a:rPr lang="en-US" dirty="0"/>
              <a:t>Ducting should be insulated (and weather tight if installed on the exterior) to prevent heat loss (and heat gain). </a:t>
            </a:r>
          </a:p>
          <a:p>
            <a:pPr algn="l">
              <a:spcAft>
                <a:spcPts val="600"/>
              </a:spcAft>
            </a:pPr>
            <a:r>
              <a:rPr lang="en-US" dirty="0"/>
              <a:t>The primary maintenance issues with duct systems are sealing and insulation. </a:t>
            </a:r>
          </a:p>
          <a:p>
            <a:pPr algn="l">
              <a:spcAft>
                <a:spcPts val="600"/>
              </a:spcAft>
            </a:pPr>
            <a:r>
              <a:rPr lang="en-US" dirty="0"/>
              <a:t>Flexible connections between equipment and ducting should be checked for leakage and repaired as required. Duct tape should not be used for sealing of ductwork.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6" name="Rectangle 3"/>
          <p:cNvSpPr>
            <a:spLocks noGrp="1" noChangeArrowheads="1"/>
          </p:cNvSpPr>
          <p:nvPr>
            <p:ph type="body" idx="1"/>
          </p:nvPr>
        </p:nvSpPr>
        <p:spPr/>
        <p:txBody>
          <a:bodyPr/>
          <a:lstStyle/>
          <a:p>
            <a:pPr>
              <a:spcAft>
                <a:spcPts val="600"/>
              </a:spcAft>
            </a:pPr>
            <a:r>
              <a:rPr lang="en-US" dirty="0"/>
              <a:t>The purpose of air outlets and inlets is to balance the air movement through the room to control comfort. If properly designed, the room will be laid out with the supply air opposite of the return (e.g., supply air comes into the room at a high level and return air is taken from a low level in the space).</a:t>
            </a:r>
          </a:p>
          <a:p>
            <a:pPr>
              <a:spcAft>
                <a:spcPts val="600"/>
              </a:spcAft>
            </a:pPr>
            <a:r>
              <a:rPr lang="en-US" dirty="0"/>
              <a:t>Characteristics include the throw, distribution patterns, and outlet velocity. (See illustration of diffuser types.)</a:t>
            </a:r>
          </a:p>
          <a:p>
            <a:pPr>
              <a:spcAft>
                <a:spcPts val="600"/>
              </a:spcAft>
            </a:pPr>
            <a:r>
              <a:rPr lang="en-US" dirty="0"/>
              <a:t>Inlets are the return air or sometimes called the cold air return.</a:t>
            </a:r>
          </a:p>
          <a:p>
            <a:endParaRPr lang="en-US" dirty="0"/>
          </a:p>
        </p:txBody>
      </p:sp>
      <p:sp>
        <p:nvSpPr>
          <p:cNvPr id="3" name="Slide Image Placeholder 2">
            <a:extLst>
              <a:ext uri="{FF2B5EF4-FFF2-40B4-BE49-F238E27FC236}">
                <a16:creationId xmlns:a16="http://schemas.microsoft.com/office/drawing/2014/main" id="{BD23A5E3-DE02-4CDB-AD67-2DD40B632C41}"/>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3"/>
          <p:cNvSpPr>
            <a:spLocks noGrp="1" noChangeArrowheads="1"/>
          </p:cNvSpPr>
          <p:nvPr>
            <p:ph type="body" idx="1"/>
          </p:nvPr>
        </p:nvSpPr>
        <p:spPr/>
        <p:txBody>
          <a:bodyPr/>
          <a:lstStyle/>
          <a:p>
            <a:pPr>
              <a:spcAft>
                <a:spcPts val="600"/>
              </a:spcAft>
            </a:pPr>
            <a:r>
              <a:rPr lang="en-US" dirty="0"/>
              <a:t>Methods to clean the air include electronic and electrostatic precipitation, mechanical filters, and air washes. Types available are:</a:t>
            </a:r>
          </a:p>
          <a:p>
            <a:pPr lvl="1">
              <a:spcAft>
                <a:spcPts val="600"/>
              </a:spcAft>
            </a:pPr>
            <a:r>
              <a:rPr lang="en-US" dirty="0"/>
              <a:t>• fiberglass</a:t>
            </a:r>
          </a:p>
          <a:p>
            <a:pPr lvl="1">
              <a:spcAft>
                <a:spcPts val="600"/>
              </a:spcAft>
            </a:pPr>
            <a:r>
              <a:rPr lang="en-US" dirty="0"/>
              <a:t>• HEPA</a:t>
            </a:r>
          </a:p>
          <a:p>
            <a:pPr lvl="1">
              <a:spcAft>
                <a:spcPts val="600"/>
              </a:spcAft>
            </a:pPr>
            <a:r>
              <a:rPr lang="en-US" dirty="0"/>
              <a:t>• bag </a:t>
            </a:r>
          </a:p>
          <a:p>
            <a:pPr lvl="1">
              <a:spcAft>
                <a:spcPts val="600"/>
              </a:spcAft>
            </a:pPr>
            <a:r>
              <a:rPr lang="en-US" dirty="0"/>
              <a:t>• electronic.</a:t>
            </a:r>
          </a:p>
          <a:p>
            <a:pPr>
              <a:spcAft>
                <a:spcPts val="600"/>
              </a:spcAft>
            </a:pPr>
            <a:r>
              <a:rPr lang="en-US" dirty="0"/>
              <a:t>The primary function of the filter is to keep particulates out of the equipment. The filtration application can be changed or altered to include occupant concerns. While filtration is often viewed as helping to ensure good indoor air quality, poorly maintained or neglected filters can actually be a source of indoor air quality problems.</a:t>
            </a:r>
          </a:p>
          <a:p>
            <a:endParaRPr lang="en-US" dirty="0"/>
          </a:p>
        </p:txBody>
      </p:sp>
      <p:sp>
        <p:nvSpPr>
          <p:cNvPr id="3" name="Slide Image Placeholder 2">
            <a:extLst>
              <a:ext uri="{FF2B5EF4-FFF2-40B4-BE49-F238E27FC236}">
                <a16:creationId xmlns:a16="http://schemas.microsoft.com/office/drawing/2014/main" id="{A1775F60-F67C-422E-B1B7-40F1A05A6056}"/>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9681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52811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Notes Placeholder 2"/>
          <p:cNvSpPr>
            <a:spLocks noGrp="1"/>
          </p:cNvSpPr>
          <p:nvPr>
            <p:ph type="body" idx="1"/>
          </p:nvPr>
        </p:nvSpPr>
        <p:spPr/>
        <p:txBody>
          <a:bodyPr/>
          <a:lstStyle/>
          <a:p>
            <a:r>
              <a:rPr lang="en-US" dirty="0"/>
              <a:t>Five well-defined elements of an effective O&amp;M program include those presented in the OMETA concept:</a:t>
            </a:r>
          </a:p>
          <a:p>
            <a:endParaRPr lang="en-US" dirty="0"/>
          </a:p>
          <a:p>
            <a:pPr marL="241653" indent="-241653">
              <a:buFont typeface="+mj-lt"/>
              <a:buAutoNum type="arabicPeriod"/>
            </a:pPr>
            <a:r>
              <a:rPr lang="en-US" dirty="0"/>
              <a:t>Operations</a:t>
            </a:r>
          </a:p>
          <a:p>
            <a:pPr marL="241653" indent="-241653">
              <a:buFont typeface="+mj-lt"/>
              <a:buAutoNum type="arabicPeriod"/>
            </a:pPr>
            <a:r>
              <a:rPr lang="en-US" dirty="0"/>
              <a:t>Maintenance</a:t>
            </a:r>
          </a:p>
          <a:p>
            <a:pPr marL="241653" indent="-241653">
              <a:buFont typeface="+mj-lt"/>
              <a:buAutoNum type="arabicPeriod"/>
            </a:pPr>
            <a:r>
              <a:rPr lang="en-US" dirty="0"/>
              <a:t>Engineering Support</a:t>
            </a:r>
          </a:p>
          <a:p>
            <a:pPr marL="241653" indent="-241653" defTabSz="966612">
              <a:buFont typeface="+mj-lt"/>
              <a:buAutoNum type="arabicPeriod"/>
              <a:defRPr/>
            </a:pPr>
            <a:r>
              <a:rPr lang="en-US" dirty="0"/>
              <a:t>Training</a:t>
            </a:r>
          </a:p>
          <a:p>
            <a:pPr marL="241653" indent="-241653">
              <a:buFont typeface="+mj-lt"/>
              <a:buAutoNum type="arabicPeriod"/>
            </a:pPr>
            <a:r>
              <a:rPr lang="en-US" dirty="0"/>
              <a:t>Administration</a:t>
            </a:r>
          </a:p>
          <a:p>
            <a:pPr marL="241653" indent="-241653">
              <a:buFont typeface="+mj-lt"/>
              <a:buAutoNum type="arabicPeriod"/>
            </a:pPr>
            <a:endParaRPr lang="en-US" dirty="0"/>
          </a:p>
          <a:p>
            <a:pPr marL="0" indent="0">
              <a:buFont typeface="+mj-lt"/>
              <a:buNone/>
            </a:pPr>
            <a:r>
              <a:rPr lang="en-US" dirty="0"/>
              <a:t>Source: </a:t>
            </a:r>
            <a:r>
              <a:rPr lang="en-US" dirty="0">
                <a:hlinkClick r:id="rId3">
                  <a:extLst>
                    <a:ext uri="{A12FA001-AC4F-418D-AE19-62706E023703}">
                      <ahyp:hlinkClr xmlns:ahyp="http://schemas.microsoft.com/office/drawing/2018/hyperlinkcolor" val="tx"/>
                    </a:ext>
                  </a:extLst>
                </a:hlinkClick>
              </a:rPr>
              <a:t>https://www.pnnl.gov/projects/om-best-practices/ometa-integrated-approach-operations-maintenance-engineering-training-and-administration</a:t>
            </a:r>
            <a:endParaRPr lang="en-US" dirty="0"/>
          </a:p>
          <a:p>
            <a:pPr marL="0" indent="0">
              <a:buFont typeface="+mj-lt"/>
              <a:buNone/>
            </a:pPr>
            <a:endParaRPr lang="en-US" dirty="0"/>
          </a:p>
          <a:p>
            <a:pPr marL="241653" indent="-241653">
              <a:buFont typeface="+mj-lt"/>
              <a:buAutoNum type="arabicPeriod"/>
            </a:pPr>
            <a:endParaRPr lang="en-US" dirty="0"/>
          </a:p>
          <a:p>
            <a:pPr marL="0" indent="0">
              <a:buFont typeface="+mj-lt"/>
              <a:buNone/>
            </a:pPr>
            <a:endParaRPr lang="en-US" dirty="0"/>
          </a:p>
          <a:p>
            <a:pPr lvl="1"/>
            <a:endParaRPr lang="en-US" dirty="0"/>
          </a:p>
          <a:p>
            <a:endParaRPr lang="en-US" dirty="0"/>
          </a:p>
        </p:txBody>
      </p:sp>
      <p:sp>
        <p:nvSpPr>
          <p:cNvPr id="3" name="Slide Image Placeholder 2">
            <a:extLst>
              <a:ext uri="{FF2B5EF4-FFF2-40B4-BE49-F238E27FC236}">
                <a16:creationId xmlns:a16="http://schemas.microsoft.com/office/drawing/2014/main" id="{322CE3DA-FB79-46C5-8BCA-8218DFB268E8}"/>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40" name="Rectangle 3"/>
          <p:cNvSpPr>
            <a:spLocks noGrp="1" noChangeArrowheads="1"/>
          </p:cNvSpPr>
          <p:nvPr>
            <p:ph type="body" idx="1"/>
          </p:nvPr>
        </p:nvSpPr>
        <p:spPr/>
        <p:txBody>
          <a:bodyPr/>
          <a:lstStyle/>
          <a:p>
            <a:pPr>
              <a:spcAft>
                <a:spcPts val="1269"/>
              </a:spcAft>
            </a:pPr>
            <a:r>
              <a:rPr lang="en-US" b="1" dirty="0"/>
              <a:t>Fire Tube and Water Tube boilers:</a:t>
            </a:r>
            <a:br>
              <a:rPr lang="en-US" b="1" dirty="0"/>
            </a:br>
            <a:r>
              <a:rPr lang="en-US" sz="1200" dirty="0">
                <a:ln>
                  <a:noFill/>
                </a:ln>
                <a:solidFill>
                  <a:srgbClr val="000000"/>
                </a:solidFill>
                <a:effectLst/>
                <a:ea typeface="Arial Unicode MS" panose="020B0604020202020204" pitchFamily="34" charset="-128"/>
                <a:cs typeface="Arial Unicode MS" panose="020B0604020202020204" pitchFamily="34" charset="-128"/>
              </a:rPr>
              <a:t>Both boiler types use a shell and tube heat exchanger design. In a fire tube boiler the flame and products of combustion are routed through the tubes that exchange heat with water surrounding the tubes. In a water tube boiler this is reversed, water is routed through tubes surrounded by the flame and products of combustion.</a:t>
            </a:r>
            <a:endParaRPr lang="en-US" dirty="0"/>
          </a:p>
          <a:p>
            <a:pPr>
              <a:spcAft>
                <a:spcPts val="1269"/>
              </a:spcAft>
            </a:pPr>
            <a:r>
              <a:rPr lang="en-US" b="1" dirty="0"/>
              <a:t>High mass boiler</a:t>
            </a:r>
            <a:r>
              <a:rPr lang="en-US" dirty="0"/>
              <a:t>: High mass are typically large conventional boilers that are slow to fire up and get functional and hot. These boilers are kept hot and have higher stand-by losses.</a:t>
            </a:r>
          </a:p>
          <a:p>
            <a:pPr>
              <a:spcAft>
                <a:spcPts val="1269"/>
              </a:spcAft>
            </a:pPr>
            <a:r>
              <a:rPr lang="en-US" b="1" dirty="0"/>
              <a:t>Modular boilers</a:t>
            </a:r>
            <a:r>
              <a:rPr lang="en-US" dirty="0"/>
              <a:t>:  Multiple units, typically low mass, quick to heat up water, with a focus on condensing units. These boilers are shut off between calls for heating and have lower off-cycle heat losses.</a:t>
            </a:r>
          </a:p>
        </p:txBody>
      </p:sp>
      <p:sp>
        <p:nvSpPr>
          <p:cNvPr id="6" name="Slide Image Placeholder 5">
            <a:extLst>
              <a:ext uri="{FF2B5EF4-FFF2-40B4-BE49-F238E27FC236}">
                <a16:creationId xmlns:a16="http://schemas.microsoft.com/office/drawing/2014/main" id="{5EA5F958-87C7-4793-8C4C-0E0CD6A9CC61}"/>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Notes Placeholder 2"/>
          <p:cNvSpPr>
            <a:spLocks noGrp="1"/>
          </p:cNvSpPr>
          <p:nvPr>
            <p:ph type="body" idx="1"/>
          </p:nvPr>
        </p:nvSpPr>
        <p:spPr/>
        <p:txBody>
          <a:bodyPr/>
          <a:lstStyle/>
          <a:p>
            <a:r>
              <a:rPr lang="en-US" dirty="0"/>
              <a:t>Operating settings of control systems and efficiency of equipment have a significant impact on the energy consumption of building systems.  </a:t>
            </a:r>
          </a:p>
        </p:txBody>
      </p:sp>
      <p:sp>
        <p:nvSpPr>
          <p:cNvPr id="3" name="Slide Image Placeholder 2">
            <a:extLst>
              <a:ext uri="{FF2B5EF4-FFF2-40B4-BE49-F238E27FC236}">
                <a16:creationId xmlns:a16="http://schemas.microsoft.com/office/drawing/2014/main" id="{9C2AD646-0B86-4135-8E5E-1489BF711A04}"/>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5" name="Notes Placeholder 2"/>
          <p:cNvSpPr>
            <a:spLocks noGrp="1"/>
          </p:cNvSpPr>
          <p:nvPr>
            <p:ph type="body" idx="1"/>
          </p:nvPr>
        </p:nvSpPr>
        <p:spPr/>
        <p:txBody>
          <a:bodyPr/>
          <a:lstStyle/>
          <a:p>
            <a:pPr>
              <a:spcAft>
                <a:spcPts val="600"/>
              </a:spcAft>
            </a:pPr>
            <a:r>
              <a:rPr lang="en-US" dirty="0"/>
              <a:t>Equipment manufacturers provide detailed instructions of the recommended daily, weekly, monthly, and annual maintenance tasks required to maintain a piece of equipment in good working condition. </a:t>
            </a:r>
          </a:p>
          <a:p>
            <a:pPr>
              <a:spcAft>
                <a:spcPts val="600"/>
              </a:spcAft>
            </a:pPr>
            <a:r>
              <a:rPr lang="en-US" dirty="0"/>
              <a:t>These instructions are typically provided to the building owner in the form of an Operations and Maintenance Manual at the time of building construction.</a:t>
            </a:r>
          </a:p>
          <a:p>
            <a:pPr>
              <a:spcAft>
                <a:spcPts val="600"/>
              </a:spcAft>
            </a:pPr>
            <a:r>
              <a:rPr lang="en-US" dirty="0"/>
              <a:t>Adhering to the recommended equipment maintenance schedules AND keeping the O&amp;M Manual up to date as changes are made to the building is an important element of effective O&amp;M plan implementation.</a:t>
            </a:r>
          </a:p>
        </p:txBody>
      </p:sp>
      <p:sp>
        <p:nvSpPr>
          <p:cNvPr id="5" name="Slide Image Placeholder 4">
            <a:extLst>
              <a:ext uri="{FF2B5EF4-FFF2-40B4-BE49-F238E27FC236}">
                <a16:creationId xmlns:a16="http://schemas.microsoft.com/office/drawing/2014/main" id="{699E3C5F-CA69-4744-B2F2-B6E8E7FBB511}"/>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Notes Placeholder 2"/>
          <p:cNvSpPr>
            <a:spLocks noGrp="1"/>
          </p:cNvSpPr>
          <p:nvPr>
            <p:ph type="body" idx="1"/>
          </p:nvPr>
        </p:nvSpPr>
        <p:spPr bwMode="auto">
          <a:xfrm>
            <a:off x="688926" y="4620357"/>
            <a:ext cx="5615621" cy="44332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indent="-255698">
              <a:spcAft>
                <a:spcPts val="474"/>
              </a:spcAft>
            </a:pPr>
            <a:r>
              <a:rPr lang="en-US" dirty="0"/>
              <a:t>In addition to energy/resource savings, a well-run O&amp;M program will:</a:t>
            </a:r>
          </a:p>
          <a:p>
            <a:pPr marL="506176" indent="-132198">
              <a:spcAft>
                <a:spcPts val="474"/>
              </a:spcAft>
              <a:buFontTx/>
              <a:buChar char="•"/>
            </a:pPr>
            <a:r>
              <a:rPr lang="en-US" dirty="0"/>
              <a:t>Increase the safety of all staff as properly maintained equipment is safer equipment</a:t>
            </a:r>
          </a:p>
          <a:p>
            <a:pPr marL="506176" indent="-132198">
              <a:spcAft>
                <a:spcPts val="474"/>
              </a:spcAft>
              <a:buFontTx/>
              <a:buChar char="•"/>
            </a:pPr>
            <a:r>
              <a:rPr lang="en-US" dirty="0"/>
              <a:t>Ensure the comfort, health and safety of building occupants through properly functioning equipment providing a healthy indoor environment</a:t>
            </a:r>
          </a:p>
          <a:p>
            <a:pPr marL="506176" indent="-132198">
              <a:spcAft>
                <a:spcPts val="474"/>
              </a:spcAft>
              <a:buFontTx/>
              <a:buChar char="•"/>
            </a:pPr>
            <a:r>
              <a:rPr lang="en-US" dirty="0"/>
              <a:t>Confirm the design life expectancy of the equipment is achieved</a:t>
            </a:r>
          </a:p>
          <a:p>
            <a:pPr marL="506176" indent="-132198">
              <a:spcAft>
                <a:spcPts val="474"/>
              </a:spcAft>
              <a:buFontTx/>
              <a:buChar char="•"/>
            </a:pPr>
            <a:r>
              <a:rPr lang="en-US" dirty="0"/>
              <a:t>Facilitate the compliance with federal legislation such as the Clean Air Act and the Clean Water Act</a:t>
            </a:r>
          </a:p>
          <a:p>
            <a:pPr indent="-255698">
              <a:spcAft>
                <a:spcPts val="474"/>
              </a:spcAft>
            </a:pPr>
            <a:endParaRPr lang="en-US" dirty="0"/>
          </a:p>
        </p:txBody>
      </p:sp>
      <p:sp>
        <p:nvSpPr>
          <p:cNvPr id="6" name="Slide Image Placeholder 5">
            <a:extLst>
              <a:ext uri="{FF2B5EF4-FFF2-40B4-BE49-F238E27FC236}">
                <a16:creationId xmlns:a16="http://schemas.microsoft.com/office/drawing/2014/main" id="{F484AA1F-4064-4539-838D-49AA8BDDD8E8}"/>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3"/>
          <p:cNvSpPr>
            <a:spLocks noGrp="1" noChangeArrowheads="1"/>
          </p:cNvSpPr>
          <p:nvPr>
            <p:ph type="body" idx="1"/>
          </p:nvPr>
        </p:nvSpPr>
        <p:spPr>
          <a:xfrm>
            <a:off x="688925" y="4620357"/>
            <a:ext cx="5687811" cy="4433296"/>
          </a:xfrm>
        </p:spPr>
        <p:txBody>
          <a:bodyPr/>
          <a:lstStyle/>
          <a:p>
            <a:r>
              <a:rPr lang="en-US" dirty="0"/>
              <a:t>Additional resource publications are handy to have on the bookshelf. These resources are excellent and available free online.</a:t>
            </a:r>
          </a:p>
          <a:p>
            <a:endParaRPr lang="en-US" dirty="0"/>
          </a:p>
          <a:p>
            <a:pPr marL="181240" indent="-181240">
              <a:spcAft>
                <a:spcPts val="600"/>
              </a:spcAft>
              <a:buFont typeface="Arial" panose="020B0604020202020204" pitchFamily="34" charset="0"/>
              <a:buChar char="•"/>
            </a:pPr>
            <a:r>
              <a:rPr lang="en-US" dirty="0">
                <a:solidFill>
                  <a:schemeClr val="tx1">
                    <a:lumMod val="85000"/>
                    <a:lumOff val="15000"/>
                  </a:schemeClr>
                </a:solidFill>
                <a:hlinkClick r:id="rId3">
                  <a:extLst>
                    <a:ext uri="{A12FA001-AC4F-418D-AE19-62706E023703}">
                      <ahyp:hlinkClr xmlns:ahyp="http://schemas.microsoft.com/office/drawing/2018/hyperlinkcolor" val="tx"/>
                    </a:ext>
                  </a:extLst>
                </a:hlinkClick>
              </a:rPr>
              <a:t>https://www.energy.gov/eere/femp/articles/operations-and-maintenance-best-practices-guide-achieving-operational-efficiency</a:t>
            </a:r>
            <a:endParaRPr lang="en-US" dirty="0">
              <a:solidFill>
                <a:schemeClr val="tx1">
                  <a:lumMod val="85000"/>
                  <a:lumOff val="15000"/>
                </a:schemeClr>
              </a:solidFill>
            </a:endParaRPr>
          </a:p>
          <a:p>
            <a:pPr marL="181240" indent="-181240">
              <a:spcAft>
                <a:spcPts val="600"/>
              </a:spcAft>
              <a:buFont typeface="Arial" panose="020B0604020202020204" pitchFamily="34" charset="0"/>
              <a:buChar char="•"/>
            </a:pPr>
            <a:r>
              <a:rPr lang="en-US" dirty="0">
                <a:solidFill>
                  <a:schemeClr val="tx1">
                    <a:lumMod val="85000"/>
                    <a:lumOff val="15000"/>
                  </a:schemeClr>
                </a:solidFill>
                <a:hlinkClick r:id="rId4">
                  <a:extLst>
                    <a:ext uri="{A12FA001-AC4F-418D-AE19-62706E023703}">
                      <ahyp:hlinkClr xmlns:ahyp="http://schemas.microsoft.com/office/drawing/2018/hyperlinkcolor" val="tx"/>
                    </a:ext>
                  </a:extLst>
                </a:hlinkClick>
              </a:rPr>
              <a:t>https://www.energystar.gov/buildings/tools-and-resources/fifteen-om-best-practices</a:t>
            </a:r>
            <a:endParaRPr lang="en-US" dirty="0">
              <a:solidFill>
                <a:schemeClr val="tx1">
                  <a:lumMod val="85000"/>
                  <a:lumOff val="15000"/>
                </a:schemeClr>
              </a:solidFill>
            </a:endParaRPr>
          </a:p>
          <a:p>
            <a:pPr marL="181240" indent="-181240">
              <a:spcAft>
                <a:spcPts val="600"/>
              </a:spcAft>
              <a:buFont typeface="Arial" panose="020B0604020202020204" pitchFamily="34" charset="0"/>
              <a:buChar char="•"/>
            </a:pPr>
            <a:r>
              <a:rPr lang="en-US" dirty="0">
                <a:solidFill>
                  <a:schemeClr val="tx1">
                    <a:lumMod val="85000"/>
                    <a:lumOff val="15000"/>
                  </a:schemeClr>
                </a:solidFill>
                <a:hlinkClick r:id="rId5">
                  <a:extLst>
                    <a:ext uri="{A12FA001-AC4F-418D-AE19-62706E023703}">
                      <ahyp:hlinkClr xmlns:ahyp="http://schemas.microsoft.com/office/drawing/2018/hyperlinkcolor" val="tx"/>
                    </a:ext>
                  </a:extLst>
                </a:hlinkClick>
              </a:rPr>
              <a:t>https://www.wbdg.org/FFC/EPA/ENERGYSTAR/EPA_BUM.pdf</a:t>
            </a:r>
            <a:endParaRPr lang="en-US" dirty="0">
              <a:solidFill>
                <a:schemeClr val="tx1">
                  <a:lumMod val="85000"/>
                  <a:lumOff val="15000"/>
                </a:schemeClr>
              </a:solidFill>
            </a:endParaRPr>
          </a:p>
          <a:p>
            <a:pPr marL="181240" indent="-181240">
              <a:spcAft>
                <a:spcPts val="600"/>
              </a:spcAft>
              <a:buFont typeface="Arial" panose="020B0604020202020204" pitchFamily="34" charset="0"/>
              <a:buChar char="•"/>
            </a:pPr>
            <a:r>
              <a:rPr lang="en-US" dirty="0">
                <a:hlinkClick r:id="rId6">
                  <a:extLst>
                    <a:ext uri="{A12FA001-AC4F-418D-AE19-62706E023703}">
                      <ahyp:hlinkClr xmlns:ahyp="http://schemas.microsoft.com/office/drawing/2018/hyperlinkcolor" val="tx"/>
                    </a:ext>
                  </a:extLst>
                </a:hlinkClick>
              </a:rPr>
              <a:t>https://www.ashrae.org/technical-resources/standards-and-guidelines/read-only-versions-of-ashrae-standards</a:t>
            </a:r>
            <a:br>
              <a:rPr lang="en-US" dirty="0">
                <a:solidFill>
                  <a:schemeClr val="tx1">
                    <a:lumMod val="85000"/>
                    <a:lumOff val="15000"/>
                  </a:schemeClr>
                </a:solidFill>
              </a:rPr>
            </a:br>
            <a:r>
              <a:rPr lang="en-US" dirty="0">
                <a:solidFill>
                  <a:schemeClr val="tx1">
                    <a:lumMod val="85000"/>
                    <a:lumOff val="15000"/>
                  </a:schemeClr>
                </a:solidFill>
              </a:rPr>
              <a:t>(Note: Downloadable versions of the ASHRAE standards must be purchased, but read-only versions are available for free at the link above. Scroll down to find Standard 180.)</a:t>
            </a:r>
            <a:endParaRPr lang="en-US" dirty="0"/>
          </a:p>
        </p:txBody>
      </p:sp>
      <p:sp>
        <p:nvSpPr>
          <p:cNvPr id="5" name="Slide Image Placeholder 4">
            <a:extLst>
              <a:ext uri="{FF2B5EF4-FFF2-40B4-BE49-F238E27FC236}">
                <a16:creationId xmlns:a16="http://schemas.microsoft.com/office/drawing/2014/main" id="{6A23E56B-0914-433D-80CF-A412BF45CAE1}"/>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xfrm>
            <a:off x="682625" y="727075"/>
            <a:ext cx="5946775" cy="4460875"/>
          </a:xfrm>
          <a:prstGeom prst="rect">
            <a:avLst/>
          </a:prstGeom>
          <a:noFill/>
          <a:ln w="12700" cap="flat">
            <a:noFill/>
            <a:miter lim="800000"/>
            <a:headEnd/>
            <a:tailEnd/>
          </a:ln>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6799" indent="-116799" algn="l"/>
            <a:r>
              <a:rPr lang="en-US" dirty="0"/>
              <a:t>There are three types of maintenance approaches in facilities.</a:t>
            </a:r>
          </a:p>
          <a:p>
            <a:pPr marL="288249" indent="-171450" algn="l">
              <a:buFont typeface="Arial" panose="020B0604020202020204" pitchFamily="34" charset="0"/>
              <a:buChar char="•"/>
            </a:pPr>
            <a:r>
              <a:rPr lang="en-US" dirty="0"/>
              <a:t>Reactive maintenance (also known as corrective) takes a “run ‘til it breaks” approach.</a:t>
            </a:r>
          </a:p>
          <a:p>
            <a:pPr marL="288249" indent="-171450" algn="l">
              <a:buFont typeface="Arial" panose="020B0604020202020204" pitchFamily="34" charset="0"/>
              <a:buChar char="•"/>
            </a:pPr>
            <a:r>
              <a:rPr lang="en-US" dirty="0"/>
              <a:t>Preventive maintenance take a proactive approach.</a:t>
            </a:r>
          </a:p>
          <a:p>
            <a:pPr marL="288249" indent="-171450" algn="l">
              <a:buFont typeface="Arial" panose="020B0604020202020204" pitchFamily="34" charset="0"/>
              <a:buChar char="•"/>
            </a:pPr>
            <a:r>
              <a:rPr lang="en-US" dirty="0"/>
              <a:t>Predictive maintenance takes a proactive approach and also involves the use of advanced diagnostic tools.</a:t>
            </a:r>
          </a:p>
          <a:p>
            <a:pPr marL="116799" algn="l"/>
            <a:endParaRPr lang="en-US" dirty="0"/>
          </a:p>
          <a:p>
            <a:pPr marL="116799" algn="l"/>
            <a:r>
              <a:rPr lang="en-US" dirty="0"/>
              <a:t>We will discuss each approach in the next few slides.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xfrm>
            <a:off x="762000" y="727075"/>
            <a:ext cx="5868988" cy="4402138"/>
          </a:xfrm>
          <a:prstGeom prst="rect">
            <a:avLst/>
          </a:prstGeom>
          <a:noFill/>
          <a:ln w="12700" cap="flat">
            <a:noFill/>
            <a:miter lim="800000"/>
            <a:headEnd/>
            <a:tailEnd/>
          </a:ln>
        </p:spPr>
      </p:sp>
      <p:sp>
        <p:nvSpPr>
          <p:cNvPr id="184323" name="Notes Placeholder 2"/>
          <p:cNvSpPr>
            <a:spLocks noGrp="1"/>
          </p:cNvSpPr>
          <p:nvPr>
            <p:ph type="body" idx="1"/>
          </p:nvPr>
        </p:nvSpPr>
        <p:spPr bwMode="auto">
          <a:xfrm>
            <a:off x="723003" y="4937762"/>
            <a:ext cx="5946986" cy="4206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lnSpc>
                <a:spcPct val="115000"/>
              </a:lnSpc>
              <a:spcBef>
                <a:spcPts val="0"/>
              </a:spcBef>
              <a:spcAft>
                <a:spcPts val="0"/>
              </a:spcAft>
            </a:pPr>
            <a:r>
              <a:rPr lang="en-US" dirty="0">
                <a:effectLst/>
                <a:ea typeface="Calibri" panose="020F0502020204030204" pitchFamily="34" charset="0"/>
                <a:cs typeface="Times New Roman" panose="02020603050405020304" pitchFamily="18" charset="0"/>
              </a:rPr>
              <a:t>Reactive (also known as “corrective”) maintenance is the world’s oldest approach to maintenance. Also called “run-to-failure,” reactive maintenance refers to maintenance tasks performed after an asset has broken down. The focus is on restoring assets to operating conditions as quickly as possible. </a:t>
            </a:r>
          </a:p>
          <a:p>
            <a:pPr algn="l">
              <a:lnSpc>
                <a:spcPct val="115000"/>
              </a:lnSpc>
              <a:spcBef>
                <a:spcPts val="0"/>
              </a:spcBef>
              <a:spcAft>
                <a:spcPts val="0"/>
              </a:spcAft>
            </a:pPr>
            <a:r>
              <a:rPr lang="en-US" dirty="0">
                <a:solidFill>
                  <a:srgbClr val="001E40"/>
                </a:solidFill>
                <a:effectLst/>
                <a:ea typeface="Calibri" panose="020F0502020204030204" pitchFamily="34" charset="0"/>
                <a:cs typeface="Times New Roman" panose="02020603050405020304" pitchFamily="18" charset="0"/>
              </a:rPr>
              <a:t> </a:t>
            </a:r>
            <a:endParaRPr lang="en-US" dirty="0">
              <a:effectLst/>
              <a:ea typeface="Calibri" panose="020F0502020204030204" pitchFamily="34" charset="0"/>
              <a:cs typeface="Times New Roman" panose="02020603050405020304" pitchFamily="18" charset="0"/>
            </a:endParaRPr>
          </a:p>
          <a:p>
            <a:pPr algn="l">
              <a:lnSpc>
                <a:spcPct val="115000"/>
              </a:lnSpc>
              <a:spcBef>
                <a:spcPts val="0"/>
              </a:spcBef>
              <a:spcAft>
                <a:spcPts val="0"/>
              </a:spcAft>
            </a:pPr>
            <a:r>
              <a:rPr lang="en-US" dirty="0">
                <a:effectLst/>
                <a:ea typeface="Calibri" panose="020F0502020204030204" pitchFamily="34" charset="0"/>
                <a:cs typeface="Times New Roman" panose="02020603050405020304" pitchFamily="18" charset="0"/>
              </a:rPr>
              <a:t>Reactive maintenance is basically the “run it till it breaks” maintenance mode. No</a:t>
            </a:r>
          </a:p>
          <a:p>
            <a:pPr algn="l">
              <a:lnSpc>
                <a:spcPct val="115000"/>
              </a:lnSpc>
              <a:spcBef>
                <a:spcPts val="0"/>
              </a:spcBef>
              <a:spcAft>
                <a:spcPts val="0"/>
              </a:spcAft>
            </a:pPr>
            <a:r>
              <a:rPr lang="en-US" dirty="0">
                <a:effectLst/>
                <a:ea typeface="Calibri" panose="020F0502020204030204" pitchFamily="34" charset="0"/>
                <a:cs typeface="Times New Roman" panose="02020603050405020304" pitchFamily="18" charset="0"/>
              </a:rPr>
              <a:t>actions or efforts are taken to maintain the equipment as the designer originally</a:t>
            </a:r>
          </a:p>
          <a:p>
            <a:pPr algn="l">
              <a:lnSpc>
                <a:spcPct val="115000"/>
              </a:lnSpc>
              <a:spcBef>
                <a:spcPts val="0"/>
              </a:spcBef>
              <a:spcAft>
                <a:spcPts val="0"/>
              </a:spcAft>
            </a:pPr>
            <a:r>
              <a:rPr lang="en-US" dirty="0">
                <a:effectLst/>
                <a:ea typeface="Calibri" panose="020F0502020204030204" pitchFamily="34" charset="0"/>
                <a:cs typeface="Times New Roman" panose="02020603050405020304" pitchFamily="18" charset="0"/>
              </a:rPr>
              <a:t>intended to ensure design life is reached. </a:t>
            </a:r>
          </a:p>
          <a:p>
            <a:pPr algn="l">
              <a:lnSpc>
                <a:spcPct val="115000"/>
              </a:lnSpc>
              <a:spcBef>
                <a:spcPts val="0"/>
              </a:spcBef>
              <a:spcAft>
                <a:spcPts val="0"/>
              </a:spcAft>
            </a:pPr>
            <a:r>
              <a:rPr lang="en-US" dirty="0">
                <a:effectLst/>
                <a:ea typeface="Times New Roman" panose="02020603050405020304" pitchFamily="18" charset="0"/>
                <a:cs typeface="Times New Roman" panose="02020603050405020304" pitchFamily="18" charset="0"/>
              </a:rPr>
              <a:t> </a:t>
            </a:r>
            <a:endParaRPr lang="en-US" dirty="0">
              <a:effectLst/>
              <a:ea typeface="Calibri" panose="020F0502020204030204" pitchFamily="34" charset="0"/>
              <a:cs typeface="Times New Roman" panose="02020603050405020304" pitchFamily="18" charset="0"/>
            </a:endParaRPr>
          </a:p>
          <a:p>
            <a:pPr algn="l">
              <a:lnSpc>
                <a:spcPct val="115000"/>
              </a:lnSpc>
              <a:spcBef>
                <a:spcPts val="0"/>
              </a:spcBef>
              <a:spcAft>
                <a:spcPts val="0"/>
              </a:spcAft>
            </a:pPr>
            <a:r>
              <a:rPr lang="en-US" dirty="0">
                <a:effectLst/>
                <a:ea typeface="Times New Roman" panose="02020603050405020304" pitchFamily="18" charset="0"/>
                <a:cs typeface="Times New Roman" panose="02020603050405020304" pitchFamily="18" charset="0"/>
              </a:rPr>
              <a:t>SOURCES: </a:t>
            </a:r>
            <a:br>
              <a:rPr lang="en-US" dirty="0">
                <a:effectLst/>
                <a:ea typeface="Times New Roman" panose="02020603050405020304" pitchFamily="18" charset="0"/>
                <a:cs typeface="Times New Roman" panose="02020603050405020304" pitchFamily="18" charset="0"/>
              </a:rPr>
            </a:br>
            <a:r>
              <a:rPr lang="en-US" u="sng" dirty="0">
                <a:effectLst/>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https://thebossmagazine.com/maintenance-statistics/</a:t>
            </a:r>
            <a:br>
              <a:rPr lang="en-US" u="sng" dirty="0">
                <a:effectLst/>
                <a:ea typeface="Times New Roman" panose="02020603050405020304" pitchFamily="18" charset="0"/>
                <a:cs typeface="Times New Roman" panose="02020603050405020304" pitchFamily="18" charset="0"/>
              </a:rPr>
            </a:br>
            <a:r>
              <a:rPr lang="en-US" u="sng" dirty="0">
                <a:effectLst/>
                <a:ea typeface="Times New Roman" panose="02020603050405020304" pitchFamily="18" charset="0"/>
                <a:cs typeface="Times New Roman" panose="02020603050405020304" pitchFamily="18" charset="0"/>
              </a:rPr>
              <a:t>https://www.plantengineering.com/articles/plant-engineering-2017-maintenance-study/</a:t>
            </a:r>
            <a:endParaRPr lang="en-US" u="sng" dirty="0">
              <a:effectLst/>
              <a:ea typeface="Calibri" panose="020F0502020204030204" pitchFamily="34" charset="0"/>
              <a:cs typeface="Times New Roman" panose="02020603050405020304" pitchFamily="18" charset="0"/>
            </a:endParaRPr>
          </a:p>
          <a:p>
            <a:pPr eaLnBrk="1" hangingPunct="1">
              <a:spcBef>
                <a:spcPts val="448"/>
              </a:spcBef>
              <a:spcAft>
                <a:spcPts val="448"/>
              </a:spcAft>
            </a:pP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xfrm>
            <a:off x="682625" y="727075"/>
            <a:ext cx="5946775" cy="4459288"/>
          </a:xfrm>
          <a:prstGeom prst="rect">
            <a:avLst/>
          </a:prstGeom>
          <a:noFill/>
          <a:ln w="12700" cap="flat">
            <a:noFill/>
            <a:miter lim="800000"/>
            <a:headEnd/>
            <a:tailEnd/>
          </a:ln>
        </p:spPr>
      </p:sp>
      <p:sp>
        <p:nvSpPr>
          <p:cNvPr id="185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eaLnBrk="1" hangingPunct="1">
              <a:spcBef>
                <a:spcPts val="448"/>
              </a:spcBef>
              <a:spcAft>
                <a:spcPts val="448"/>
              </a:spcAft>
            </a:pPr>
            <a:r>
              <a:rPr lang="en-US" dirty="0"/>
              <a:t>Preventive maintenance is a more proactive approach than reactive maintenance and can be defined as follows: Actions performed on a time- or machine-run-based schedule that detect, preclude, or mitigate degradation of a component or system with the aim of sustaining or extending its useful life through controlling degradation to an acceptable level.</a:t>
            </a:r>
          </a:p>
          <a:p>
            <a:pPr algn="l" eaLnBrk="1" hangingPunct="1">
              <a:spcBef>
                <a:spcPts val="448"/>
              </a:spcBef>
              <a:spcAft>
                <a:spcPts val="448"/>
              </a:spcAft>
            </a:pPr>
            <a:r>
              <a:rPr lang="en-US" dirty="0"/>
              <a:t>The U.S. Navy pioneered preventive maintenance as a means to increase the reliability of their vessels. By simply expending the necessary resources to conduct maintenance activities intended by the equipment designer, equipment life is extended and its reliability is increased. In addition to an increase in reliability, dollars are saved over that of a program just using reactive maintenance. Studies indicate that this savings can amount to as much as 12 percent to 18 percent on average.</a:t>
            </a:r>
          </a:p>
          <a:p>
            <a:pPr algn="l" eaLnBrk="1" hangingPunct="1">
              <a:spcBef>
                <a:spcPts val="448"/>
              </a:spcBef>
              <a:spcAft>
                <a:spcPts val="448"/>
              </a:spcAft>
            </a:pPr>
            <a:endParaRPr lang="en-US" dirty="0"/>
          </a:p>
          <a:p>
            <a:pPr marL="0" lvl="1" eaLnBrk="1" hangingPunct="1">
              <a:spcBef>
                <a:spcPts val="448"/>
              </a:spcBef>
              <a:spcAft>
                <a:spcPts val="448"/>
              </a:spcAft>
              <a:buSzPct val="60000"/>
            </a:pPr>
            <a:r>
              <a:rPr lang="en-US" dirty="0">
                <a:cs typeface="Arial" charset="0"/>
              </a:rPr>
              <a:t>Source: </a:t>
            </a:r>
            <a:r>
              <a:rPr lang="en-US" dirty="0">
                <a:cs typeface="Arial" charset="0"/>
                <a:hlinkClick r:id="rId3">
                  <a:extLst>
                    <a:ext uri="{A12FA001-AC4F-418D-AE19-62706E023703}">
                      <ahyp:hlinkClr xmlns:ahyp="http://schemas.microsoft.com/office/drawing/2018/hyperlinkcolor" val="tx"/>
                    </a:ext>
                  </a:extLst>
                </a:hlinkClick>
              </a:rPr>
              <a:t>https://www.energy.gov/sites/prod/files/2020/04/f74/omguide_complete_w-eo-disclaimer.pdf</a:t>
            </a:r>
            <a:endParaRPr lang="en-US" dirty="0">
              <a:cs typeface="Arial" charset="0"/>
            </a:endParaRPr>
          </a:p>
          <a:p>
            <a:pPr marL="0" lvl="1" eaLnBrk="1" hangingPunct="1">
              <a:spcBef>
                <a:spcPts val="448"/>
              </a:spcBef>
              <a:spcAft>
                <a:spcPts val="448"/>
              </a:spcAft>
              <a:buSzPct val="60000"/>
            </a:pPr>
            <a:endParaRPr lang="en-US" dirty="0">
              <a:cs typeface="Times New Roman" pitchFamily="18" charset="0"/>
            </a:endParaRPr>
          </a:p>
          <a:p>
            <a:pPr eaLnBrk="1" hangingPunct="1">
              <a:spcBef>
                <a:spcPts val="448"/>
              </a:spcBef>
              <a:spcAft>
                <a:spcPts val="448"/>
              </a:spcAft>
            </a:pPr>
            <a:endParaRPr lang="en-US" dirty="0">
              <a:latin typeface="+mj-lt"/>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xfrm>
            <a:off x="1265238" y="533400"/>
            <a:ext cx="4784725" cy="3587750"/>
          </a:xfrm>
          <a:prstGeom prst="rect">
            <a:avLst/>
          </a:prstGeom>
          <a:noFill/>
          <a:ln w="12700" cap="flat">
            <a:noFill/>
            <a:miter lim="800000"/>
            <a:headEnd/>
            <a:tailEnd/>
          </a:ln>
        </p:spPr>
      </p:sp>
      <p:sp>
        <p:nvSpPr>
          <p:cNvPr id="186371" name="Notes Placeholder 2"/>
          <p:cNvSpPr>
            <a:spLocks noGrp="1"/>
          </p:cNvSpPr>
          <p:nvPr>
            <p:ph type="body" idx="1"/>
          </p:nvPr>
        </p:nvSpPr>
        <p:spPr bwMode="auto">
          <a:xfrm>
            <a:off x="739458" y="3886201"/>
            <a:ext cx="6099385"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l">
              <a:buClr>
                <a:srgbClr val="FF0000"/>
              </a:buClr>
            </a:pPr>
            <a:r>
              <a:rPr lang="en-US" dirty="0">
                <a:cs typeface="Arial" charset="0"/>
              </a:rPr>
              <a:t>Predictive maintenance is</a:t>
            </a:r>
            <a:r>
              <a:rPr lang="en-US" baseline="0" dirty="0">
                <a:cs typeface="Arial" charset="0"/>
              </a:rPr>
              <a:t> </a:t>
            </a:r>
            <a:r>
              <a:rPr lang="en-US" dirty="0">
                <a:cs typeface="Arial" charset="0"/>
              </a:rPr>
              <a:t>used to predict equipment or component maintenance by monitoring and/or measuring corrosion, oil condition, arcing, bearing wear, overheating and other parameters that can lead to the breakdown of equipment.</a:t>
            </a:r>
            <a:r>
              <a:rPr lang="en-US" baseline="0" dirty="0">
                <a:cs typeface="Arial" charset="0"/>
              </a:rPr>
              <a:t> This</a:t>
            </a:r>
            <a:r>
              <a:rPr lang="en-US" dirty="0">
                <a:cs typeface="Arial" charset="0"/>
              </a:rPr>
              <a:t> differs from </a:t>
            </a:r>
            <a:r>
              <a:rPr lang="en-US" dirty="0">
                <a:solidFill>
                  <a:srgbClr val="1B1B1A"/>
                </a:solidFill>
              </a:rPr>
              <a:t>preventative maintenance, which is performed on a time-based schedule. </a:t>
            </a:r>
            <a:r>
              <a:rPr lang="en-US" baseline="0" dirty="0">
                <a:cs typeface="Arial" charset="0"/>
              </a:rPr>
              <a:t>Measurements are taken and diagnostics are performed using a number of predictive maintenance technologies including infrared thermography; lubricant and wear analysis; ultrasonic analysis; vibration analysis; motor analysis; and performance trending. The table below shows common predictive technology applications</a:t>
            </a:r>
            <a:r>
              <a:rPr lang="en-US" baseline="30000" dirty="0">
                <a:cs typeface="Arial" charset="0"/>
              </a:rPr>
              <a:t>1</a:t>
            </a:r>
            <a:r>
              <a:rPr lang="en-US" baseline="0" dirty="0">
                <a:cs typeface="Arial" charset="0"/>
              </a:rPr>
              <a:t>.</a:t>
            </a: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dirty="0">
              <a:latin typeface="+mj-lt"/>
              <a:cs typeface="Arial" charset="0"/>
            </a:endParaRPr>
          </a:p>
          <a:p>
            <a:pPr eaLnBrk="1" hangingPunct="1">
              <a:spcBef>
                <a:spcPts val="448"/>
              </a:spcBef>
              <a:spcAft>
                <a:spcPts val="448"/>
              </a:spcAft>
            </a:pPr>
            <a:endParaRPr lang="en-US" sz="900" dirty="0">
              <a:latin typeface="+mj-lt"/>
              <a:cs typeface="Arial" charset="0"/>
            </a:endParaRPr>
          </a:p>
          <a:p>
            <a:pPr algn="l" eaLnBrk="1" hangingPunct="1">
              <a:spcBef>
                <a:spcPts val="448"/>
              </a:spcBef>
              <a:spcAft>
                <a:spcPts val="448"/>
              </a:spcAft>
            </a:pPr>
            <a:r>
              <a:rPr lang="en-US" sz="900" dirty="0">
                <a:latin typeface="+mj-lt"/>
                <a:cs typeface="Arial" charset="0"/>
              </a:rPr>
              <a:t>__________________</a:t>
            </a:r>
            <a:br>
              <a:rPr lang="en-US" sz="900" dirty="0">
                <a:latin typeface="+mj-lt"/>
                <a:cs typeface="Arial" charset="0"/>
              </a:rPr>
            </a:br>
            <a:r>
              <a:rPr lang="en-US" sz="900" baseline="30000" dirty="0">
                <a:latin typeface="+mj-lt"/>
                <a:cs typeface="Arial" charset="0"/>
              </a:rPr>
              <a:t>1</a:t>
            </a:r>
            <a:r>
              <a:rPr lang="en-US" sz="900" dirty="0">
                <a:latin typeface="+mj-lt"/>
                <a:cs typeface="Arial" charset="0"/>
              </a:rPr>
              <a:t> FEMP O&amp;M Best Practices Guide 3.0, Chapter 6 Predictive Maintenance Technologies</a:t>
            </a:r>
          </a:p>
        </p:txBody>
      </p:sp>
      <p:pic>
        <p:nvPicPr>
          <p:cNvPr id="12" name="Picture 11"/>
          <p:cNvPicPr>
            <a:picLocks noChangeAspect="1"/>
          </p:cNvPicPr>
          <p:nvPr/>
        </p:nvPicPr>
        <p:blipFill>
          <a:blip r:embed="rId3"/>
          <a:stretch>
            <a:fillRect/>
          </a:stretch>
        </p:blipFill>
        <p:spPr>
          <a:xfrm>
            <a:off x="762004" y="5486402"/>
            <a:ext cx="5715001" cy="3276600"/>
          </a:xfrm>
          <a:prstGeom prst="rect">
            <a:avLst/>
          </a:prstGeom>
        </p:spPr>
      </p:pic>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Rectangle 3"/>
          <p:cNvSpPr>
            <a:spLocks noGrp="1" noChangeArrowheads="1"/>
          </p:cNvSpPr>
          <p:nvPr>
            <p:ph type="body" idx="1"/>
          </p:nvPr>
        </p:nvSpPr>
        <p:spPr/>
        <p:txBody>
          <a:bodyPr/>
          <a:lstStyle/>
          <a:p>
            <a:r>
              <a:rPr lang="en-US" dirty="0"/>
              <a:t>The FEMP Best Practices Guide advises that O&amp;M measures should be considered prior to the installation of significant energy conservation measures. Taking proactive O&amp;M measures can often be the most cost-effective way to help to optimize equipment performance for greatest efficiency and effectiveness. For example, performing operations tasks like optimizing equipment schedules to match actual occupancy and/or maintenance tasks like changing filters and repairing broken dampers can sometimes save significant amounts of energy. These kinds of tasks are often low or no cost, so they should be performed before investing in significant energy conservation measures like replacing equipment.</a:t>
            </a:r>
          </a:p>
          <a:p>
            <a:endParaRPr lang="en-US" dirty="0"/>
          </a:p>
          <a:p>
            <a:r>
              <a:rPr lang="en-US" dirty="0"/>
              <a:t>Do you agree? Why or why not?</a:t>
            </a:r>
          </a:p>
        </p:txBody>
      </p:sp>
      <p:sp>
        <p:nvSpPr>
          <p:cNvPr id="3" name="Slide Image Placeholder 2">
            <a:extLst>
              <a:ext uri="{FF2B5EF4-FFF2-40B4-BE49-F238E27FC236}">
                <a16:creationId xmlns:a16="http://schemas.microsoft.com/office/drawing/2014/main" id="{12A3E01C-7DF2-4EB4-93C9-943399A41905}"/>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Rectangle 3"/>
          <p:cNvSpPr>
            <a:spLocks noGrp="1" noChangeArrowheads="1"/>
          </p:cNvSpPr>
          <p:nvPr>
            <p:ph type="body" idx="1"/>
          </p:nvPr>
        </p:nvSpPr>
        <p:spPr>
          <a:xfrm>
            <a:off x="688926" y="4620357"/>
            <a:ext cx="5663747" cy="4433296"/>
          </a:xfrm>
        </p:spPr>
        <p:txBody>
          <a:bodyPr/>
          <a:lstStyle/>
          <a:p>
            <a:pPr>
              <a:spcAft>
                <a:spcPts val="600"/>
              </a:spcAft>
            </a:pPr>
            <a:r>
              <a:rPr lang="en-US" dirty="0"/>
              <a:t>Kaiser Permanente chose a 30-year old Medical Office building located in Portland, Oregon for a pilot project to test the effectiveness of a targeted approach to identify the most cost-effective opportunities for building improvement. The strategy chosen involved two distinct areas of focus: building tune-up or re-tuning, and enhanced O&amp;M. In the building tune-up, a systematic examination of the mechanical system was performed. In the process, several issues such as stuck dampers, disconnected reheat coils, and miscellaneous issues with VAV boxes were identified and fixed. Enhancing the O&amp;M included implementing controls strategies such as weekend and holiday scheduling and optimizing use of outside air, as well as recalibrating critical control sensors.</a:t>
            </a:r>
          </a:p>
          <a:p>
            <a:pPr>
              <a:spcAft>
                <a:spcPts val="600"/>
              </a:spcAft>
            </a:pPr>
            <a:r>
              <a:rPr lang="en-US" dirty="0"/>
              <a:t>Since the process was implemented, Kaiser Permanente has reduced its occupant complaints by nearly 23 percent. Now with a comfortable building, both staff and patients can relax and focus on the important work of getting well. The anticipated energy savings from the improvements is approximately $33,000 per year. </a:t>
            </a:r>
          </a:p>
          <a:p>
            <a:endParaRPr lang="en-US" dirty="0"/>
          </a:p>
          <a:p>
            <a:r>
              <a:rPr lang="en-US" dirty="0"/>
              <a:t>Source: BetterBricks Case Study </a:t>
            </a:r>
            <a:r>
              <a:rPr lang="en-US" dirty="0">
                <a:hlinkClick r:id="rId3">
                  <a:extLst>
                    <a:ext uri="{A12FA001-AC4F-418D-AE19-62706E023703}">
                      <ahyp:hlinkClr xmlns:ahyp="http://schemas.microsoft.com/office/drawing/2018/hyperlinkcolor" val="tx"/>
                    </a:ext>
                  </a:extLst>
                </a:hlinkClick>
              </a:rPr>
              <a:t>https://betterbricks.com/uploads/resources/KaiserOpsCaseStudyFinal.pdf</a:t>
            </a:r>
            <a:endParaRPr lang="en-US" dirty="0"/>
          </a:p>
          <a:p>
            <a:endParaRPr lang="en-US" dirty="0"/>
          </a:p>
          <a:p>
            <a:endParaRPr lang="en-US" dirty="0"/>
          </a:p>
          <a:p>
            <a:endParaRPr lang="en-US" dirty="0"/>
          </a:p>
        </p:txBody>
      </p:sp>
      <p:sp>
        <p:nvSpPr>
          <p:cNvPr id="5" name="Slide Image Placeholder 4">
            <a:extLst>
              <a:ext uri="{FF2B5EF4-FFF2-40B4-BE49-F238E27FC236}">
                <a16:creationId xmlns:a16="http://schemas.microsoft.com/office/drawing/2014/main" id="{97140928-2A10-41B6-9550-E60BED5D1AE1}"/>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3"/>
          <p:cNvSpPr>
            <a:spLocks noGrp="1" noChangeArrowheads="1"/>
          </p:cNvSpPr>
          <p:nvPr>
            <p:ph type="body" idx="1"/>
          </p:nvPr>
        </p:nvSpPr>
        <p:spPr/>
        <p:txBody>
          <a:bodyPr/>
          <a:lstStyle/>
          <a:p>
            <a:pPr>
              <a:spcAft>
                <a:spcPts val="600"/>
              </a:spcAft>
            </a:pPr>
            <a:r>
              <a:rPr lang="en-US" dirty="0"/>
              <a:t>The characteristics of boiler operation will vary at each building, depending on the way the controls are hooked up or installed via the building automation system (if one is used).</a:t>
            </a:r>
          </a:p>
          <a:p>
            <a:pPr>
              <a:spcAft>
                <a:spcPts val="600"/>
              </a:spcAft>
            </a:pPr>
            <a:r>
              <a:rPr lang="en-US" dirty="0"/>
              <a:t>Dynamic pressure swings occur if there are excessive loads, cold water return or returned steam.</a:t>
            </a:r>
          </a:p>
          <a:p>
            <a:pPr>
              <a:spcAft>
                <a:spcPts val="600"/>
              </a:spcAft>
            </a:pPr>
            <a:r>
              <a:rPr lang="en-US" dirty="0"/>
              <a:t>Water level floats are very critical and should be inspected daily.</a:t>
            </a:r>
          </a:p>
          <a:p>
            <a:pPr>
              <a:spcAft>
                <a:spcPts val="600"/>
              </a:spcAft>
            </a:pPr>
            <a:r>
              <a:rPr lang="en-US" dirty="0"/>
              <a:t>The feedwater system includes the deaerator, water supply and a water treatment system.</a:t>
            </a:r>
          </a:p>
          <a:p>
            <a:pPr>
              <a:spcAft>
                <a:spcPts val="600"/>
              </a:spcAft>
            </a:pPr>
            <a:r>
              <a:rPr lang="en-US" dirty="0"/>
              <a:t>To ensure the boiler is operating at its optimum level, check boiler trim, monitor blowdown frequency, firing rate, and water treatment program procedures. Note if any of these have changed or drifted from design conditions and past performance.</a:t>
            </a:r>
          </a:p>
        </p:txBody>
      </p:sp>
      <p:sp>
        <p:nvSpPr>
          <p:cNvPr id="5" name="Slide Image Placeholder 4">
            <a:extLst>
              <a:ext uri="{FF2B5EF4-FFF2-40B4-BE49-F238E27FC236}">
                <a16:creationId xmlns:a16="http://schemas.microsoft.com/office/drawing/2014/main" id="{14D8AD30-2E4E-4220-BEB7-0258520D7384}"/>
              </a:ext>
            </a:extLst>
          </p:cNvPr>
          <p:cNvSpPr>
            <a:spLocks noGrp="1" noRot="1" noChangeAspect="1"/>
          </p:cNvSpPr>
          <p:nvPr>
            <p:ph type="sldImg"/>
          </p:nvPr>
        </p:nvSpPr>
        <p:spPr>
          <a:xfrm>
            <a:off x="979488" y="550863"/>
            <a:ext cx="5505450" cy="4130675"/>
          </a:xfr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9488" y="550863"/>
            <a:ext cx="5505450" cy="41306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791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1" name="Rectangle 2"/>
          <p:cNvSpPr>
            <a:spLocks noGrp="1" noRot="1" noChangeAspect="1" noChangeArrowheads="1" noTextEdit="1"/>
          </p:cNvSpPr>
          <p:nvPr>
            <p:ph type="sldImg"/>
          </p:nvPr>
        </p:nvSpPr>
        <p:spPr>
          <a:xfrm>
            <a:off x="979488" y="550863"/>
            <a:ext cx="5505450" cy="4130675"/>
          </a:xfrm>
          <a:ln/>
        </p:spPr>
      </p:sp>
      <p:sp>
        <p:nvSpPr>
          <p:cNvPr id="25805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en-US" dirty="0"/>
              <a:t>Hot water boilers make hot water at varying temperatures.</a:t>
            </a:r>
          </a:p>
          <a:p>
            <a:pPr>
              <a:spcAft>
                <a:spcPts val="600"/>
              </a:spcAft>
            </a:pPr>
            <a:r>
              <a:rPr lang="en-US" dirty="0"/>
              <a:t>In general, energy codes requires a boiler reset control to adjust the boiler water temperature according to a corresponding outdoor air temperature to improve operating efficiency. In larger complex commercial facilities, more energy can be saved by keeping the boiler water constant and using variable speed pumping to reduce operating costs.  The energy code allows the use of either method, based on which saves more energy.</a:t>
            </a:r>
          </a:p>
          <a:p>
            <a:pPr>
              <a:spcAft>
                <a:spcPts val="600"/>
              </a:spcAft>
            </a:pPr>
            <a:r>
              <a:rPr lang="en-US" dirty="0"/>
              <a:t>Pumps, air removal methods, and expansion tanks are also critical components that need maintenance.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074547FB-0C60-4E4A-8D43-BD1A36CA6A5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020969506"/>
      </p:ext>
    </p:extLst>
  </p:cSld>
  <p:clrMapOvr>
    <a:masterClrMapping/>
  </p:clrMapOvr>
  <p:transition>
    <p:wipe dir="r"/>
  </p:transition>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14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10599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373985"/>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34150" cy="9906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4626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600200"/>
            <a:ext cx="777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257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553200" cy="9906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640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5532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half" idx="3"/>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49456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6477000" cy="9906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r>
              <a:rPr lang="en-US" noProof="0" dirty="0"/>
              <a:t>Click icon to add chart</a:t>
            </a:r>
          </a:p>
        </p:txBody>
      </p:sp>
    </p:spTree>
    <p:extLst>
      <p:ext uri="{BB962C8B-B14F-4D97-AF65-F5344CB8AC3E}">
        <p14:creationId xmlns:p14="http://schemas.microsoft.com/office/powerpoint/2010/main" val="27868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20081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61029FE-E51B-40C4-A40C-BD283FC301DA}"/>
              </a:ext>
            </a:extLst>
          </p:cNvPr>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9B77D12-BFAE-4341-A394-57739F7493B2}"/>
              </a:ext>
            </a:extLst>
          </p:cNvPr>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303FAF2B-E7CC-41F2-9A27-26D8A186D9B8}"/>
              </a:ext>
            </a:extLst>
          </p:cNvPr>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3CE57A9-4FB2-4373-8914-03DD3A263CD2}" type="slidenum">
              <a:rPr lang="en-US" altLang="en-US"/>
              <a:pPr/>
              <a:t>‹#›</a:t>
            </a:fld>
            <a:endParaRPr lang="en-US" altLang="en-US" dirty="0"/>
          </a:p>
        </p:txBody>
      </p:sp>
    </p:spTree>
    <p:extLst>
      <p:ext uri="{BB962C8B-B14F-4D97-AF65-F5344CB8AC3E}">
        <p14:creationId xmlns:p14="http://schemas.microsoft.com/office/powerpoint/2010/main" val="3247364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DFDDB689-EA30-4603-9049-0563E2C3FE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4615444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36980463"/>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51594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47650"/>
            <a:ext cx="6629400" cy="990600"/>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6858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28800"/>
            <a:ext cx="3810000" cy="4114800"/>
          </a:xfrm>
        </p:spPr>
        <p:txBody>
          <a:bodyPr/>
          <a:lstStyle/>
          <a:p>
            <a:pPr lvl="0"/>
            <a:r>
              <a:rPr lang="en-US" noProof="0" dirty="0"/>
              <a:t>Click icon to add online image</a:t>
            </a:r>
          </a:p>
        </p:txBody>
      </p:sp>
    </p:spTree>
    <p:extLst>
      <p:ext uri="{BB962C8B-B14F-4D97-AF65-F5344CB8AC3E}">
        <p14:creationId xmlns:p14="http://schemas.microsoft.com/office/powerpoint/2010/main" val="2548381609"/>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Tree>
    <p:extLst>
      <p:ext uri="{BB962C8B-B14F-4D97-AF65-F5344CB8AC3E}">
        <p14:creationId xmlns:p14="http://schemas.microsoft.com/office/powerpoint/2010/main" val="3651872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2" name="Rectangle 4"/>
          <p:cNvSpPr>
            <a:spLocks noGrp="1" noChangeArrowheads="1"/>
          </p:cNvSpPr>
          <p:nvPr>
            <p:ph idx="1"/>
          </p:nvPr>
        </p:nvSpPr>
        <p:spPr bwMode="auto">
          <a:xfrm>
            <a:off x="457200" y="1524000"/>
            <a:ext cx="82296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tx1"/>
                </a:solidFill>
              </a:defRPr>
            </a:lvl1pPr>
            <a:lvl2pPr>
              <a:defRPr>
                <a:solidFill>
                  <a:schemeClr val="tx1"/>
                </a:solidFill>
              </a:defRPr>
            </a:lvl2pPr>
            <a:lvl3pPr marL="969938" indent="-338130">
              <a:defRPr>
                <a:solidFill>
                  <a:schemeClr val="tx1"/>
                </a:solidFill>
              </a:defRPr>
            </a:lvl3pPr>
            <a:lvl4pPr marL="1317592" indent="-347654">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5"/>
          <p:cNvSpPr>
            <a:spLocks noGrp="1"/>
          </p:cNvSpPr>
          <p:nvPr>
            <p:ph type="dt" sz="half" idx="10"/>
          </p:nvPr>
        </p:nvSpPr>
        <p:spPr>
          <a:xfrm>
            <a:off x="457200" y="6580609"/>
            <a:ext cx="609600" cy="277392"/>
          </a:xfrm>
          <a:prstGeom prst="rect">
            <a:avLst/>
          </a:prstGeom>
        </p:spPr>
        <p:txBody>
          <a:bodyPr/>
          <a:lstStyle/>
          <a:p>
            <a:pPr fontAlgn="base">
              <a:spcBef>
                <a:spcPct val="0"/>
              </a:spcBef>
              <a:spcAft>
                <a:spcPct val="0"/>
              </a:spcAft>
            </a:pPr>
            <a:fld id="{DFC13777-10C7-4745-9481-7B4D0C6B1D57}" type="datetime1">
              <a:rPr lang="en-US">
                <a:solidFill>
                  <a:srgbClr val="737373"/>
                </a:solidFill>
                <a:latin typeface="Arial" charset="0"/>
              </a:rPr>
              <a:pPr fontAlgn="base">
                <a:spcBef>
                  <a:spcPct val="0"/>
                </a:spcBef>
                <a:spcAft>
                  <a:spcPct val="0"/>
                </a:spcAft>
              </a:pPr>
              <a:t>3/25/2025</a:t>
            </a:fld>
            <a:endParaRPr lang="en-US" dirty="0">
              <a:solidFill>
                <a:srgbClr val="737373"/>
              </a:solidFill>
              <a:latin typeface="Arial" charset="0"/>
            </a:endParaRPr>
          </a:p>
        </p:txBody>
      </p:sp>
      <p:sp>
        <p:nvSpPr>
          <p:cNvPr id="9" name="Slide Number Placeholder 8"/>
          <p:cNvSpPr>
            <a:spLocks noGrp="1"/>
          </p:cNvSpPr>
          <p:nvPr>
            <p:ph type="sldNum" sz="quarter" idx="12"/>
          </p:nvPr>
        </p:nvSpPr>
        <p:spPr>
          <a:xfrm>
            <a:off x="3733800" y="6248400"/>
            <a:ext cx="1905000" cy="457200"/>
          </a:xfrm>
          <a:prstGeom prst="rect">
            <a:avLst/>
          </a:prstGeom>
        </p:spPr>
        <p:txBody>
          <a:bodyPr/>
          <a:lstStyle/>
          <a:p>
            <a:fld id="{C51C5CA2-2501-2C4A-BE74-2B44338F15BD}" type="slidenum">
              <a:rPr lang="en-US" smtClean="0">
                <a:solidFill>
                  <a:srgbClr val="737373"/>
                </a:solidFill>
              </a:rPr>
              <a:pPr/>
              <a:t>‹#›</a:t>
            </a:fld>
            <a:endParaRPr lang="en-US" dirty="0">
              <a:solidFill>
                <a:srgbClr val="737373"/>
              </a:solidFill>
            </a:endParaRPr>
          </a:p>
        </p:txBody>
      </p:sp>
      <p:sp>
        <p:nvSpPr>
          <p:cNvPr id="10" name="Rectangle 3"/>
          <p:cNvSpPr>
            <a:spLocks noGrp="1" noChangeArrowheads="1"/>
          </p:cNvSpPr>
          <p:nvPr>
            <p:ph type="title"/>
          </p:nvPr>
        </p:nvSpPr>
        <p:spPr bwMode="auto">
          <a:xfrm>
            <a:off x="463303" y="2520145"/>
            <a:ext cx="8223499" cy="914401"/>
          </a:xfrm>
          <a:prstGeom prst="rect">
            <a:avLst/>
          </a:prstGeom>
          <a:solidFill>
            <a:schemeClr val="accent1"/>
          </a:solidFill>
          <a:ln>
            <a:noFill/>
          </a:ln>
          <a:effectLst>
            <a:innerShdw blurRad="50800" dist="50800" dir="16200000">
              <a:prstClr val="black">
                <a:alpha val="20000"/>
              </a:prstClr>
            </a:innerShdw>
          </a:effectLst>
        </p:spPr>
        <p:txBody>
          <a:bodyPr vert="horz" wrap="square" lIns="457200" tIns="0" rIns="91440" bIns="0" numCol="1" anchor="ctr" anchorCtr="0" compatLnSpc="1">
            <a:prstTxWarp prst="textNoShape">
              <a:avLst/>
            </a:prstTxWarp>
            <a:noAutofit/>
          </a:bodyPr>
          <a:lstStyle>
            <a:lvl1pPr>
              <a:defRPr/>
            </a:lvl1pPr>
          </a:lstStyle>
          <a:p>
            <a:pPr lvl="0"/>
            <a:r>
              <a:rPr lang="en-US"/>
              <a:t>Click to edit Master title style</a:t>
            </a:r>
            <a:endParaRPr lang="en-US" dirty="0"/>
          </a:p>
        </p:txBody>
      </p:sp>
    </p:spTree>
    <p:extLst>
      <p:ext uri="{BB962C8B-B14F-4D97-AF65-F5344CB8AC3E}">
        <p14:creationId xmlns:p14="http://schemas.microsoft.com/office/powerpoint/2010/main" val="102167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153400" cy="9906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4950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3850" y="228600"/>
            <a:ext cx="6534150" cy="990600"/>
          </a:xfrm>
        </p:spPr>
        <p:txBody>
          <a:bodyPr/>
          <a:lstStyle/>
          <a:p>
            <a:r>
              <a:rPr lang="en-US"/>
              <a:t>Click to edit Master title style</a:t>
            </a:r>
            <a:endParaRPr lang="en-US" dirty="0"/>
          </a:p>
        </p:txBody>
      </p:sp>
      <p:sp>
        <p:nvSpPr>
          <p:cNvPr id="3" name="ClipArt Placeholder 2"/>
          <p:cNvSpPr>
            <a:spLocks noGrp="1"/>
          </p:cNvSpPr>
          <p:nvPr>
            <p:ph type="clipArt" sz="half" idx="1"/>
          </p:nvPr>
        </p:nvSpPr>
        <p:spPr>
          <a:xfrm>
            <a:off x="685800" y="1981200"/>
            <a:ext cx="3810000" cy="4114800"/>
          </a:xfrm>
        </p:spPr>
        <p:txBody>
          <a:bodyPr/>
          <a:lstStyle/>
          <a:p>
            <a:pPr lvl="0"/>
            <a:r>
              <a:rPr lang="en-US" noProof="0" dirty="0"/>
              <a:t>Click icon to add online image</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183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247650"/>
            <a:ext cx="6629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5"/>
          <p:cNvSpPr>
            <a:spLocks noChangeShapeType="1"/>
          </p:cNvSpPr>
          <p:nvPr/>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14" name="Picture 13">
            <a:extLst>
              <a:ext uri="{FF2B5EF4-FFF2-40B4-BE49-F238E27FC236}">
                <a16:creationId xmlns:a16="http://schemas.microsoft.com/office/drawing/2014/main" id="{A869E30A-7A08-4AFC-BFA5-EF3B2B206BB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802957" y="162497"/>
            <a:ext cx="1840967" cy="1132903"/>
          </a:xfrm>
          <a:prstGeom prst="rect">
            <a:avLst/>
          </a:prstGeom>
        </p:spPr>
      </p:pic>
      <p:sp>
        <p:nvSpPr>
          <p:cNvPr id="2" name="Line 5">
            <a:extLst>
              <a:ext uri="{FF2B5EF4-FFF2-40B4-BE49-F238E27FC236}">
                <a16:creationId xmlns:a16="http://schemas.microsoft.com/office/drawing/2014/main" id="{48029439-9EA9-D97C-E330-91897D46D7F0}"/>
              </a:ext>
            </a:extLst>
          </p:cNvPr>
          <p:cNvSpPr>
            <a:spLocks noChangeShapeType="1"/>
          </p:cNvSpPr>
          <p:nvPr userDrawn="1"/>
        </p:nvSpPr>
        <p:spPr bwMode="auto">
          <a:xfrm>
            <a:off x="381001" y="1371600"/>
            <a:ext cx="8178800" cy="0"/>
          </a:xfrm>
          <a:prstGeom prst="line">
            <a:avLst/>
          </a:prstGeom>
          <a:noFill/>
          <a:ln w="50800">
            <a:solidFill>
              <a:srgbClr val="EFAB31"/>
            </a:solidFill>
            <a:round/>
            <a:headEnd/>
            <a:tailEnd/>
          </a:ln>
          <a:extLst>
            <a:ext uri="{909E8E84-426E-40DD-AFC4-6F175D3DCCD1}">
              <a14:hiddenFill xmlns:a14="http://schemas.microsoft.com/office/drawing/2010/main">
                <a:noFill/>
              </a14:hiddenFill>
            </a:ext>
          </a:extLst>
        </p:spPr>
        <p:txBody>
          <a:bodyPr wrap="none" anchor="ctr"/>
          <a:lstStyle/>
          <a:p>
            <a:endParaRPr lang="en-US" sz="2400" dirty="0"/>
          </a:p>
        </p:txBody>
      </p:sp>
      <p:pic>
        <p:nvPicPr>
          <p:cNvPr id="3" name="Picture 2" descr="Logo&#10;&#10;Description automatically generated">
            <a:extLst>
              <a:ext uri="{FF2B5EF4-FFF2-40B4-BE49-F238E27FC236}">
                <a16:creationId xmlns:a16="http://schemas.microsoft.com/office/drawing/2014/main" id="{6285BDE5-AB13-9A32-1FF8-C72168D8C199}"/>
              </a:ext>
            </a:extLst>
          </p:cNvPr>
          <p:cNvPicPr>
            <a:picLocks noChangeAspect="1"/>
          </p:cNvPicPr>
          <p:nvPr userDrawn="1"/>
        </p:nvPicPr>
        <p:blipFill>
          <a:blip r:embed="rId22"/>
          <a:stretch>
            <a:fillRect/>
          </a:stretch>
        </p:blipFill>
        <p:spPr>
          <a:xfrm>
            <a:off x="6837746" y="186384"/>
            <a:ext cx="1741327" cy="1070916"/>
          </a:xfrm>
          <a:prstGeom prst="rect">
            <a:avLst/>
          </a:prstGeom>
        </p:spPr>
      </p:pic>
    </p:spTree>
    <p:extLst>
      <p:ext uri="{BB962C8B-B14F-4D97-AF65-F5344CB8AC3E}">
        <p14:creationId xmlns:p14="http://schemas.microsoft.com/office/powerpoint/2010/main" val="273784183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Lst>
  <p:transition>
    <p:wipe dir="r"/>
  </p:transition>
  <p:txStyles>
    <p:title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p:titleStyle>
    <p:bodyStyle>
      <a:lvl1pPr marL="342891" indent="-342891" algn="l" rtl="0" eaLnBrk="1" fontAlgn="base" hangingPunct="1">
        <a:spcBef>
          <a:spcPct val="20000"/>
        </a:spcBef>
        <a:spcAft>
          <a:spcPct val="0"/>
        </a:spcAft>
        <a:defRPr sz="2800">
          <a:solidFill>
            <a:schemeClr val="tx1"/>
          </a:solidFill>
          <a:latin typeface="+mn-lt"/>
          <a:ea typeface="+mn-ea"/>
          <a:cs typeface="+mn-cs"/>
        </a:defRPr>
      </a:lvl1pPr>
      <a:lvl2pPr marL="742932" indent="-285744" algn="l" rtl="0" eaLnBrk="1" fontAlgn="base" hangingPunct="1">
        <a:spcBef>
          <a:spcPct val="20000"/>
        </a:spcBef>
        <a:spcAft>
          <a:spcPct val="0"/>
        </a:spcAft>
        <a:buClrTx/>
        <a:buSzPct val="100000"/>
        <a:buFont typeface="Arial" panose="020B0604020202020204" pitchFamily="34" charset="0"/>
        <a:buChar char="•"/>
        <a:defRPr sz="2800">
          <a:solidFill>
            <a:schemeClr val="tx1"/>
          </a:solidFill>
          <a:latin typeface="+mn-lt"/>
        </a:defRPr>
      </a:lvl2pPr>
      <a:lvl3pPr marL="1085824" indent="-228594" algn="l" rtl="0" eaLnBrk="1" fontAlgn="base" hangingPunct="1">
        <a:spcBef>
          <a:spcPct val="20000"/>
        </a:spcBef>
        <a:spcAft>
          <a:spcPct val="0"/>
        </a:spcAft>
        <a:buClr>
          <a:schemeClr val="tx2"/>
        </a:buClr>
        <a:buSzPct val="70000"/>
        <a:buFont typeface="Courier New" panose="02070309020205020404" pitchFamily="49" charset="0"/>
        <a:buChar char="o"/>
        <a:defRPr sz="2400">
          <a:solidFill>
            <a:schemeClr val="tx1"/>
          </a:solidFill>
          <a:latin typeface="+mn-lt"/>
        </a:defRPr>
      </a:lvl3pPr>
      <a:lvl4pPr marL="1428715" indent="-228594" algn="l" rtl="0" eaLnBrk="1" fontAlgn="base" hangingPunct="1">
        <a:spcBef>
          <a:spcPct val="20000"/>
        </a:spcBef>
        <a:spcAft>
          <a:spcPct val="0"/>
        </a:spcAft>
        <a:buChar char="–"/>
        <a:defRPr sz="2000">
          <a:solidFill>
            <a:schemeClr val="tx1"/>
          </a:solidFill>
          <a:latin typeface="Times New Roman" pitchFamily="18" charset="0"/>
        </a:defRPr>
      </a:lvl4pPr>
      <a:lvl5pPr marL="1771606" indent="-228594" algn="l" rtl="0" eaLnBrk="1" fontAlgn="base" hangingPunct="1">
        <a:spcBef>
          <a:spcPct val="20000"/>
        </a:spcBef>
        <a:spcAft>
          <a:spcPct val="0"/>
        </a:spcAft>
        <a:buChar char="»"/>
        <a:defRPr sz="2000">
          <a:solidFill>
            <a:schemeClr val="tx1"/>
          </a:solidFill>
          <a:latin typeface="Times New Roman" pitchFamily="18" charset="0"/>
        </a:defRPr>
      </a:lvl5pPr>
      <a:lvl6pPr marL="2228795" indent="-228594" algn="l" rtl="0" eaLnBrk="1" fontAlgn="base" hangingPunct="1">
        <a:spcBef>
          <a:spcPct val="20000"/>
        </a:spcBef>
        <a:spcAft>
          <a:spcPct val="0"/>
        </a:spcAft>
        <a:buChar char="»"/>
        <a:defRPr sz="2000">
          <a:solidFill>
            <a:schemeClr val="tx1"/>
          </a:solidFill>
          <a:latin typeface="Times New Roman" pitchFamily="18" charset="0"/>
        </a:defRPr>
      </a:lvl6pPr>
      <a:lvl7pPr marL="2685984" indent="-228594" algn="l" rtl="0" eaLnBrk="1" fontAlgn="base" hangingPunct="1">
        <a:spcBef>
          <a:spcPct val="20000"/>
        </a:spcBef>
        <a:spcAft>
          <a:spcPct val="0"/>
        </a:spcAft>
        <a:buChar char="»"/>
        <a:defRPr sz="2000">
          <a:solidFill>
            <a:schemeClr val="tx1"/>
          </a:solidFill>
          <a:latin typeface="Times New Roman" pitchFamily="18" charset="0"/>
        </a:defRPr>
      </a:lvl7pPr>
      <a:lvl8pPr marL="3143172" indent="-228594" algn="l" rtl="0" eaLnBrk="1" fontAlgn="base" hangingPunct="1">
        <a:spcBef>
          <a:spcPct val="20000"/>
        </a:spcBef>
        <a:spcAft>
          <a:spcPct val="0"/>
        </a:spcAft>
        <a:buChar char="»"/>
        <a:defRPr sz="2000">
          <a:solidFill>
            <a:schemeClr val="tx1"/>
          </a:solidFill>
          <a:latin typeface="Times New Roman" pitchFamily="18" charset="0"/>
        </a:defRPr>
      </a:lvl8pPr>
      <a:lvl9pPr marL="3600361" indent="-228594" algn="l" rtl="0" eaLnBrk="1" fontAlgn="base" hangingPunct="1">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wmf"/></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oleObject" Target="../embeddings/oleObject3.bin"/><Relationship Id="rId4" Type="http://schemas.openxmlformats.org/officeDocument/2006/relationships/image" Target="../media/image21.wmf"/></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5.jp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physics.stackexchange.com/questions/231756/are-raindrops-actually-shaped-like-tears-when-they-fall" TargetMode="Externa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9.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3.xml"/><Relationship Id="rId1" Type="http://schemas.openxmlformats.org/officeDocument/2006/relationships/slideLayout" Target="../slideLayouts/slideLayout4.xml"/><Relationship Id="rId102" Type="http://schemas.openxmlformats.org/officeDocument/2006/relationships/image" Target="../media/image41.png"/><Relationship Id="rId101" Type="http://schemas.openxmlformats.org/officeDocument/2006/relationships/image" Target="../media/image8.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hyperlink" Target="https://sftool.gov/" TargetMode="Externa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sftool.go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60.wmf"/></Relationships>
</file>

<file path=ppt/slides/_rels/slide5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9.gif"/></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73.xml"/><Relationship Id="rId7" Type="http://schemas.openxmlformats.org/officeDocument/2006/relationships/diagramColors" Target="../diagrams/colors8.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3.xml"/><Relationship Id="rId7" Type="http://schemas.openxmlformats.org/officeDocument/2006/relationships/diagramQuickStyle" Target="../diagrams/quickStyle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78.jpeg"/><Relationship Id="rId4" Type="http://schemas.openxmlformats.org/officeDocument/2006/relationships/notesSlide" Target="../notesSlides/notesSlide74.xml"/><Relationship Id="rId9" Type="http://schemas.microsoft.com/office/2007/relationships/diagramDrawing" Target="../diagrams/drawing9.xml"/></Relationships>
</file>

<file path=ppt/slides/_rels/slide75.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notesSlide" Target="../notesSlides/notesSlide75.xml"/><Relationship Id="rId7" Type="http://schemas.openxmlformats.org/officeDocument/2006/relationships/diagramColors" Target="../diagrams/colors10.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 Id="rId9" Type="http://schemas.openxmlformats.org/officeDocument/2006/relationships/image" Target="../media/image79.jpeg"/></Relationships>
</file>

<file path=ppt/slides/_rels/slide76.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notesSlide" Target="../notesSlides/notesSlide76.xml"/><Relationship Id="rId7" Type="http://schemas.openxmlformats.org/officeDocument/2006/relationships/diagramColors" Target="../diagrams/colors11.xml"/><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 Id="rId9" Type="http://schemas.openxmlformats.org/officeDocument/2006/relationships/image" Target="../media/image80.jpeg"/></Relationships>
</file>

<file path=ppt/slides/_rels/slide77.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77.xml"/><Relationship Id="rId7" Type="http://schemas.openxmlformats.org/officeDocument/2006/relationships/diagramColors" Target="../diagrams/colors12.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 Id="rId9" Type="http://schemas.openxmlformats.org/officeDocument/2006/relationships/image" Target="../media/image8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xml"/><Relationship Id="rId1" Type="http://schemas.openxmlformats.org/officeDocument/2006/relationships/tags" Target="../tags/tag12.xml"/><Relationship Id="rId5" Type="http://schemas.microsoft.com/office/2007/relationships/hdphoto" Target="../media/hdphoto3.wdp"/><Relationship Id="rId4" Type="http://schemas.openxmlformats.org/officeDocument/2006/relationships/image" Target="../media/image83.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84.jpeg"/><Relationship Id="rId4"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hyperlink" Target="http://www.controltrends.org/2009/11/first-commercial-installation-of-delphi/110709-074strom/" TargetMode="Externa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80.xml"/><Relationship Id="rId1" Type="http://schemas.openxmlformats.org/officeDocument/2006/relationships/slideLayout" Target="../slideLayouts/slideLayout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A485D0A-5152-4555-8AAA-2A55C3123C8B}"/>
              </a:ext>
            </a:extLst>
          </p:cNvPr>
          <p:cNvSpPr txBox="1">
            <a:spLocks noChangeArrowheads="1"/>
          </p:cNvSpPr>
          <p:nvPr/>
        </p:nvSpPr>
        <p:spPr bwMode="auto">
          <a:xfrm>
            <a:off x="569927" y="2438400"/>
            <a:ext cx="8004141"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algn="ctr"/>
            <a:endParaRPr lang="en-US" sz="3600" kern="0" dirty="0">
              <a:solidFill>
                <a:schemeClr val="tx1"/>
              </a:solidFill>
            </a:endParaRPr>
          </a:p>
          <a:p>
            <a:pPr algn="ctr"/>
            <a:r>
              <a:rPr lang="en-US" sz="3600" kern="0" dirty="0">
                <a:solidFill>
                  <a:schemeClr val="tx1"/>
                </a:solidFill>
              </a:rPr>
              <a:t>Fundamentals of Energy Efficient Building Operations </a:t>
            </a:r>
            <a:endParaRPr lang="en-US" kern="0" dirty="0">
              <a:solidFill>
                <a:schemeClr val="tx1"/>
              </a:solidFill>
            </a:endParaRPr>
          </a:p>
        </p:txBody>
      </p:sp>
      <p:sp>
        <p:nvSpPr>
          <p:cNvPr id="5" name="Rectangle 4">
            <a:extLst>
              <a:ext uri="{FF2B5EF4-FFF2-40B4-BE49-F238E27FC236}">
                <a16:creationId xmlns:a16="http://schemas.microsoft.com/office/drawing/2014/main" id="{C1A4F13B-01B1-40AC-B9B8-5CE38ED8039B}"/>
              </a:ext>
            </a:extLst>
          </p:cNvPr>
          <p:cNvSpPr/>
          <p:nvPr/>
        </p:nvSpPr>
        <p:spPr>
          <a:xfrm>
            <a:off x="288467" y="3792228"/>
            <a:ext cx="8567059" cy="707886"/>
          </a:xfrm>
          <a:prstGeom prst="rect">
            <a:avLst/>
          </a:prstGeom>
        </p:spPr>
        <p:txBody>
          <a:bodyPr wrap="square">
            <a:spAutoFit/>
          </a:bodyPr>
          <a:lstStyle/>
          <a:p>
            <a:pPr algn="ctr"/>
            <a:r>
              <a:rPr lang="en-US" sz="4000" b="1" kern="0" dirty="0">
                <a:solidFill>
                  <a:srgbClr val="6E94A6"/>
                </a:solidFill>
                <a:latin typeface="+mn-lt"/>
                <a:ea typeface="+mj-ea"/>
                <a:cs typeface="+mj-cs"/>
              </a:rPr>
              <a:t>Part 2: HVAC Fundamentals</a:t>
            </a:r>
            <a:endParaRPr lang="en-US" dirty="0">
              <a:solidFill>
                <a:srgbClr val="6E94A6"/>
              </a:solidFill>
              <a:latin typeface="+mn-lt"/>
            </a:endParaRPr>
          </a:p>
        </p:txBody>
      </p:sp>
      <p:pic>
        <p:nvPicPr>
          <p:cNvPr id="3" name="Picture 2">
            <a:extLst>
              <a:ext uri="{FF2B5EF4-FFF2-40B4-BE49-F238E27FC236}">
                <a16:creationId xmlns:a16="http://schemas.microsoft.com/office/drawing/2014/main" id="{5D8E0CC1-7467-C035-1630-DB7720301268}"/>
              </a:ext>
            </a:extLst>
          </p:cNvPr>
          <p:cNvPicPr>
            <a:picLocks noChangeAspect="1" noChangeArrowheads="1"/>
          </p:cNvPicPr>
          <p:nvPr/>
        </p:nvPicPr>
        <p:blipFill>
          <a:blip r:embed="rId3"/>
          <a:srcRect b="9682"/>
          <a:stretch/>
        </p:blipFill>
        <p:spPr bwMode="auto">
          <a:xfrm>
            <a:off x="143508" y="123401"/>
            <a:ext cx="8856984" cy="2546422"/>
          </a:xfrm>
          <a:prstGeom prst="rect">
            <a:avLst/>
          </a:prstGeom>
          <a:solidFill>
            <a:schemeClr val="bg1"/>
          </a:solidFill>
          <a:ln>
            <a:noFill/>
          </a:ln>
          <a:effectLst/>
        </p:spPr>
      </p:pic>
      <p:sp>
        <p:nvSpPr>
          <p:cNvPr id="2" name="Rectangle 1">
            <a:extLst>
              <a:ext uri="{FF2B5EF4-FFF2-40B4-BE49-F238E27FC236}">
                <a16:creationId xmlns:a16="http://schemas.microsoft.com/office/drawing/2014/main" id="{FE8F1180-37DD-5D32-0EEA-DD29343A3427}"/>
              </a:ext>
            </a:extLst>
          </p:cNvPr>
          <p:cNvSpPr/>
          <p:nvPr/>
        </p:nvSpPr>
        <p:spPr>
          <a:xfrm>
            <a:off x="1055512" y="4653023"/>
            <a:ext cx="7239000" cy="1938992"/>
          </a:xfrm>
          <a:prstGeom prst="rect">
            <a:avLst/>
          </a:prstGeom>
        </p:spPr>
        <p:txBody>
          <a:bodyPr wrap="square">
            <a:spAutoFit/>
          </a:bodyPr>
          <a:lstStyle/>
          <a:p>
            <a:pPr algn="ctr">
              <a:defRPr/>
            </a:pPr>
            <a:r>
              <a:rPr lang="en-US" b="1" kern="0" dirty="0">
                <a:solidFill>
                  <a:schemeClr val="tx2"/>
                </a:solidFill>
                <a:cs typeface="ＭＳ Ｐゴシック" pitchFamily="48" charset="-128"/>
              </a:rPr>
              <a:t>Month Day, Year</a:t>
            </a:r>
            <a:br>
              <a:rPr lang="en-US" b="1" kern="0" dirty="0">
                <a:solidFill>
                  <a:schemeClr val="tx2"/>
                </a:solidFill>
                <a:cs typeface="ＭＳ Ｐゴシック" pitchFamily="48" charset="-128"/>
              </a:rPr>
            </a:br>
            <a:r>
              <a:rPr lang="en-US" b="1" kern="0" dirty="0">
                <a:solidFill>
                  <a:schemeClr val="tx2"/>
                </a:solidFill>
                <a:cs typeface="ＭＳ Ｐゴシック" pitchFamily="48" charset="-128"/>
              </a:rPr>
              <a:t>Instructor Name, Position</a:t>
            </a:r>
          </a:p>
          <a:p>
            <a:pPr algn="ctr">
              <a:defRPr/>
            </a:pPr>
            <a:r>
              <a:rPr lang="en-US" b="1" kern="0" dirty="0">
                <a:solidFill>
                  <a:schemeClr val="tx2"/>
                </a:solidFill>
                <a:cs typeface="ＭＳ Ｐゴシック" pitchFamily="48" charset="-128"/>
              </a:rPr>
              <a:t>Instructor Company</a:t>
            </a:r>
          </a:p>
          <a:p>
            <a:pPr algn="ctr">
              <a:defRPr/>
            </a:pPr>
            <a:r>
              <a:rPr lang="en-US" b="1" kern="0" dirty="0">
                <a:solidFill>
                  <a:schemeClr val="tx2"/>
                </a:solidFill>
                <a:cs typeface="ＭＳ Ｐゴシック" pitchFamily="48" charset="-128"/>
              </a:rPr>
              <a:t>Phone</a:t>
            </a:r>
            <a:br>
              <a:rPr lang="en-US" b="1" kern="0" dirty="0">
                <a:solidFill>
                  <a:schemeClr val="tx2"/>
                </a:solidFill>
                <a:cs typeface="ＭＳ Ｐゴシック" pitchFamily="48" charset="-128"/>
              </a:rPr>
            </a:br>
            <a:r>
              <a:rPr lang="en-US" b="1" kern="0" dirty="0">
                <a:solidFill>
                  <a:schemeClr val="tx2"/>
                </a:solidFill>
                <a:cs typeface="ＭＳ Ｐゴシック" pitchFamily="48" charset="-128"/>
              </a:rPr>
              <a:t>Name@email.com</a:t>
            </a:r>
          </a:p>
        </p:txBody>
      </p:sp>
    </p:spTree>
    <p:extLst>
      <p:ext uri="{BB962C8B-B14F-4D97-AF65-F5344CB8AC3E}">
        <p14:creationId xmlns:p14="http://schemas.microsoft.com/office/powerpoint/2010/main" val="189158934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4276" r="24054"/>
          <a:stretch/>
        </p:blipFill>
        <p:spPr>
          <a:xfrm>
            <a:off x="4371365" y="3429000"/>
            <a:ext cx="2699974" cy="3200400"/>
          </a:xfrm>
          <a:prstGeom prst="rect">
            <a:avLst/>
          </a:prstGeom>
        </p:spPr>
      </p:pic>
      <p:pic>
        <p:nvPicPr>
          <p:cNvPr id="5" name="Picture 4"/>
          <p:cNvPicPr>
            <a:picLocks noChangeAspect="1"/>
          </p:cNvPicPr>
          <p:nvPr/>
        </p:nvPicPr>
        <p:blipFill>
          <a:blip r:embed="rId4"/>
          <a:stretch>
            <a:fillRect/>
          </a:stretch>
        </p:blipFill>
        <p:spPr>
          <a:xfrm>
            <a:off x="1207913" y="1836887"/>
            <a:ext cx="2240843" cy="3192313"/>
          </a:xfrm>
          <a:prstGeom prst="rect">
            <a:avLst/>
          </a:prstGeom>
        </p:spPr>
      </p:pic>
      <p:sp>
        <p:nvSpPr>
          <p:cNvPr id="10" name="Rectangle 8">
            <a:extLst>
              <a:ext uri="{FF2B5EF4-FFF2-40B4-BE49-F238E27FC236}">
                <a16:creationId xmlns:a16="http://schemas.microsoft.com/office/drawing/2014/main" id="{28F114E4-7090-9DE0-F009-DCC879B478D0}"/>
              </a:ext>
            </a:extLst>
          </p:cNvPr>
          <p:cNvSpPr txBox="1">
            <a:spLocks noChangeArrowheads="1"/>
          </p:cNvSpPr>
          <p:nvPr/>
        </p:nvSpPr>
        <p:spPr>
          <a:xfrm>
            <a:off x="304800" y="152400"/>
            <a:ext cx="6781800" cy="990600"/>
          </a:xfrm>
          <a:prstGeom prst="rect">
            <a:avLst/>
          </a:prstGeom>
        </p:spPr>
        <p:txBody>
          <a:bodyPr lIns="90488" tIns="44450" rIns="90488" bIns="44450" anchor="b"/>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a:lstStyle>
          <a:p>
            <a:r>
              <a:rPr lang="en-US" kern="0" dirty="0">
                <a:solidFill>
                  <a:schemeClr val="tx1"/>
                </a:solidFill>
              </a:rPr>
              <a:t>Condensing Boilers</a:t>
            </a:r>
          </a:p>
        </p:txBody>
      </p:sp>
      <p:sp>
        <p:nvSpPr>
          <p:cNvPr id="12" name="Rectangle 9">
            <a:extLst>
              <a:ext uri="{FF2B5EF4-FFF2-40B4-BE49-F238E27FC236}">
                <a16:creationId xmlns:a16="http://schemas.microsoft.com/office/drawing/2014/main" id="{C8E11352-A004-5730-DF5C-6FC787AC54B8}"/>
              </a:ext>
            </a:extLst>
          </p:cNvPr>
          <p:cNvSpPr txBox="1">
            <a:spLocks noChangeArrowheads="1"/>
          </p:cNvSpPr>
          <p:nvPr/>
        </p:nvSpPr>
        <p:spPr bwMode="auto">
          <a:xfrm>
            <a:off x="3709813" y="1565601"/>
            <a:ext cx="4452056" cy="1518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0000"/>
              <a:buFont typeface="Monotype Sorts" charset="2"/>
              <a:buChar char="n"/>
              <a:defRPr sz="2800">
                <a:solidFill>
                  <a:schemeClr val="tx1"/>
                </a:solidFill>
                <a:latin typeface="+mn-lt"/>
              </a:defRPr>
            </a:lvl2pPr>
            <a:lvl3pPr marL="1085850" indent="-228600" algn="l" rtl="0" eaLnBrk="0" fontAlgn="base" hangingPunct="0">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457200" indent="-457200">
              <a:spcBef>
                <a:spcPts val="0"/>
              </a:spcBef>
              <a:buFont typeface="Arial" panose="020B0604020202020204" pitchFamily="34" charset="0"/>
              <a:buChar char="•"/>
            </a:pPr>
            <a:r>
              <a:rPr lang="en-US" sz="3200" dirty="0"/>
              <a:t>Increase efficiency</a:t>
            </a:r>
          </a:p>
          <a:p>
            <a:pPr marL="457200" indent="-457200">
              <a:spcBef>
                <a:spcPts val="0"/>
              </a:spcBef>
              <a:buFont typeface="Arial" panose="020B0604020202020204" pitchFamily="34" charset="0"/>
              <a:buChar char="•"/>
            </a:pPr>
            <a:r>
              <a:rPr lang="en-US" sz="3200" dirty="0"/>
              <a:t>Require condensate drainage system</a:t>
            </a:r>
          </a:p>
        </p:txBody>
      </p:sp>
    </p:spTree>
    <p:extLst>
      <p:ext uri="{BB962C8B-B14F-4D97-AF65-F5344CB8AC3E}">
        <p14:creationId xmlns:p14="http://schemas.microsoft.com/office/powerpoint/2010/main" val="25546377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1144878" y="1524000"/>
            <a:ext cx="6259534" cy="4734409"/>
            <a:chOff x="721" y="853"/>
            <a:chExt cx="4339" cy="3882"/>
          </a:xfrm>
        </p:grpSpPr>
        <p:sp>
          <p:nvSpPr>
            <p:cNvPr id="66565" name="Line 3"/>
            <p:cNvSpPr>
              <a:spLocks noChangeShapeType="1"/>
            </p:cNvSpPr>
            <p:nvPr/>
          </p:nvSpPr>
          <p:spPr bwMode="auto">
            <a:xfrm>
              <a:off x="1390" y="859"/>
              <a:ext cx="0" cy="342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66" name="Line 4"/>
            <p:cNvSpPr>
              <a:spLocks noChangeShapeType="1"/>
            </p:cNvSpPr>
            <p:nvPr/>
          </p:nvSpPr>
          <p:spPr bwMode="auto">
            <a:xfrm>
              <a:off x="1390" y="4285"/>
              <a:ext cx="3138"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67" name="Line 5"/>
            <p:cNvSpPr>
              <a:spLocks noChangeShapeType="1"/>
            </p:cNvSpPr>
            <p:nvPr/>
          </p:nvSpPr>
          <p:spPr bwMode="auto">
            <a:xfrm flipH="1">
              <a:off x="1333" y="3923"/>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68" name="Line 6"/>
            <p:cNvSpPr>
              <a:spLocks noChangeShapeType="1"/>
            </p:cNvSpPr>
            <p:nvPr/>
          </p:nvSpPr>
          <p:spPr bwMode="auto">
            <a:xfrm flipH="1">
              <a:off x="1333" y="3561"/>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69" name="Line 7"/>
            <p:cNvSpPr>
              <a:spLocks noChangeShapeType="1"/>
            </p:cNvSpPr>
            <p:nvPr/>
          </p:nvSpPr>
          <p:spPr bwMode="auto">
            <a:xfrm flipH="1">
              <a:off x="1333" y="3199"/>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70" name="Line 8"/>
            <p:cNvSpPr>
              <a:spLocks noChangeShapeType="1"/>
            </p:cNvSpPr>
            <p:nvPr/>
          </p:nvSpPr>
          <p:spPr bwMode="auto">
            <a:xfrm flipH="1">
              <a:off x="1333" y="2837"/>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71" name="Line 9"/>
            <p:cNvSpPr>
              <a:spLocks noChangeShapeType="1"/>
            </p:cNvSpPr>
            <p:nvPr/>
          </p:nvSpPr>
          <p:spPr bwMode="auto">
            <a:xfrm flipH="1">
              <a:off x="1333" y="2475"/>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72" name="Line 10"/>
            <p:cNvSpPr>
              <a:spLocks noChangeShapeType="1"/>
            </p:cNvSpPr>
            <p:nvPr/>
          </p:nvSpPr>
          <p:spPr bwMode="auto">
            <a:xfrm flipH="1">
              <a:off x="1333" y="2113"/>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73" name="Line 11"/>
            <p:cNvSpPr>
              <a:spLocks noChangeShapeType="1"/>
            </p:cNvSpPr>
            <p:nvPr/>
          </p:nvSpPr>
          <p:spPr bwMode="auto">
            <a:xfrm flipH="1">
              <a:off x="1333" y="1751"/>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74" name="Line 12"/>
            <p:cNvSpPr>
              <a:spLocks noChangeShapeType="1"/>
            </p:cNvSpPr>
            <p:nvPr/>
          </p:nvSpPr>
          <p:spPr bwMode="auto">
            <a:xfrm flipH="1">
              <a:off x="1333" y="1390"/>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75" name="Text Box 13"/>
            <p:cNvSpPr txBox="1">
              <a:spLocks noChangeArrowheads="1"/>
            </p:cNvSpPr>
            <p:nvPr/>
          </p:nvSpPr>
          <p:spPr bwMode="auto">
            <a:xfrm>
              <a:off x="1038" y="4135"/>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80</a:t>
              </a:r>
            </a:p>
          </p:txBody>
        </p:sp>
        <p:sp>
          <p:nvSpPr>
            <p:cNvPr id="66576" name="Text Box 14"/>
            <p:cNvSpPr txBox="1">
              <a:spLocks noChangeArrowheads="1"/>
            </p:cNvSpPr>
            <p:nvPr/>
          </p:nvSpPr>
          <p:spPr bwMode="auto">
            <a:xfrm>
              <a:off x="1038" y="3792"/>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82</a:t>
              </a:r>
            </a:p>
          </p:txBody>
        </p:sp>
        <p:sp>
          <p:nvSpPr>
            <p:cNvPr id="66577" name="Text Box 15"/>
            <p:cNvSpPr txBox="1">
              <a:spLocks noChangeArrowheads="1"/>
            </p:cNvSpPr>
            <p:nvPr/>
          </p:nvSpPr>
          <p:spPr bwMode="auto">
            <a:xfrm>
              <a:off x="1038" y="3432"/>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84</a:t>
              </a:r>
            </a:p>
          </p:txBody>
        </p:sp>
        <p:sp>
          <p:nvSpPr>
            <p:cNvPr id="66578" name="Text Box 16"/>
            <p:cNvSpPr txBox="1">
              <a:spLocks noChangeArrowheads="1"/>
            </p:cNvSpPr>
            <p:nvPr/>
          </p:nvSpPr>
          <p:spPr bwMode="auto">
            <a:xfrm>
              <a:off x="1038" y="3062"/>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86</a:t>
              </a:r>
            </a:p>
          </p:txBody>
        </p:sp>
        <p:sp>
          <p:nvSpPr>
            <p:cNvPr id="66579" name="Text Box 17"/>
            <p:cNvSpPr txBox="1">
              <a:spLocks noChangeArrowheads="1"/>
            </p:cNvSpPr>
            <p:nvPr/>
          </p:nvSpPr>
          <p:spPr bwMode="auto">
            <a:xfrm>
              <a:off x="1038" y="2703"/>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88</a:t>
              </a:r>
            </a:p>
          </p:txBody>
        </p:sp>
        <p:sp>
          <p:nvSpPr>
            <p:cNvPr id="66580" name="Text Box 18"/>
            <p:cNvSpPr txBox="1">
              <a:spLocks noChangeArrowheads="1"/>
            </p:cNvSpPr>
            <p:nvPr/>
          </p:nvSpPr>
          <p:spPr bwMode="auto">
            <a:xfrm>
              <a:off x="1028" y="2353"/>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90</a:t>
              </a:r>
            </a:p>
          </p:txBody>
        </p:sp>
        <p:sp>
          <p:nvSpPr>
            <p:cNvPr id="66581" name="Text Box 19"/>
            <p:cNvSpPr txBox="1">
              <a:spLocks noChangeArrowheads="1"/>
            </p:cNvSpPr>
            <p:nvPr/>
          </p:nvSpPr>
          <p:spPr bwMode="auto">
            <a:xfrm>
              <a:off x="1047" y="1984"/>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92</a:t>
              </a:r>
            </a:p>
          </p:txBody>
        </p:sp>
        <p:sp>
          <p:nvSpPr>
            <p:cNvPr id="66582" name="Text Box 20"/>
            <p:cNvSpPr txBox="1">
              <a:spLocks noChangeArrowheads="1"/>
            </p:cNvSpPr>
            <p:nvPr/>
          </p:nvSpPr>
          <p:spPr bwMode="auto">
            <a:xfrm>
              <a:off x="1038" y="1613"/>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94</a:t>
              </a:r>
            </a:p>
          </p:txBody>
        </p:sp>
        <p:sp>
          <p:nvSpPr>
            <p:cNvPr id="66583" name="Text Box 21"/>
            <p:cNvSpPr txBox="1">
              <a:spLocks noChangeArrowheads="1"/>
            </p:cNvSpPr>
            <p:nvPr/>
          </p:nvSpPr>
          <p:spPr bwMode="auto">
            <a:xfrm>
              <a:off x="1038" y="1244"/>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96</a:t>
              </a:r>
            </a:p>
          </p:txBody>
        </p:sp>
        <p:sp>
          <p:nvSpPr>
            <p:cNvPr id="66584" name="Line 22"/>
            <p:cNvSpPr>
              <a:spLocks noChangeShapeType="1"/>
            </p:cNvSpPr>
            <p:nvPr/>
          </p:nvSpPr>
          <p:spPr bwMode="auto">
            <a:xfrm rot="16200000" flipH="1">
              <a:off x="3977"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85" name="Line 23"/>
            <p:cNvSpPr>
              <a:spLocks noChangeShapeType="1"/>
            </p:cNvSpPr>
            <p:nvPr/>
          </p:nvSpPr>
          <p:spPr bwMode="auto">
            <a:xfrm rot="16200000" flipH="1">
              <a:off x="3635"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86" name="Line 24"/>
            <p:cNvSpPr>
              <a:spLocks noChangeShapeType="1"/>
            </p:cNvSpPr>
            <p:nvPr/>
          </p:nvSpPr>
          <p:spPr bwMode="auto">
            <a:xfrm rot="16200000" flipH="1">
              <a:off x="3293"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87" name="Line 25"/>
            <p:cNvSpPr>
              <a:spLocks noChangeShapeType="1"/>
            </p:cNvSpPr>
            <p:nvPr/>
          </p:nvSpPr>
          <p:spPr bwMode="auto">
            <a:xfrm rot="16200000" flipH="1">
              <a:off x="2950"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88" name="Line 26"/>
            <p:cNvSpPr>
              <a:spLocks noChangeShapeType="1"/>
            </p:cNvSpPr>
            <p:nvPr/>
          </p:nvSpPr>
          <p:spPr bwMode="auto">
            <a:xfrm rot="16200000" flipH="1">
              <a:off x="2608"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89" name="Line 27"/>
            <p:cNvSpPr>
              <a:spLocks noChangeShapeType="1"/>
            </p:cNvSpPr>
            <p:nvPr/>
          </p:nvSpPr>
          <p:spPr bwMode="auto">
            <a:xfrm rot="16200000" flipH="1">
              <a:off x="2265"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90" name="Line 28"/>
            <p:cNvSpPr>
              <a:spLocks noChangeShapeType="1"/>
            </p:cNvSpPr>
            <p:nvPr/>
          </p:nvSpPr>
          <p:spPr bwMode="auto">
            <a:xfrm rot="16200000" flipH="1">
              <a:off x="1923"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91" name="Line 29"/>
            <p:cNvSpPr>
              <a:spLocks noChangeShapeType="1"/>
            </p:cNvSpPr>
            <p:nvPr/>
          </p:nvSpPr>
          <p:spPr bwMode="auto">
            <a:xfrm rot="16200000" flipH="1">
              <a:off x="1581" y="4314"/>
              <a:ext cx="6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592" name="Text Box 30"/>
            <p:cNvSpPr txBox="1">
              <a:spLocks noChangeArrowheads="1"/>
            </p:cNvSpPr>
            <p:nvPr/>
          </p:nvSpPr>
          <p:spPr bwMode="auto">
            <a:xfrm>
              <a:off x="3860" y="4280"/>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200</a:t>
              </a:r>
              <a:endParaRPr lang="en-US" sz="1800" b="1" dirty="0">
                <a:latin typeface="Arial" panose="020B0604020202020204" pitchFamily="34" charset="0"/>
                <a:ea typeface="MS PGothic" pitchFamily="34" charset="-128"/>
              </a:endParaRPr>
            </a:p>
          </p:txBody>
        </p:sp>
        <p:sp>
          <p:nvSpPr>
            <p:cNvPr id="66593" name="Text Box 31"/>
            <p:cNvSpPr txBox="1">
              <a:spLocks noChangeArrowheads="1"/>
            </p:cNvSpPr>
            <p:nvPr/>
          </p:nvSpPr>
          <p:spPr bwMode="auto">
            <a:xfrm>
              <a:off x="3469" y="4279"/>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180</a:t>
              </a:r>
            </a:p>
          </p:txBody>
        </p:sp>
        <p:sp>
          <p:nvSpPr>
            <p:cNvPr id="66594" name="Text Box 32"/>
            <p:cNvSpPr txBox="1">
              <a:spLocks noChangeArrowheads="1"/>
            </p:cNvSpPr>
            <p:nvPr/>
          </p:nvSpPr>
          <p:spPr bwMode="auto">
            <a:xfrm>
              <a:off x="3118" y="4279"/>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160</a:t>
              </a:r>
            </a:p>
          </p:txBody>
        </p:sp>
        <p:sp>
          <p:nvSpPr>
            <p:cNvPr id="66595" name="Text Box 33"/>
            <p:cNvSpPr txBox="1">
              <a:spLocks noChangeArrowheads="1"/>
            </p:cNvSpPr>
            <p:nvPr/>
          </p:nvSpPr>
          <p:spPr bwMode="auto">
            <a:xfrm>
              <a:off x="2758" y="4269"/>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140</a:t>
              </a:r>
            </a:p>
          </p:txBody>
        </p:sp>
        <p:sp>
          <p:nvSpPr>
            <p:cNvPr id="66596" name="Text Box 34"/>
            <p:cNvSpPr txBox="1">
              <a:spLocks noChangeArrowheads="1"/>
            </p:cNvSpPr>
            <p:nvPr/>
          </p:nvSpPr>
          <p:spPr bwMode="auto">
            <a:xfrm>
              <a:off x="2436" y="4269"/>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120</a:t>
              </a:r>
            </a:p>
          </p:txBody>
        </p:sp>
        <p:sp>
          <p:nvSpPr>
            <p:cNvPr id="66597" name="Text Box 35"/>
            <p:cNvSpPr txBox="1">
              <a:spLocks noChangeArrowheads="1"/>
            </p:cNvSpPr>
            <p:nvPr/>
          </p:nvSpPr>
          <p:spPr bwMode="auto">
            <a:xfrm>
              <a:off x="2082" y="4269"/>
              <a:ext cx="247"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100</a:t>
              </a:r>
            </a:p>
          </p:txBody>
        </p:sp>
        <p:sp>
          <p:nvSpPr>
            <p:cNvPr id="66598" name="Text Box 36"/>
            <p:cNvSpPr txBox="1">
              <a:spLocks noChangeArrowheads="1"/>
            </p:cNvSpPr>
            <p:nvPr/>
          </p:nvSpPr>
          <p:spPr bwMode="auto">
            <a:xfrm>
              <a:off x="1766" y="4269"/>
              <a:ext cx="16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80</a:t>
              </a:r>
            </a:p>
          </p:txBody>
        </p:sp>
        <p:sp>
          <p:nvSpPr>
            <p:cNvPr id="66599" name="Text Box 37"/>
            <p:cNvSpPr txBox="1">
              <a:spLocks noChangeArrowheads="1"/>
            </p:cNvSpPr>
            <p:nvPr/>
          </p:nvSpPr>
          <p:spPr bwMode="auto">
            <a:xfrm>
              <a:off x="1436" y="4269"/>
              <a:ext cx="168" cy="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600" b="1" dirty="0">
                  <a:latin typeface="Arial" panose="020B0604020202020204" pitchFamily="34" charset="0"/>
                  <a:ea typeface="MS PGothic" pitchFamily="34" charset="-128"/>
                </a:rPr>
                <a:t>60</a:t>
              </a:r>
            </a:p>
          </p:txBody>
        </p:sp>
        <p:sp>
          <p:nvSpPr>
            <p:cNvPr id="66600" name="Line 38"/>
            <p:cNvSpPr>
              <a:spLocks noChangeShapeType="1"/>
            </p:cNvSpPr>
            <p:nvPr/>
          </p:nvSpPr>
          <p:spPr bwMode="auto">
            <a:xfrm flipH="1" flipV="1">
              <a:off x="2785" y="1845"/>
              <a:ext cx="12" cy="2440"/>
            </a:xfrm>
            <a:prstGeom prst="line">
              <a:avLst/>
            </a:prstGeom>
            <a:noFill/>
            <a:ln w="76200">
              <a:solidFill>
                <a:srgbClr val="33CC33"/>
              </a:solidFill>
              <a:prstDash val="sysDot"/>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grpSp>
          <p:nvGrpSpPr>
            <p:cNvPr id="66601" name="Group 39"/>
            <p:cNvGrpSpPr>
              <a:grpSpLocks/>
            </p:cNvGrpSpPr>
            <p:nvPr/>
          </p:nvGrpSpPr>
          <p:grpSpPr bwMode="auto">
            <a:xfrm>
              <a:off x="1418" y="853"/>
              <a:ext cx="2908" cy="3347"/>
              <a:chOff x="1443" y="762"/>
              <a:chExt cx="2908" cy="3347"/>
            </a:xfrm>
          </p:grpSpPr>
          <p:sp>
            <p:nvSpPr>
              <p:cNvPr id="66613" name="Line 40"/>
              <p:cNvSpPr>
                <a:spLocks noChangeShapeType="1"/>
              </p:cNvSpPr>
              <p:nvPr/>
            </p:nvSpPr>
            <p:spPr bwMode="auto">
              <a:xfrm>
                <a:off x="1443" y="762"/>
                <a:ext cx="1377" cy="225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614" name="Line 41"/>
              <p:cNvSpPr>
                <a:spLocks noChangeShapeType="1"/>
              </p:cNvSpPr>
              <p:nvPr/>
            </p:nvSpPr>
            <p:spPr bwMode="auto">
              <a:xfrm>
                <a:off x="2804" y="3001"/>
                <a:ext cx="1547" cy="1108"/>
              </a:xfrm>
              <a:prstGeom prst="line">
                <a:avLst/>
              </a:prstGeom>
              <a:noFill/>
              <a:ln w="28575">
                <a:solidFill>
                  <a:srgbClr val="0066FF"/>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grpSp>
        <p:sp>
          <p:nvSpPr>
            <p:cNvPr id="66602" name="Text Box 42"/>
            <p:cNvSpPr txBox="1">
              <a:spLocks noChangeArrowheads="1"/>
            </p:cNvSpPr>
            <p:nvPr/>
          </p:nvSpPr>
          <p:spPr bwMode="auto">
            <a:xfrm>
              <a:off x="3151" y="1284"/>
              <a:ext cx="1327"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nSpc>
                  <a:spcPct val="80000"/>
                </a:lnSpc>
              </a:pPr>
              <a:r>
                <a:rPr lang="en-US" sz="2900" b="1" dirty="0">
                  <a:latin typeface="Arial" panose="020B0604020202020204" pitchFamily="34" charset="0"/>
                  <a:ea typeface="MS PGothic" pitchFamily="34" charset="-128"/>
                </a:rPr>
                <a:t>Dew Point </a:t>
              </a:r>
            </a:p>
          </p:txBody>
        </p:sp>
        <p:sp>
          <p:nvSpPr>
            <p:cNvPr id="66603" name="Line 43"/>
            <p:cNvSpPr>
              <a:spLocks noChangeShapeType="1"/>
            </p:cNvSpPr>
            <p:nvPr/>
          </p:nvSpPr>
          <p:spPr bwMode="auto">
            <a:xfrm flipV="1">
              <a:off x="2846" y="1555"/>
              <a:ext cx="342" cy="302"/>
            </a:xfrm>
            <a:prstGeom prst="line">
              <a:avLst/>
            </a:prstGeom>
            <a:noFill/>
            <a:ln w="44450">
              <a:solidFill>
                <a:schemeClr val="tx1"/>
              </a:solidFill>
              <a:round/>
              <a:headEnd type="triangle" w="lg" len="me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604" name="Line 44"/>
            <p:cNvSpPr>
              <a:spLocks noChangeShapeType="1"/>
            </p:cNvSpPr>
            <p:nvPr/>
          </p:nvSpPr>
          <p:spPr bwMode="auto">
            <a:xfrm flipH="1">
              <a:off x="1371" y="3621"/>
              <a:ext cx="1426" cy="0"/>
            </a:xfrm>
            <a:prstGeom prst="line">
              <a:avLst/>
            </a:prstGeom>
            <a:noFill/>
            <a:ln w="44450">
              <a:solidFill>
                <a:schemeClr val="hlink"/>
              </a:solidFill>
              <a:round/>
              <a:headEnd type="triangle" w="lg" len="med"/>
              <a:tailEnd type="triangle" w="lg" len="me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605" name="Line 45"/>
            <p:cNvSpPr>
              <a:spLocks noChangeShapeType="1"/>
            </p:cNvSpPr>
            <p:nvPr/>
          </p:nvSpPr>
          <p:spPr bwMode="auto">
            <a:xfrm flipH="1">
              <a:off x="2797" y="3621"/>
              <a:ext cx="1427" cy="0"/>
            </a:xfrm>
            <a:prstGeom prst="line">
              <a:avLst/>
            </a:prstGeom>
            <a:noFill/>
            <a:ln w="44450">
              <a:solidFill>
                <a:schemeClr val="accent1"/>
              </a:solidFill>
              <a:round/>
              <a:headEnd type="triangle" w="lg" len="med"/>
              <a:tailEnd type="triangle" w="lg" len="me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606" name="Text Box 46"/>
            <p:cNvSpPr txBox="1">
              <a:spLocks noChangeArrowheads="1"/>
            </p:cNvSpPr>
            <p:nvPr/>
          </p:nvSpPr>
          <p:spPr bwMode="auto">
            <a:xfrm>
              <a:off x="1559" y="3175"/>
              <a:ext cx="1134"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nSpc>
                  <a:spcPct val="80000"/>
                </a:lnSpc>
              </a:pPr>
              <a:r>
                <a:rPr lang="en-US" sz="2200" b="1" dirty="0">
                  <a:solidFill>
                    <a:srgbClr val="FF0000"/>
                  </a:solidFill>
                  <a:latin typeface="Arial" panose="020B0604020202020204" pitchFamily="34" charset="0"/>
                  <a:ea typeface="MS PGothic" pitchFamily="34" charset="-128"/>
                </a:rPr>
                <a:t>Condensing</a:t>
              </a:r>
            </a:p>
            <a:p>
              <a:pPr>
                <a:lnSpc>
                  <a:spcPct val="80000"/>
                </a:lnSpc>
              </a:pPr>
              <a:r>
                <a:rPr lang="en-US" sz="2200" b="1" dirty="0">
                  <a:solidFill>
                    <a:srgbClr val="FF0000"/>
                  </a:solidFill>
                  <a:latin typeface="Arial" panose="020B0604020202020204" pitchFamily="34" charset="0"/>
                  <a:ea typeface="MS PGothic" pitchFamily="34" charset="-128"/>
                </a:rPr>
                <a:t>mode</a:t>
              </a:r>
              <a:endParaRPr lang="en-US" sz="2200" b="1" dirty="0">
                <a:latin typeface="Arial" panose="020B0604020202020204" pitchFamily="34" charset="0"/>
                <a:ea typeface="MS PGothic" pitchFamily="34" charset="-128"/>
              </a:endParaRPr>
            </a:p>
          </p:txBody>
        </p:sp>
        <p:sp>
          <p:nvSpPr>
            <p:cNvPr id="66607" name="Text Box 47"/>
            <p:cNvSpPr txBox="1">
              <a:spLocks noChangeArrowheads="1"/>
            </p:cNvSpPr>
            <p:nvPr/>
          </p:nvSpPr>
          <p:spPr bwMode="auto">
            <a:xfrm>
              <a:off x="3469" y="3151"/>
              <a:ext cx="159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nSpc>
                  <a:spcPct val="80000"/>
                </a:lnSpc>
              </a:pPr>
              <a:r>
                <a:rPr lang="en-US" sz="2200" b="1" dirty="0">
                  <a:solidFill>
                    <a:srgbClr val="0066FF"/>
                  </a:solidFill>
                  <a:latin typeface="Arial" panose="020B0604020202020204" pitchFamily="34" charset="0"/>
                  <a:ea typeface="MS PGothic" pitchFamily="34" charset="-128"/>
                </a:rPr>
                <a:t>Non-Condensing</a:t>
              </a:r>
            </a:p>
            <a:p>
              <a:pPr>
                <a:lnSpc>
                  <a:spcPct val="80000"/>
                </a:lnSpc>
              </a:pPr>
              <a:r>
                <a:rPr lang="en-US" sz="2200" b="1" dirty="0">
                  <a:solidFill>
                    <a:srgbClr val="0066FF"/>
                  </a:solidFill>
                  <a:latin typeface="Arial" panose="020B0604020202020204" pitchFamily="34" charset="0"/>
                  <a:ea typeface="MS PGothic" pitchFamily="34" charset="-128"/>
                </a:rPr>
                <a:t>mode</a:t>
              </a:r>
              <a:endParaRPr lang="en-US" sz="2200" b="1" dirty="0">
                <a:latin typeface="Arial" panose="020B0604020202020204" pitchFamily="34" charset="0"/>
                <a:ea typeface="MS PGothic" pitchFamily="34" charset="-128"/>
              </a:endParaRPr>
            </a:p>
          </p:txBody>
        </p:sp>
        <p:sp>
          <p:nvSpPr>
            <p:cNvPr id="66608" name="Text Box 48"/>
            <p:cNvSpPr txBox="1">
              <a:spLocks noChangeArrowheads="1"/>
            </p:cNvSpPr>
            <p:nvPr/>
          </p:nvSpPr>
          <p:spPr bwMode="auto">
            <a:xfrm rot="16200000">
              <a:off x="-921" y="2495"/>
              <a:ext cx="3477"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nSpc>
                  <a:spcPct val="80000"/>
                </a:lnSpc>
              </a:pPr>
              <a:r>
                <a:rPr lang="en-US" sz="2200" b="1" dirty="0">
                  <a:latin typeface="Arial" panose="020B0604020202020204" pitchFamily="34" charset="0"/>
                  <a:ea typeface="MS PGothic" pitchFamily="34" charset="-128"/>
                </a:rPr>
                <a:t>Steady state boiler efficiency %</a:t>
              </a:r>
            </a:p>
          </p:txBody>
        </p:sp>
        <p:sp>
          <p:nvSpPr>
            <p:cNvPr id="66609" name="Text Box 49"/>
            <p:cNvSpPr txBox="1">
              <a:spLocks noChangeArrowheads="1"/>
            </p:cNvSpPr>
            <p:nvPr/>
          </p:nvSpPr>
          <p:spPr bwMode="auto">
            <a:xfrm>
              <a:off x="1483" y="4507"/>
              <a:ext cx="2527"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nSpc>
                  <a:spcPct val="80000"/>
                </a:lnSpc>
              </a:pPr>
              <a:r>
                <a:rPr lang="en-US" sz="2200" b="1" dirty="0">
                  <a:latin typeface="Arial" panose="020B0604020202020204" pitchFamily="34" charset="0"/>
                  <a:ea typeface="MS PGothic" pitchFamily="34" charset="-128"/>
                </a:rPr>
                <a:t>Boiler </a:t>
              </a:r>
              <a:r>
                <a:rPr lang="en-US" sz="2200" b="1" i="1" u="sng" dirty="0">
                  <a:solidFill>
                    <a:srgbClr val="0070C0"/>
                  </a:solidFill>
                  <a:latin typeface="Arial" panose="020B0604020202020204" pitchFamily="34" charset="0"/>
                  <a:ea typeface="MS PGothic" pitchFamily="34" charset="-128"/>
                </a:rPr>
                <a:t>return</a:t>
              </a:r>
              <a:r>
                <a:rPr lang="en-US" sz="2200" b="1" dirty="0">
                  <a:latin typeface="Arial" panose="020B0604020202020204" pitchFamily="34" charset="0"/>
                  <a:ea typeface="MS PGothic" pitchFamily="34" charset="-128"/>
                </a:rPr>
                <a:t> water temp </a:t>
              </a:r>
              <a:r>
                <a:rPr lang="en-US" sz="2200" b="1" baseline="30000" dirty="0">
                  <a:latin typeface="Arial" panose="020B0604020202020204" pitchFamily="34" charset="0"/>
                  <a:ea typeface="MS PGothic" pitchFamily="34" charset="-128"/>
                </a:rPr>
                <a:t>o</a:t>
              </a:r>
              <a:r>
                <a:rPr lang="en-US" sz="2200" b="1" dirty="0">
                  <a:latin typeface="Arial" panose="020B0604020202020204" pitchFamily="34" charset="0"/>
                  <a:ea typeface="MS PGothic" pitchFamily="34" charset="-128"/>
                </a:rPr>
                <a:t>F</a:t>
              </a:r>
            </a:p>
          </p:txBody>
        </p:sp>
        <p:grpSp>
          <p:nvGrpSpPr>
            <p:cNvPr id="66610" name="Group 50"/>
            <p:cNvGrpSpPr>
              <a:grpSpLocks/>
            </p:cNvGrpSpPr>
            <p:nvPr/>
          </p:nvGrpSpPr>
          <p:grpSpPr bwMode="auto">
            <a:xfrm>
              <a:off x="1052" y="878"/>
              <a:ext cx="352" cy="183"/>
              <a:chOff x="1086" y="628"/>
              <a:chExt cx="352" cy="183"/>
            </a:xfrm>
          </p:grpSpPr>
          <p:sp>
            <p:nvSpPr>
              <p:cNvPr id="66611" name="Line 51"/>
              <p:cNvSpPr>
                <a:spLocks noChangeShapeType="1"/>
              </p:cNvSpPr>
              <p:nvPr/>
            </p:nvSpPr>
            <p:spPr bwMode="auto">
              <a:xfrm flipH="1">
                <a:off x="1381" y="772"/>
                <a:ext cx="5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lIns="7583" tIns="3791" rIns="7583" bIns="3791">
                <a:spAutoFit/>
              </a:bodyPr>
              <a:lstStyle/>
              <a:p>
                <a:endParaRPr lang="en-US" dirty="0">
                  <a:latin typeface="Arial" panose="020B0604020202020204" pitchFamily="34" charset="0"/>
                  <a:cs typeface="Arial" panose="020B0604020202020204" pitchFamily="34" charset="0"/>
                </a:endParaRPr>
              </a:p>
            </p:txBody>
          </p:sp>
          <p:sp>
            <p:nvSpPr>
              <p:cNvPr id="66612" name="Text Box 52"/>
              <p:cNvSpPr txBox="1">
                <a:spLocks noChangeArrowheads="1"/>
              </p:cNvSpPr>
              <p:nvPr/>
            </p:nvSpPr>
            <p:spPr bwMode="auto">
              <a:xfrm>
                <a:off x="1086" y="628"/>
                <a:ext cx="148"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582" tIns="3791" rIns="7582" bIns="3791">
                <a:spAutoFit/>
              </a:bodyPr>
              <a:lstStyle>
                <a:lvl1pPr defTabSz="820738" eaLnBrk="0" hangingPunct="0">
                  <a:defRPr sz="2400">
                    <a:solidFill>
                      <a:schemeClr val="tx1"/>
                    </a:solidFill>
                    <a:latin typeface="Times New Roman" pitchFamily="18" charset="0"/>
                    <a:cs typeface="Arial" pitchFamily="34" charset="0"/>
                  </a:defRPr>
                </a:lvl1pPr>
                <a:lvl2pPr marL="742950" indent="-285750" defTabSz="820738" eaLnBrk="0" hangingPunct="0">
                  <a:defRPr sz="2400">
                    <a:solidFill>
                      <a:schemeClr val="tx1"/>
                    </a:solidFill>
                    <a:latin typeface="Times New Roman" pitchFamily="18" charset="0"/>
                    <a:cs typeface="Arial" pitchFamily="34" charset="0"/>
                  </a:defRPr>
                </a:lvl2pPr>
                <a:lvl3pPr marL="1143000" indent="-228600" defTabSz="820738" eaLnBrk="0" hangingPunct="0">
                  <a:defRPr sz="2400">
                    <a:solidFill>
                      <a:schemeClr val="tx1"/>
                    </a:solidFill>
                    <a:latin typeface="Times New Roman" pitchFamily="18" charset="0"/>
                    <a:cs typeface="Arial" pitchFamily="34" charset="0"/>
                  </a:defRPr>
                </a:lvl3pPr>
                <a:lvl4pPr marL="1600200" indent="-228600" defTabSz="820738" eaLnBrk="0" hangingPunct="0">
                  <a:defRPr sz="2400">
                    <a:solidFill>
                      <a:schemeClr val="tx1"/>
                    </a:solidFill>
                    <a:latin typeface="Times New Roman" pitchFamily="18" charset="0"/>
                    <a:cs typeface="Arial" pitchFamily="34" charset="0"/>
                  </a:defRPr>
                </a:lvl4pPr>
                <a:lvl5pPr marL="2057400" indent="-228600" defTabSz="820738" eaLnBrk="0" hangingPunct="0">
                  <a:defRPr sz="2400">
                    <a:solidFill>
                      <a:schemeClr val="tx1"/>
                    </a:solidFill>
                    <a:latin typeface="Times New Roman" pitchFamily="18" charset="0"/>
                    <a:cs typeface="Arial" pitchFamily="34" charset="0"/>
                  </a:defRPr>
                </a:lvl5pPr>
                <a:lvl6pPr marL="25146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defTabSz="820738"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400" b="1" dirty="0">
                    <a:latin typeface="Arial" panose="020B0604020202020204" pitchFamily="34" charset="0"/>
                    <a:ea typeface="MS PGothic" pitchFamily="34" charset="-128"/>
                  </a:rPr>
                  <a:t>98</a:t>
                </a:r>
              </a:p>
            </p:txBody>
          </p:sp>
        </p:grpSp>
      </p:grpSp>
      <p:sp>
        <p:nvSpPr>
          <p:cNvPr id="66563" name="Rectangle 53"/>
          <p:cNvSpPr>
            <a:spLocks noGrp="1" noChangeArrowheads="1"/>
          </p:cNvSpPr>
          <p:nvPr>
            <p:ph type="title" idx="4294967295"/>
          </p:nvPr>
        </p:nvSpPr>
        <p:spPr>
          <a:xfrm>
            <a:off x="346075" y="381000"/>
            <a:ext cx="8797925" cy="622300"/>
          </a:xfrm>
          <a:prstGeom prst="rect">
            <a:avLst/>
          </a:prstGeom>
        </p:spPr>
        <p:txBody>
          <a:bodyPr lIns="82048" tIns="41025" rIns="82048" bIns="41025" anchor="t"/>
          <a:lstStyle/>
          <a:p>
            <a:r>
              <a:rPr lang="en-US" dirty="0"/>
              <a:t>Boiler Operation</a:t>
            </a:r>
            <a:endParaRPr lang="en-CA" dirty="0"/>
          </a:p>
        </p:txBody>
      </p:sp>
      <p:sp>
        <p:nvSpPr>
          <p:cNvPr id="66564" name="Text Box 54"/>
          <p:cNvSpPr txBox="1">
            <a:spLocks noChangeArrowheads="1"/>
          </p:cNvSpPr>
          <p:nvPr/>
        </p:nvSpPr>
        <p:spPr bwMode="auto">
          <a:xfrm>
            <a:off x="6743691" y="5749518"/>
            <a:ext cx="1143000" cy="461653"/>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91429" tIns="45714" rIns="91429" bIns="45714">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spcBef>
                <a:spcPct val="50000"/>
              </a:spcBef>
            </a:pPr>
            <a:r>
              <a:rPr lang="en-US" sz="1200" i="1" dirty="0">
                <a:latin typeface="Arial" panose="020B0604020202020204" pitchFamily="34" charset="0"/>
                <a:ea typeface="MS PGothic" pitchFamily="34" charset="-128"/>
              </a:rPr>
              <a:t>Courtesy ASHRAE</a:t>
            </a:r>
            <a:endParaRPr lang="en-US" sz="1200" dirty="0">
              <a:latin typeface="Arial" panose="020B0604020202020204" pitchFamily="34" charset="0"/>
              <a:ea typeface="MS PGothic" pitchFamily="34" charset="-128"/>
            </a:endParaRPr>
          </a:p>
        </p:txBody>
      </p:sp>
    </p:spTree>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144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144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144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1446" name="Rectangle 6"/>
          <p:cNvSpPr>
            <a:spLocks noChangeArrowheads="1"/>
          </p:cNvSpPr>
          <p:nvPr/>
        </p:nvSpPr>
        <p:spPr bwMode="auto">
          <a:xfrm>
            <a:off x="6858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144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1449" name="Rectangle 9"/>
          <p:cNvSpPr>
            <a:spLocks noGrp="1" noChangeArrowheads="1"/>
          </p:cNvSpPr>
          <p:nvPr>
            <p:ph idx="1"/>
          </p:nvPr>
        </p:nvSpPr>
        <p:spPr>
          <a:xfrm>
            <a:off x="-152400" y="1524000"/>
            <a:ext cx="7772400" cy="4724400"/>
          </a:xfrm>
        </p:spPr>
        <p:txBody>
          <a:bodyPr lIns="90488" tIns="44450" rIns="90488" bIns="44450"/>
          <a:lstStyle/>
          <a:p>
            <a:pPr marL="914400" lvl="1" indent="-457200">
              <a:buFont typeface="Monotype Sorts" charset="2"/>
              <a:buNone/>
            </a:pPr>
            <a:r>
              <a:rPr lang="en-US" sz="3600" b="1" dirty="0"/>
              <a:t>Includes:</a:t>
            </a:r>
            <a:r>
              <a:rPr lang="en-US" dirty="0"/>
              <a:t> </a:t>
            </a:r>
          </a:p>
          <a:p>
            <a:pPr marL="914400" lvl="1" indent="-457200"/>
            <a:r>
              <a:rPr lang="en-US" dirty="0"/>
              <a:t>Regular inspections </a:t>
            </a:r>
          </a:p>
          <a:p>
            <a:pPr marL="914400" lvl="1" indent="-457200"/>
            <a:r>
              <a:rPr lang="en-US" dirty="0"/>
              <a:t>Record keeping</a:t>
            </a:r>
          </a:p>
          <a:p>
            <a:pPr marL="914400" lvl="1" indent="-457200"/>
            <a:r>
              <a:rPr lang="en-US" dirty="0"/>
              <a:t>Accurate water treatment</a:t>
            </a:r>
          </a:p>
          <a:p>
            <a:pPr marL="914400" lvl="1" indent="-457200"/>
            <a:r>
              <a:rPr lang="en-US" dirty="0"/>
              <a:t>Antifreeze maintenance (if applicable)</a:t>
            </a:r>
          </a:p>
          <a:p>
            <a:pPr marL="914400" lvl="1" indent="-457200"/>
            <a:r>
              <a:rPr lang="en-US" dirty="0"/>
              <a:t>Blowdown daily? Or weekly?</a:t>
            </a:r>
          </a:p>
          <a:p>
            <a:pPr marL="914400" lvl="1" indent="-457200"/>
            <a:r>
              <a:rPr lang="en-US" dirty="0"/>
              <a:t>Clean heat exchanging surfaces</a:t>
            </a:r>
          </a:p>
          <a:p>
            <a:pPr marL="914400" lvl="1" indent="-457200"/>
            <a:r>
              <a:rPr lang="en-US" dirty="0"/>
              <a:t>Clean burners</a:t>
            </a:r>
          </a:p>
          <a:p>
            <a:pPr marL="914400" lvl="1" indent="-457200"/>
            <a:r>
              <a:rPr lang="en-US" dirty="0"/>
              <a:t>Preventive maintenance</a:t>
            </a:r>
          </a:p>
        </p:txBody>
      </p:sp>
      <p:sp>
        <p:nvSpPr>
          <p:cNvPr id="61448" name="Rectangle 8"/>
          <p:cNvSpPr>
            <a:spLocks noGrp="1" noChangeArrowheads="1"/>
          </p:cNvSpPr>
          <p:nvPr>
            <p:ph type="title"/>
          </p:nvPr>
        </p:nvSpPr>
        <p:spPr>
          <a:xfrm>
            <a:off x="304800" y="152400"/>
            <a:ext cx="5486400" cy="990600"/>
          </a:xfrm>
        </p:spPr>
        <p:txBody>
          <a:bodyPr lIns="90488" tIns="44450" rIns="90488" bIns="44450" anchor="b"/>
          <a:lstStyle/>
          <a:p>
            <a:r>
              <a:rPr lang="en-US" dirty="0">
                <a:solidFill>
                  <a:schemeClr val="tx1"/>
                </a:solidFill>
              </a:rPr>
              <a:t>Boiler Maintenance</a:t>
            </a:r>
          </a:p>
        </p:txBody>
      </p:sp>
      <p:pic>
        <p:nvPicPr>
          <p:cNvPr id="10" name="Picture 9">
            <a:extLst>
              <a:ext uri="{FF2B5EF4-FFF2-40B4-BE49-F238E27FC236}">
                <a16:creationId xmlns:a16="http://schemas.microsoft.com/office/drawing/2014/main" id="{062E1F08-8350-4260-9C30-75B8A186B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334" y="1636062"/>
            <a:ext cx="2600011" cy="1950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06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0660"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066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0662"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066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51209" name="Rectangle 9"/>
          <p:cNvSpPr>
            <a:spLocks noGrp="1" noChangeArrowheads="1"/>
          </p:cNvSpPr>
          <p:nvPr>
            <p:ph idx="1"/>
          </p:nvPr>
        </p:nvSpPr>
        <p:spPr>
          <a:xfrm>
            <a:off x="0" y="1781070"/>
            <a:ext cx="5135232" cy="3886200"/>
          </a:xfrm>
        </p:spPr>
        <p:txBody>
          <a:bodyPr lIns="90488" tIns="44450" rIns="90488" bIns="44450"/>
          <a:lstStyle/>
          <a:p>
            <a:pPr lvl="1">
              <a:buNone/>
            </a:pPr>
            <a:r>
              <a:rPr lang="en-US" sz="3200" dirty="0"/>
              <a:t>Basic components</a:t>
            </a:r>
          </a:p>
          <a:p>
            <a:pPr lvl="1">
              <a:buFont typeface="Monotype Sorts" charset="2"/>
              <a:buNone/>
            </a:pPr>
            <a:r>
              <a:rPr lang="en-US" sz="3200" dirty="0"/>
              <a:t>Types</a:t>
            </a:r>
          </a:p>
          <a:p>
            <a:pPr lvl="1">
              <a:buFont typeface="Monotype Sorts" charset="2"/>
              <a:buNone/>
            </a:pPr>
            <a:r>
              <a:rPr lang="en-US" sz="3200" dirty="0"/>
              <a:t>Configurations</a:t>
            </a:r>
          </a:p>
          <a:p>
            <a:pPr lvl="1">
              <a:buFont typeface="Monotype Sorts" charset="2"/>
              <a:buNone/>
            </a:pPr>
            <a:r>
              <a:rPr lang="en-US" sz="3200" dirty="0"/>
              <a:t>Combustion &amp; efficiency</a:t>
            </a:r>
          </a:p>
          <a:p>
            <a:pPr lvl="1">
              <a:buFont typeface="Monotype Sorts" charset="2"/>
              <a:buNone/>
            </a:pPr>
            <a:r>
              <a:rPr lang="en-US" sz="3200" dirty="0"/>
              <a:t>Maintenance</a:t>
            </a:r>
          </a:p>
        </p:txBody>
      </p:sp>
      <p:sp>
        <p:nvSpPr>
          <p:cNvPr id="70664" name="Rectangle 8"/>
          <p:cNvSpPr>
            <a:spLocks noGrp="1" noChangeArrowheads="1"/>
          </p:cNvSpPr>
          <p:nvPr>
            <p:ph type="title"/>
          </p:nvPr>
        </p:nvSpPr>
        <p:spPr>
          <a:xfrm>
            <a:off x="285750" y="0"/>
            <a:ext cx="8172450" cy="1371600"/>
          </a:xfrm>
        </p:spPr>
        <p:txBody>
          <a:bodyPr lIns="90488" tIns="44450" rIns="90488" bIns="44450" anchor="b">
            <a:normAutofit/>
          </a:bodyPr>
          <a:lstStyle/>
          <a:p>
            <a:pPr algn="l"/>
            <a:r>
              <a:rPr lang="en-US" dirty="0">
                <a:solidFill>
                  <a:schemeClr val="tx1"/>
                </a:solidFill>
              </a:rPr>
              <a:t>Furnaces</a:t>
            </a:r>
            <a:r>
              <a:rPr lang="en-US" sz="4400" dirty="0">
                <a:solidFill>
                  <a:schemeClr val="tx1"/>
                </a:solidFill>
              </a:rPr>
              <a:t> </a:t>
            </a:r>
            <a:endParaRPr lang="en-US" sz="3600" dirty="0">
              <a:solidFill>
                <a:schemeClr val="tx1"/>
              </a:solidFill>
            </a:endParaRPr>
          </a:p>
        </p:txBody>
      </p:sp>
      <p:graphicFrame>
        <p:nvGraphicFramePr>
          <p:cNvPr id="10" name="Object 6">
            <a:extLst>
              <a:ext uri="{FF2B5EF4-FFF2-40B4-BE49-F238E27FC236}">
                <a16:creationId xmlns:a16="http://schemas.microsoft.com/office/drawing/2014/main" id="{2BB1780B-55D4-4D31-90AA-26C50156DE47}"/>
              </a:ext>
            </a:extLst>
          </p:cNvPr>
          <p:cNvGraphicFramePr>
            <a:graphicFrameLocks noChangeAspect="1"/>
          </p:cNvGraphicFramePr>
          <p:nvPr>
            <p:extLst>
              <p:ext uri="{D42A27DB-BD31-4B8C-83A1-F6EECF244321}">
                <p14:modId xmlns:p14="http://schemas.microsoft.com/office/powerpoint/2010/main" val="3514128693"/>
              </p:ext>
            </p:extLst>
          </p:nvPr>
        </p:nvGraphicFramePr>
        <p:xfrm>
          <a:off x="5259657" y="1952730"/>
          <a:ext cx="3322968" cy="2667000"/>
        </p:xfrm>
        <a:graphic>
          <a:graphicData uri="http://schemas.openxmlformats.org/presentationml/2006/ole">
            <mc:AlternateContent xmlns:mc="http://schemas.openxmlformats.org/markup-compatibility/2006">
              <mc:Choice xmlns:v="urn:schemas-microsoft-com:vml" Requires="v">
                <p:oleObj name="Document" r:id="rId3" imgW="2935224" imgH="2356104" progId="Word.Document.8">
                  <p:embed/>
                </p:oleObj>
              </mc:Choice>
              <mc:Fallback>
                <p:oleObj name="Document" r:id="rId3" imgW="2935224" imgH="2356104" progId="Word.Document.8">
                  <p:embed/>
                  <p:pic>
                    <p:nvPicPr>
                      <p:cNvPr id="10" name="Object 6">
                        <a:extLst>
                          <a:ext uri="{FF2B5EF4-FFF2-40B4-BE49-F238E27FC236}">
                            <a16:creationId xmlns:a16="http://schemas.microsoft.com/office/drawing/2014/main" id="{2BB1780B-55D4-4D31-90AA-26C50156DE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657" y="1952730"/>
                        <a:ext cx="3322968" cy="2667000"/>
                      </a:xfrm>
                      <a:prstGeom prst="rect">
                        <a:avLst/>
                      </a:prstGeom>
                      <a:noFill/>
                      <a:ln w="63500">
                        <a:noFill/>
                      </a:ln>
                      <a:effectLst/>
                    </p:spPr>
                  </p:pic>
                </p:oleObj>
              </mc:Fallback>
            </mc:AlternateContent>
          </a:graphicData>
        </a:graphic>
      </p:graphicFrame>
    </p:spTree>
    <p:extLst>
      <p:ext uri="{BB962C8B-B14F-4D97-AF65-F5344CB8AC3E}">
        <p14:creationId xmlns:p14="http://schemas.microsoft.com/office/powerpoint/2010/main" val="221176369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anim calcmode="lin" valueType="num">
                                      <p:cBhvr additive="base">
                                        <p:cTn id="7" dur="500" fill="hold"/>
                                        <p:tgtEl>
                                          <p:spTgt spid="5120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120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1209">
                                            <p:txEl>
                                              <p:pRg st="1" end="1"/>
                                            </p:txEl>
                                          </p:spTgt>
                                        </p:tgtEl>
                                        <p:attrNameLst>
                                          <p:attrName>style.visibility</p:attrName>
                                        </p:attrNameLst>
                                      </p:cBhvr>
                                      <p:to>
                                        <p:strVal val="visible"/>
                                      </p:to>
                                    </p:set>
                                    <p:anim calcmode="lin" valueType="num">
                                      <p:cBhvr additive="base">
                                        <p:cTn id="13" dur="500" fill="hold"/>
                                        <p:tgtEl>
                                          <p:spTgt spid="5120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120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51209">
                                            <p:txEl>
                                              <p:pRg st="2" end="2"/>
                                            </p:txEl>
                                          </p:spTgt>
                                        </p:tgtEl>
                                        <p:attrNameLst>
                                          <p:attrName>style.visibility</p:attrName>
                                        </p:attrNameLst>
                                      </p:cBhvr>
                                      <p:to>
                                        <p:strVal val="visible"/>
                                      </p:to>
                                    </p:set>
                                    <p:anim calcmode="lin" valueType="num">
                                      <p:cBhvr additive="base">
                                        <p:cTn id="17" dur="500" fill="hold"/>
                                        <p:tgtEl>
                                          <p:spTgt spid="5120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120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1209">
                                            <p:txEl>
                                              <p:pRg st="3" end="3"/>
                                            </p:txEl>
                                          </p:spTgt>
                                        </p:tgtEl>
                                        <p:attrNameLst>
                                          <p:attrName>style.visibility</p:attrName>
                                        </p:attrNameLst>
                                      </p:cBhvr>
                                      <p:to>
                                        <p:strVal val="visible"/>
                                      </p:to>
                                    </p:set>
                                    <p:anim calcmode="lin" valueType="num">
                                      <p:cBhvr additive="base">
                                        <p:cTn id="21" dur="500" fill="hold"/>
                                        <p:tgtEl>
                                          <p:spTgt spid="51209">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5120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1209">
                                            <p:txEl>
                                              <p:pRg st="4" end="4"/>
                                            </p:txEl>
                                          </p:spTgt>
                                        </p:tgtEl>
                                        <p:attrNameLst>
                                          <p:attrName>style.visibility</p:attrName>
                                        </p:attrNameLst>
                                      </p:cBhvr>
                                      <p:to>
                                        <p:strVal val="visible"/>
                                      </p:to>
                                    </p:set>
                                    <p:anim calcmode="lin" valueType="num">
                                      <p:cBhvr additive="base">
                                        <p:cTn id="25" dur="500" fill="hold"/>
                                        <p:tgtEl>
                                          <p:spTgt spid="51209">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120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27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27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27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27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27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55305" name="Rectangle 9"/>
          <p:cNvSpPr>
            <a:spLocks noGrp="1" noChangeArrowheads="1"/>
          </p:cNvSpPr>
          <p:nvPr>
            <p:ph idx="1"/>
          </p:nvPr>
        </p:nvSpPr>
        <p:spPr>
          <a:xfrm>
            <a:off x="88761" y="1762125"/>
            <a:ext cx="7772400" cy="4114800"/>
          </a:xfrm>
        </p:spPr>
        <p:txBody>
          <a:bodyPr lIns="90488" tIns="44450" rIns="90488" bIns="44450">
            <a:normAutofit fontScale="92500" lnSpcReduction="10000"/>
          </a:bodyPr>
          <a:lstStyle/>
          <a:p>
            <a:pPr lvl="1"/>
            <a:r>
              <a:rPr lang="en-US" sz="3200" dirty="0"/>
              <a:t>Cabinet design</a:t>
            </a:r>
          </a:p>
          <a:p>
            <a:pPr lvl="1"/>
            <a:r>
              <a:rPr lang="en-US" sz="3200" dirty="0"/>
              <a:t>Fans</a:t>
            </a:r>
          </a:p>
          <a:p>
            <a:pPr lvl="1"/>
            <a:r>
              <a:rPr lang="en-US" sz="3200" dirty="0"/>
              <a:t>Heat exchanger</a:t>
            </a:r>
          </a:p>
          <a:p>
            <a:pPr lvl="1"/>
            <a:r>
              <a:rPr lang="en-US" sz="3200" dirty="0"/>
              <a:t>Combustion system</a:t>
            </a:r>
          </a:p>
          <a:p>
            <a:pPr lvl="1"/>
            <a:r>
              <a:rPr lang="en-US" sz="3200" dirty="0"/>
              <a:t>AC coils</a:t>
            </a:r>
          </a:p>
          <a:p>
            <a:pPr lvl="1"/>
            <a:r>
              <a:rPr lang="en-US" sz="3200" dirty="0"/>
              <a:t>Controls</a:t>
            </a:r>
          </a:p>
          <a:p>
            <a:pPr lvl="1"/>
            <a:r>
              <a:rPr lang="en-US" sz="3200" dirty="0"/>
              <a:t>Venting</a:t>
            </a:r>
          </a:p>
          <a:p>
            <a:pPr lvl="1"/>
            <a:r>
              <a:rPr lang="en-US" sz="3200" dirty="0"/>
              <a:t>Filters</a:t>
            </a:r>
          </a:p>
        </p:txBody>
      </p:sp>
      <p:sp>
        <p:nvSpPr>
          <p:cNvPr id="72712" name="Rectangle 8"/>
          <p:cNvSpPr>
            <a:spLocks noGrp="1" noChangeArrowheads="1"/>
          </p:cNvSpPr>
          <p:nvPr>
            <p:ph type="title"/>
          </p:nvPr>
        </p:nvSpPr>
        <p:spPr>
          <a:xfrm>
            <a:off x="285750" y="0"/>
            <a:ext cx="4362450" cy="1390650"/>
          </a:xfrm>
        </p:spPr>
        <p:txBody>
          <a:bodyPr lIns="90488" tIns="44450" rIns="90488" bIns="44450" anchor="b">
            <a:normAutofit fontScale="90000"/>
          </a:bodyPr>
          <a:lstStyle/>
          <a:p>
            <a:r>
              <a:rPr lang="en-US" sz="4400" dirty="0">
                <a:solidFill>
                  <a:schemeClr val="tx1"/>
                </a:solidFill>
              </a:rPr>
              <a:t>Basic Furnace Components</a:t>
            </a:r>
            <a:endParaRPr lang="en-US" dirty="0">
              <a:solidFill>
                <a:schemeClr val="tx1"/>
              </a:solidFill>
            </a:endParaRPr>
          </a:p>
        </p:txBody>
      </p:sp>
      <p:pic>
        <p:nvPicPr>
          <p:cNvPr id="3" name="Picture 2">
            <a:extLst>
              <a:ext uri="{FF2B5EF4-FFF2-40B4-BE49-F238E27FC236}">
                <a16:creationId xmlns:a16="http://schemas.microsoft.com/office/drawing/2014/main" id="{2F87712B-26D1-4410-8C51-B3C1D48630B8}"/>
              </a:ext>
            </a:extLst>
          </p:cNvPr>
          <p:cNvPicPr>
            <a:picLocks noChangeAspect="1"/>
          </p:cNvPicPr>
          <p:nvPr/>
        </p:nvPicPr>
        <p:blipFill rotWithShape="1">
          <a:blip r:embed="rId3">
            <a:extLst>
              <a:ext uri="{28A0092B-C50C-407E-A947-70E740481C1C}">
                <a14:useLocalDpi xmlns:a14="http://schemas.microsoft.com/office/drawing/2010/main" val="0"/>
              </a:ext>
            </a:extLst>
          </a:blip>
          <a:srcRect l="30714" r="25330"/>
          <a:stretch/>
        </p:blipFill>
        <p:spPr>
          <a:xfrm>
            <a:off x="5439466" y="1889927"/>
            <a:ext cx="2688395" cy="45870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597367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5305">
                                            <p:txEl>
                                              <p:pRg st="0" end="0"/>
                                            </p:txEl>
                                          </p:spTgt>
                                        </p:tgtEl>
                                        <p:attrNameLst>
                                          <p:attrName>style.visibility</p:attrName>
                                        </p:attrNameLst>
                                      </p:cBhvr>
                                      <p:to>
                                        <p:strVal val="visible"/>
                                      </p:to>
                                    </p:set>
                                    <p:anim calcmode="lin" valueType="num">
                                      <p:cBhvr additive="base">
                                        <p:cTn id="7" dur="500" fill="hold"/>
                                        <p:tgtEl>
                                          <p:spTgt spid="5530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530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5305">
                                            <p:txEl>
                                              <p:pRg st="1" end="1"/>
                                            </p:txEl>
                                          </p:spTgt>
                                        </p:tgtEl>
                                        <p:attrNameLst>
                                          <p:attrName>style.visibility</p:attrName>
                                        </p:attrNameLst>
                                      </p:cBhvr>
                                      <p:to>
                                        <p:strVal val="visible"/>
                                      </p:to>
                                    </p:set>
                                    <p:anim calcmode="lin" valueType="num">
                                      <p:cBhvr additive="base">
                                        <p:cTn id="11" dur="500" fill="hold"/>
                                        <p:tgtEl>
                                          <p:spTgt spid="55305">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5530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5305">
                                            <p:txEl>
                                              <p:pRg st="2" end="2"/>
                                            </p:txEl>
                                          </p:spTgt>
                                        </p:tgtEl>
                                        <p:attrNameLst>
                                          <p:attrName>style.visibility</p:attrName>
                                        </p:attrNameLst>
                                      </p:cBhvr>
                                      <p:to>
                                        <p:strVal val="visible"/>
                                      </p:to>
                                    </p:set>
                                    <p:anim calcmode="lin" valueType="num">
                                      <p:cBhvr additive="base">
                                        <p:cTn id="15" dur="500" fill="hold"/>
                                        <p:tgtEl>
                                          <p:spTgt spid="55305">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5530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55305">
                                            <p:txEl>
                                              <p:pRg st="3" end="3"/>
                                            </p:txEl>
                                          </p:spTgt>
                                        </p:tgtEl>
                                        <p:attrNameLst>
                                          <p:attrName>style.visibility</p:attrName>
                                        </p:attrNameLst>
                                      </p:cBhvr>
                                      <p:to>
                                        <p:strVal val="visible"/>
                                      </p:to>
                                    </p:set>
                                    <p:anim calcmode="lin" valueType="num">
                                      <p:cBhvr additive="base">
                                        <p:cTn id="19" dur="500" fill="hold"/>
                                        <p:tgtEl>
                                          <p:spTgt spid="55305">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5305">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55305">
                                            <p:txEl>
                                              <p:pRg st="4" end="4"/>
                                            </p:txEl>
                                          </p:spTgt>
                                        </p:tgtEl>
                                        <p:attrNameLst>
                                          <p:attrName>style.visibility</p:attrName>
                                        </p:attrNameLst>
                                      </p:cBhvr>
                                      <p:to>
                                        <p:strVal val="visible"/>
                                      </p:to>
                                    </p:set>
                                    <p:anim calcmode="lin" valueType="num">
                                      <p:cBhvr additive="base">
                                        <p:cTn id="23" dur="500" fill="hold"/>
                                        <p:tgtEl>
                                          <p:spTgt spid="55305">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5305">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55305">
                                            <p:txEl>
                                              <p:pRg st="5" end="5"/>
                                            </p:txEl>
                                          </p:spTgt>
                                        </p:tgtEl>
                                        <p:attrNameLst>
                                          <p:attrName>style.visibility</p:attrName>
                                        </p:attrNameLst>
                                      </p:cBhvr>
                                      <p:to>
                                        <p:strVal val="visible"/>
                                      </p:to>
                                    </p:set>
                                    <p:anim calcmode="lin" valueType="num">
                                      <p:cBhvr additive="base">
                                        <p:cTn id="27" dur="500" fill="hold"/>
                                        <p:tgtEl>
                                          <p:spTgt spid="55305">
                                            <p:txEl>
                                              <p:pRg st="5" end="5"/>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55305">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55305">
                                            <p:txEl>
                                              <p:pRg st="6" end="6"/>
                                            </p:txEl>
                                          </p:spTgt>
                                        </p:tgtEl>
                                        <p:attrNameLst>
                                          <p:attrName>style.visibility</p:attrName>
                                        </p:attrNameLst>
                                      </p:cBhvr>
                                      <p:to>
                                        <p:strVal val="visible"/>
                                      </p:to>
                                    </p:set>
                                    <p:anim calcmode="lin" valueType="num">
                                      <p:cBhvr additive="base">
                                        <p:cTn id="31" dur="500" fill="hold"/>
                                        <p:tgtEl>
                                          <p:spTgt spid="55305">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5305">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55305">
                                            <p:txEl>
                                              <p:pRg st="7" end="7"/>
                                            </p:txEl>
                                          </p:spTgt>
                                        </p:tgtEl>
                                        <p:attrNameLst>
                                          <p:attrName>style.visibility</p:attrName>
                                        </p:attrNameLst>
                                      </p:cBhvr>
                                      <p:to>
                                        <p:strVal val="visible"/>
                                      </p:to>
                                    </p:set>
                                    <p:anim calcmode="lin" valueType="num">
                                      <p:cBhvr additive="base">
                                        <p:cTn id="35" dur="500" fill="hold"/>
                                        <p:tgtEl>
                                          <p:spTgt spid="55305">
                                            <p:txEl>
                                              <p:pRg st="7" end="7"/>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530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5"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680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680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680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680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680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76809" name="Rectangle 9"/>
          <p:cNvSpPr>
            <a:spLocks noGrp="1" noChangeArrowheads="1"/>
          </p:cNvSpPr>
          <p:nvPr>
            <p:ph idx="1"/>
          </p:nvPr>
        </p:nvSpPr>
        <p:spPr>
          <a:xfrm>
            <a:off x="0" y="1600200"/>
            <a:ext cx="6219930" cy="4648200"/>
          </a:xfrm>
        </p:spPr>
        <p:txBody>
          <a:bodyPr lIns="90488" tIns="44450" rIns="90488" bIns="44450">
            <a:normAutofit fontScale="92500" lnSpcReduction="20000"/>
          </a:bodyPr>
          <a:lstStyle/>
          <a:p>
            <a:pPr lvl="1">
              <a:spcBef>
                <a:spcPct val="50000"/>
              </a:spcBef>
              <a:buFont typeface="Wingdings" panose="05000000000000000000" pitchFamily="2" charset="2"/>
              <a:buChar char="§"/>
            </a:pPr>
            <a:r>
              <a:rPr lang="en-US" sz="3200" dirty="0"/>
              <a:t>Air filters </a:t>
            </a:r>
          </a:p>
          <a:p>
            <a:pPr lvl="1">
              <a:spcBef>
                <a:spcPct val="50000"/>
              </a:spcBef>
              <a:buFont typeface="Wingdings" panose="05000000000000000000" pitchFamily="2" charset="2"/>
              <a:buChar char="§"/>
            </a:pPr>
            <a:r>
              <a:rPr lang="en-US" sz="3200" dirty="0"/>
              <a:t>Burner adjustments</a:t>
            </a:r>
          </a:p>
          <a:p>
            <a:pPr lvl="1">
              <a:spcBef>
                <a:spcPct val="50000"/>
              </a:spcBef>
              <a:buFont typeface="Wingdings" panose="05000000000000000000" pitchFamily="2" charset="2"/>
              <a:buChar char="§"/>
            </a:pPr>
            <a:r>
              <a:rPr lang="en-US" sz="3200" dirty="0"/>
              <a:t>Fan motor lubrication</a:t>
            </a:r>
          </a:p>
          <a:p>
            <a:pPr lvl="1">
              <a:spcBef>
                <a:spcPct val="50000"/>
              </a:spcBef>
              <a:buFont typeface="Wingdings" panose="05000000000000000000" pitchFamily="2" charset="2"/>
              <a:buChar char="§"/>
            </a:pPr>
            <a:r>
              <a:rPr lang="en-US" sz="3200" dirty="0"/>
              <a:t>V-belts adjustment</a:t>
            </a:r>
          </a:p>
          <a:p>
            <a:pPr lvl="1">
              <a:spcBef>
                <a:spcPct val="50000"/>
              </a:spcBef>
              <a:buFont typeface="Wingdings" panose="05000000000000000000" pitchFamily="2" charset="2"/>
              <a:buChar char="§"/>
            </a:pPr>
            <a:r>
              <a:rPr lang="en-US" sz="3200" dirty="0"/>
              <a:t>Clean furnace cabinet</a:t>
            </a:r>
          </a:p>
          <a:p>
            <a:pPr lvl="1">
              <a:spcBef>
                <a:spcPct val="50000"/>
              </a:spcBef>
              <a:buFont typeface="Wingdings" panose="05000000000000000000" pitchFamily="2" charset="2"/>
              <a:buChar char="§"/>
            </a:pPr>
            <a:r>
              <a:rPr lang="en-US" sz="3200" dirty="0"/>
              <a:t>Clean burners and heat exchanger</a:t>
            </a:r>
            <a:endParaRPr lang="en-US" sz="1200" dirty="0"/>
          </a:p>
          <a:p>
            <a:pPr lvl="1">
              <a:spcBef>
                <a:spcPct val="50000"/>
              </a:spcBef>
              <a:buFont typeface="Wingdings" panose="05000000000000000000" pitchFamily="2" charset="2"/>
              <a:buChar char="§"/>
            </a:pPr>
            <a:r>
              <a:rPr lang="en-US" sz="3200" dirty="0"/>
              <a:t>How many firing rates? </a:t>
            </a:r>
          </a:p>
        </p:txBody>
      </p:sp>
      <p:sp>
        <p:nvSpPr>
          <p:cNvPr id="76808" name="Rectangle 8"/>
          <p:cNvSpPr>
            <a:spLocks noGrp="1" noChangeArrowheads="1"/>
          </p:cNvSpPr>
          <p:nvPr>
            <p:ph type="title"/>
          </p:nvPr>
        </p:nvSpPr>
        <p:spPr>
          <a:xfrm>
            <a:off x="304800" y="76200"/>
            <a:ext cx="6629400" cy="990600"/>
          </a:xfrm>
        </p:spPr>
        <p:txBody>
          <a:bodyPr lIns="90488" tIns="44450" rIns="90488" bIns="44450" anchor="b"/>
          <a:lstStyle/>
          <a:p>
            <a:r>
              <a:rPr lang="en-US" dirty="0">
                <a:solidFill>
                  <a:schemeClr val="tx1"/>
                </a:solidFill>
              </a:rPr>
              <a:t>Furnace Maintenance</a:t>
            </a:r>
          </a:p>
        </p:txBody>
      </p:sp>
      <p:graphicFrame>
        <p:nvGraphicFramePr>
          <p:cNvPr id="10" name="Object 9">
            <a:extLst>
              <a:ext uri="{FF2B5EF4-FFF2-40B4-BE49-F238E27FC236}">
                <a16:creationId xmlns:a16="http://schemas.microsoft.com/office/drawing/2014/main" id="{0B76A1F8-6022-4856-9368-A73FCFFEF1CE}"/>
              </a:ext>
            </a:extLst>
          </p:cNvPr>
          <p:cNvGraphicFramePr>
            <a:graphicFrameLocks noChangeAspect="1"/>
          </p:cNvGraphicFramePr>
          <p:nvPr>
            <p:extLst>
              <p:ext uri="{D42A27DB-BD31-4B8C-83A1-F6EECF244321}">
                <p14:modId xmlns:p14="http://schemas.microsoft.com/office/powerpoint/2010/main" val="3699108803"/>
              </p:ext>
            </p:extLst>
          </p:nvPr>
        </p:nvGraphicFramePr>
        <p:xfrm>
          <a:off x="5539602" y="1681476"/>
          <a:ext cx="2789195" cy="2124982"/>
        </p:xfrm>
        <a:graphic>
          <a:graphicData uri="http://schemas.openxmlformats.org/presentationml/2006/ole">
            <mc:AlternateContent xmlns:mc="http://schemas.openxmlformats.org/markup-compatibility/2006">
              <mc:Choice xmlns:v="urn:schemas-microsoft-com:vml" Requires="v">
                <p:oleObj name="Document" r:id="rId3" imgW="4724400" imgH="3596640" progId="Word.Document.8">
                  <p:embed/>
                </p:oleObj>
              </mc:Choice>
              <mc:Fallback>
                <p:oleObj name="Document" r:id="rId3" imgW="4724400" imgH="3596640" progId="Word.Document.8">
                  <p:embed/>
                  <p:pic>
                    <p:nvPicPr>
                      <p:cNvPr id="10" name="Object 9">
                        <a:extLst>
                          <a:ext uri="{FF2B5EF4-FFF2-40B4-BE49-F238E27FC236}">
                            <a16:creationId xmlns:a16="http://schemas.microsoft.com/office/drawing/2014/main" id="{0B76A1F8-6022-4856-9368-A73FCFFEF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9602" y="1681476"/>
                        <a:ext cx="2789195" cy="2124982"/>
                      </a:xfrm>
                      <a:prstGeom prst="rect">
                        <a:avLst/>
                      </a:prstGeom>
                      <a:noFill/>
                      <a:ln w="63500">
                        <a:noFill/>
                      </a:ln>
                      <a:effectLst/>
                    </p:spPr>
                  </p:pic>
                </p:oleObj>
              </mc:Fallback>
            </mc:AlternateContent>
          </a:graphicData>
        </a:graphic>
      </p:graphicFrame>
      <p:graphicFrame>
        <p:nvGraphicFramePr>
          <p:cNvPr id="11" name="Object 10">
            <a:extLst>
              <a:ext uri="{FF2B5EF4-FFF2-40B4-BE49-F238E27FC236}">
                <a16:creationId xmlns:a16="http://schemas.microsoft.com/office/drawing/2014/main" id="{A880583F-4D2B-45BD-8044-61192802F04E}"/>
              </a:ext>
            </a:extLst>
          </p:cNvPr>
          <p:cNvGraphicFramePr>
            <a:graphicFrameLocks noChangeAspect="1"/>
          </p:cNvGraphicFramePr>
          <p:nvPr>
            <p:extLst>
              <p:ext uri="{D42A27DB-BD31-4B8C-83A1-F6EECF244321}">
                <p14:modId xmlns:p14="http://schemas.microsoft.com/office/powerpoint/2010/main" val="3688159081"/>
              </p:ext>
            </p:extLst>
          </p:nvPr>
        </p:nvGraphicFramePr>
        <p:xfrm>
          <a:off x="5525072" y="4339858"/>
          <a:ext cx="2818256" cy="2124982"/>
        </p:xfrm>
        <a:graphic>
          <a:graphicData uri="http://schemas.openxmlformats.org/presentationml/2006/ole">
            <mc:AlternateContent xmlns:mc="http://schemas.openxmlformats.org/markup-compatibility/2006">
              <mc:Choice xmlns:v="urn:schemas-microsoft-com:vml" Requires="v">
                <p:oleObj name="Document" r:id="rId5" imgW="4081127" imgH="3078568" progId="Word.Document.8">
                  <p:embed/>
                </p:oleObj>
              </mc:Choice>
              <mc:Fallback>
                <p:oleObj name="Document" r:id="rId5" imgW="4081127" imgH="3078568" progId="Word.Document.8">
                  <p:embed/>
                  <p:pic>
                    <p:nvPicPr>
                      <p:cNvPr id="11" name="Object 10">
                        <a:extLst>
                          <a:ext uri="{FF2B5EF4-FFF2-40B4-BE49-F238E27FC236}">
                            <a16:creationId xmlns:a16="http://schemas.microsoft.com/office/drawing/2014/main" id="{A880583F-4D2B-45BD-8044-61192802F0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5072" y="4339858"/>
                        <a:ext cx="2818256" cy="2124982"/>
                      </a:xfrm>
                      <a:prstGeom prst="rect">
                        <a:avLst/>
                      </a:prstGeom>
                      <a:noFill/>
                      <a:ln w="63500">
                        <a:noFill/>
                      </a:ln>
                      <a:effectLst/>
                    </p:spPr>
                  </p:pic>
                </p:oleObj>
              </mc:Fallback>
            </mc:AlternateContent>
          </a:graphicData>
        </a:graphic>
      </p:graphicFrame>
    </p:spTree>
    <p:extLst>
      <p:ext uri="{BB962C8B-B14F-4D97-AF65-F5344CB8AC3E}">
        <p14:creationId xmlns:p14="http://schemas.microsoft.com/office/powerpoint/2010/main" val="3269929682"/>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Water-cooled chiller">
            <a:extLst>
              <a:ext uri="{FF2B5EF4-FFF2-40B4-BE49-F238E27FC236}">
                <a16:creationId xmlns:a16="http://schemas.microsoft.com/office/drawing/2014/main" id="{CBCFFA63-6341-E50E-7FEC-4886EAA3AC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0470" y="1588217"/>
            <a:ext cx="3606074" cy="2404049"/>
          </a:xfrm>
        </p:spPr>
      </p:pic>
      <p:sp>
        <p:nvSpPr>
          <p:cNvPr id="2" name="Title 1">
            <a:extLst>
              <a:ext uri="{FF2B5EF4-FFF2-40B4-BE49-F238E27FC236}">
                <a16:creationId xmlns:a16="http://schemas.microsoft.com/office/drawing/2014/main" id="{DA725D82-1717-97FD-D750-FCEE23C6523F}"/>
              </a:ext>
            </a:extLst>
          </p:cNvPr>
          <p:cNvSpPr>
            <a:spLocks noGrp="1"/>
          </p:cNvSpPr>
          <p:nvPr>
            <p:ph type="title"/>
          </p:nvPr>
        </p:nvSpPr>
        <p:spPr/>
        <p:txBody>
          <a:bodyPr/>
          <a:lstStyle/>
          <a:p>
            <a:r>
              <a:rPr lang="en-US" dirty="0"/>
              <a:t>Chillers &amp; Cooling Towers</a:t>
            </a:r>
          </a:p>
        </p:txBody>
      </p:sp>
      <p:sp>
        <p:nvSpPr>
          <p:cNvPr id="7" name="TextBox 6">
            <a:extLst>
              <a:ext uri="{FF2B5EF4-FFF2-40B4-BE49-F238E27FC236}">
                <a16:creationId xmlns:a16="http://schemas.microsoft.com/office/drawing/2014/main" id="{0BEF2D75-2D02-9A72-A197-AD6D35059FBB}"/>
              </a:ext>
            </a:extLst>
          </p:cNvPr>
          <p:cNvSpPr txBox="1"/>
          <p:nvPr/>
        </p:nvSpPr>
        <p:spPr>
          <a:xfrm>
            <a:off x="1055129" y="3546478"/>
            <a:ext cx="2896755" cy="461665"/>
          </a:xfrm>
          <a:prstGeom prst="rect">
            <a:avLst/>
          </a:prstGeom>
          <a:noFill/>
        </p:spPr>
        <p:txBody>
          <a:bodyPr wrap="none" rtlCol="0">
            <a:spAutoFit/>
          </a:bodyPr>
          <a:lstStyle/>
          <a:p>
            <a:r>
              <a:rPr lang="en-US" dirty="0">
                <a:solidFill>
                  <a:schemeClr val="bg1"/>
                </a:solidFill>
                <a:latin typeface="+mn-lt"/>
              </a:rPr>
              <a:t>Water-cooled chiller</a:t>
            </a:r>
          </a:p>
        </p:txBody>
      </p:sp>
      <p:pic>
        <p:nvPicPr>
          <p:cNvPr id="11" name="Picture 10" descr="A large container with many wheels&#10;&#10;Description automatically generated with medium confidence">
            <a:extLst>
              <a:ext uri="{FF2B5EF4-FFF2-40B4-BE49-F238E27FC236}">
                <a16:creationId xmlns:a16="http://schemas.microsoft.com/office/drawing/2014/main" id="{94B1A812-AC19-9BDE-4EB4-3E10EC5AB730}"/>
              </a:ext>
            </a:extLst>
          </p:cNvPr>
          <p:cNvPicPr>
            <a:picLocks noChangeAspect="1"/>
          </p:cNvPicPr>
          <p:nvPr/>
        </p:nvPicPr>
        <p:blipFill>
          <a:blip r:embed="rId4">
            <a:extLst>
              <a:ext uri="{28A0092B-C50C-407E-A947-70E740481C1C}">
                <a14:useLocalDpi xmlns:a14="http://schemas.microsoft.com/office/drawing/2010/main" val="0"/>
              </a:ext>
            </a:extLst>
          </a:blip>
          <a:srcRect t="8905"/>
          <a:stretch/>
        </p:blipFill>
        <p:spPr>
          <a:xfrm>
            <a:off x="4833859" y="1588216"/>
            <a:ext cx="3518766" cy="2404050"/>
          </a:xfrm>
          <a:prstGeom prst="rect">
            <a:avLst/>
          </a:prstGeom>
        </p:spPr>
      </p:pic>
      <p:sp>
        <p:nvSpPr>
          <p:cNvPr id="12" name="TextBox 11">
            <a:extLst>
              <a:ext uri="{FF2B5EF4-FFF2-40B4-BE49-F238E27FC236}">
                <a16:creationId xmlns:a16="http://schemas.microsoft.com/office/drawing/2014/main" id="{E5D91AAD-F301-AD62-8416-0484C2A21CDC}"/>
              </a:ext>
            </a:extLst>
          </p:cNvPr>
          <p:cNvSpPr txBox="1"/>
          <p:nvPr/>
        </p:nvSpPr>
        <p:spPr>
          <a:xfrm>
            <a:off x="5361174" y="3530601"/>
            <a:ext cx="2464136" cy="461665"/>
          </a:xfrm>
          <a:prstGeom prst="rect">
            <a:avLst/>
          </a:prstGeom>
          <a:noFill/>
        </p:spPr>
        <p:txBody>
          <a:bodyPr wrap="none" rtlCol="0">
            <a:spAutoFit/>
          </a:bodyPr>
          <a:lstStyle/>
          <a:p>
            <a:r>
              <a:rPr lang="en-US" dirty="0">
                <a:solidFill>
                  <a:schemeClr val="bg1"/>
                </a:solidFill>
                <a:latin typeface="+mn-lt"/>
              </a:rPr>
              <a:t>Air-cooled chiller</a:t>
            </a:r>
          </a:p>
        </p:txBody>
      </p:sp>
      <p:pic>
        <p:nvPicPr>
          <p:cNvPr id="14" name="Picture 13" descr="A large metal building with green pipes&#10;&#10;Description automatically generated">
            <a:extLst>
              <a:ext uri="{FF2B5EF4-FFF2-40B4-BE49-F238E27FC236}">
                <a16:creationId xmlns:a16="http://schemas.microsoft.com/office/drawing/2014/main" id="{D66D9FE6-43DC-CD1A-1BE4-110788201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1146" y="4222043"/>
            <a:ext cx="3737837" cy="2493108"/>
          </a:xfrm>
          <a:prstGeom prst="rect">
            <a:avLst/>
          </a:prstGeom>
        </p:spPr>
      </p:pic>
      <p:sp>
        <p:nvSpPr>
          <p:cNvPr id="15" name="TextBox 14">
            <a:extLst>
              <a:ext uri="{FF2B5EF4-FFF2-40B4-BE49-F238E27FC236}">
                <a16:creationId xmlns:a16="http://schemas.microsoft.com/office/drawing/2014/main" id="{CF078A93-0925-4C78-6B09-883D01A47786}"/>
              </a:ext>
            </a:extLst>
          </p:cNvPr>
          <p:cNvSpPr txBox="1"/>
          <p:nvPr/>
        </p:nvSpPr>
        <p:spPr>
          <a:xfrm>
            <a:off x="4274658" y="4172299"/>
            <a:ext cx="2132700" cy="461665"/>
          </a:xfrm>
          <a:prstGeom prst="rect">
            <a:avLst/>
          </a:prstGeom>
          <a:noFill/>
        </p:spPr>
        <p:txBody>
          <a:bodyPr wrap="none" rtlCol="0">
            <a:spAutoFit/>
          </a:bodyPr>
          <a:lstStyle/>
          <a:p>
            <a:r>
              <a:rPr lang="en-US" dirty="0">
                <a:solidFill>
                  <a:schemeClr val="bg1"/>
                </a:solidFill>
                <a:latin typeface="+mn-lt"/>
              </a:rPr>
              <a:t>Cooling Tower</a:t>
            </a:r>
          </a:p>
        </p:txBody>
      </p:sp>
    </p:spTree>
    <p:extLst>
      <p:ext uri="{BB962C8B-B14F-4D97-AF65-F5344CB8AC3E}">
        <p14:creationId xmlns:p14="http://schemas.microsoft.com/office/powerpoint/2010/main" val="3783800888"/>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dirty="0"/>
              <a:t>Refrigeration Cycle Terms &amp; Definitions</a:t>
            </a:r>
          </a:p>
        </p:txBody>
      </p:sp>
      <p:sp>
        <p:nvSpPr>
          <p:cNvPr id="2" name="Rectangle 1"/>
          <p:cNvSpPr/>
          <p:nvPr/>
        </p:nvSpPr>
        <p:spPr>
          <a:xfrm>
            <a:off x="685800" y="1524000"/>
            <a:ext cx="8229600" cy="1631216"/>
          </a:xfrm>
          <a:prstGeom prst="rect">
            <a:avLst/>
          </a:prstGeom>
        </p:spPr>
        <p:txBody>
          <a:bodyPr wrap="square">
            <a:spAutoFit/>
          </a:bodyPr>
          <a:lstStyle/>
          <a:p>
            <a:r>
              <a:rPr lang="en-US" sz="2000" dirty="0">
                <a:solidFill>
                  <a:srgbClr val="000000"/>
                </a:solidFill>
                <a:latin typeface="Arial"/>
              </a:rPr>
              <a:t>Major components include:</a:t>
            </a:r>
          </a:p>
          <a:p>
            <a:r>
              <a:rPr lang="en-US" sz="2000" dirty="0">
                <a:solidFill>
                  <a:srgbClr val="000000"/>
                </a:solidFill>
                <a:latin typeface="Arial"/>
              </a:rPr>
              <a:t>1. Compressor – pumps gas – INCREASES PRESSURE</a:t>
            </a:r>
          </a:p>
          <a:p>
            <a:r>
              <a:rPr lang="en-US" sz="2000" dirty="0">
                <a:solidFill>
                  <a:srgbClr val="000000"/>
                </a:solidFill>
                <a:latin typeface="Arial"/>
              </a:rPr>
              <a:t>2. Condenser – rejects heat</a:t>
            </a:r>
          </a:p>
          <a:p>
            <a:r>
              <a:rPr lang="en-US" sz="2000" dirty="0">
                <a:solidFill>
                  <a:srgbClr val="000000"/>
                </a:solidFill>
                <a:latin typeface="Arial"/>
              </a:rPr>
              <a:t>3. Evaporator– absorbs heat</a:t>
            </a:r>
          </a:p>
          <a:p>
            <a:r>
              <a:rPr lang="en-US" sz="2000" dirty="0">
                <a:solidFill>
                  <a:srgbClr val="000000"/>
                </a:solidFill>
                <a:latin typeface="Arial"/>
              </a:rPr>
              <a:t>4. Expansion valve – meters refrigerant – DECREASES PRESSURE</a:t>
            </a:r>
          </a:p>
        </p:txBody>
      </p:sp>
      <p:pic>
        <p:nvPicPr>
          <p:cNvPr id="5" name="Picture 4" descr="http://cache.air-n-water.com/images/vapor-compression-refrigera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155216"/>
            <a:ext cx="6647479" cy="3364647"/>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44394A-7D24-6611-C524-210721EE9316}"/>
              </a:ext>
            </a:extLst>
          </p:cNvPr>
          <p:cNvSpPr txBox="1"/>
          <p:nvPr/>
        </p:nvSpPr>
        <p:spPr>
          <a:xfrm>
            <a:off x="1019175" y="4600575"/>
            <a:ext cx="1285875" cy="415498"/>
          </a:xfrm>
          <a:prstGeom prst="rect">
            <a:avLst/>
          </a:prstGeom>
          <a:solidFill>
            <a:schemeClr val="bg1"/>
          </a:solidFill>
        </p:spPr>
        <p:txBody>
          <a:bodyPr wrap="square" rtlCol="0">
            <a:spAutoFit/>
          </a:bodyPr>
          <a:lstStyle/>
          <a:p>
            <a:r>
              <a:rPr lang="en-US" sz="1200" b="1" dirty="0">
                <a:latin typeface="+mn-lt"/>
              </a:rPr>
              <a:t>CONDENSER</a:t>
            </a:r>
          </a:p>
          <a:p>
            <a:r>
              <a:rPr lang="en-US" sz="900" b="1" dirty="0">
                <a:latin typeface="+mn-lt"/>
              </a:rPr>
              <a:t>Transfers heat to air</a:t>
            </a:r>
          </a:p>
        </p:txBody>
      </p:sp>
      <p:sp>
        <p:nvSpPr>
          <p:cNvPr id="4" name="TextBox 3">
            <a:extLst>
              <a:ext uri="{FF2B5EF4-FFF2-40B4-BE49-F238E27FC236}">
                <a16:creationId xmlns:a16="http://schemas.microsoft.com/office/drawing/2014/main" id="{403B1E17-7E0A-CAD9-F5A8-7F8A0A4132BB}"/>
              </a:ext>
            </a:extLst>
          </p:cNvPr>
          <p:cNvSpPr txBox="1"/>
          <p:nvPr/>
        </p:nvSpPr>
        <p:spPr>
          <a:xfrm>
            <a:off x="6724652" y="4629790"/>
            <a:ext cx="1381123" cy="415498"/>
          </a:xfrm>
          <a:prstGeom prst="rect">
            <a:avLst/>
          </a:prstGeom>
          <a:solidFill>
            <a:schemeClr val="bg1"/>
          </a:solidFill>
        </p:spPr>
        <p:txBody>
          <a:bodyPr wrap="square" rtlCol="0">
            <a:spAutoFit/>
          </a:bodyPr>
          <a:lstStyle/>
          <a:p>
            <a:r>
              <a:rPr lang="en-US" sz="1200" b="1" dirty="0">
                <a:latin typeface="+mn-lt"/>
              </a:rPr>
              <a:t>EVAPORATOR</a:t>
            </a:r>
          </a:p>
          <a:p>
            <a:r>
              <a:rPr lang="en-US" sz="900" b="1" dirty="0">
                <a:latin typeface="+mn-lt"/>
              </a:rPr>
              <a:t>Absorbs heat from air</a:t>
            </a:r>
          </a:p>
        </p:txBody>
      </p:sp>
    </p:spTree>
    <p:extLst>
      <p:ext uri="{BB962C8B-B14F-4D97-AF65-F5344CB8AC3E}">
        <p14:creationId xmlns:p14="http://schemas.microsoft.com/office/powerpoint/2010/main" val="1893494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9" name="Straight Connector 98">
            <a:extLst>
              <a:ext uri="{FF2B5EF4-FFF2-40B4-BE49-F238E27FC236}">
                <a16:creationId xmlns:a16="http://schemas.microsoft.com/office/drawing/2014/main" id="{3BE203AF-1607-4601-A14F-1BAE815694B5}"/>
              </a:ext>
            </a:extLst>
          </p:cNvPr>
          <p:cNvCxnSpPr>
            <a:cxnSpLocks/>
          </p:cNvCxnSpPr>
          <p:nvPr/>
        </p:nvCxnSpPr>
        <p:spPr bwMode="auto">
          <a:xfrm flipV="1">
            <a:off x="2694288" y="1452716"/>
            <a:ext cx="4569293" cy="5157634"/>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EA24AFC8-4D31-4249-A78C-F05B140793E3}"/>
              </a:ext>
            </a:extLst>
          </p:cNvPr>
          <p:cNvSpPr>
            <a:spLocks noGrp="1"/>
          </p:cNvSpPr>
          <p:nvPr>
            <p:ph type="title"/>
          </p:nvPr>
        </p:nvSpPr>
        <p:spPr/>
        <p:txBody>
          <a:bodyPr/>
          <a:lstStyle/>
          <a:p>
            <a:r>
              <a:rPr lang="en-US" dirty="0"/>
              <a:t>Refrigeration Cycle</a:t>
            </a:r>
          </a:p>
        </p:txBody>
      </p:sp>
      <p:sp>
        <p:nvSpPr>
          <p:cNvPr id="4" name="Rectangle 3">
            <a:extLst>
              <a:ext uri="{FF2B5EF4-FFF2-40B4-BE49-F238E27FC236}">
                <a16:creationId xmlns:a16="http://schemas.microsoft.com/office/drawing/2014/main" id="{F1AB0811-6775-404B-BBBD-5FF412BB3662}"/>
              </a:ext>
            </a:extLst>
          </p:cNvPr>
          <p:cNvSpPr/>
          <p:nvPr/>
        </p:nvSpPr>
        <p:spPr bwMode="auto">
          <a:xfrm>
            <a:off x="921029" y="2001078"/>
            <a:ext cx="2610679" cy="1444487"/>
          </a:xfrm>
          <a:prstGeom prst="rect">
            <a:avLst/>
          </a:prstGeom>
          <a:solidFill>
            <a:schemeClr val="bg1"/>
          </a:solidFill>
          <a:ln w="57150" cap="flat" cmpd="sng" algn="ctr">
            <a:solidFill>
              <a:schemeClr val="accent6"/>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14400" eaLnBrk="0" fontAlgn="base" hangingPunct="0">
              <a:spcBef>
                <a:spcPct val="0"/>
              </a:spcBef>
              <a:spcAft>
                <a:spcPct val="0"/>
              </a:spcAft>
            </a:pPr>
            <a:endParaRPr lang="en-US" sz="2400" dirty="0">
              <a:latin typeface="Times New Roman" pitchFamily="18" charset="0"/>
            </a:endParaRPr>
          </a:p>
        </p:txBody>
      </p:sp>
      <p:cxnSp>
        <p:nvCxnSpPr>
          <p:cNvPr id="6" name="Straight Connector 5">
            <a:extLst>
              <a:ext uri="{FF2B5EF4-FFF2-40B4-BE49-F238E27FC236}">
                <a16:creationId xmlns:a16="http://schemas.microsoft.com/office/drawing/2014/main" id="{647E5B67-3539-40CE-BAD6-1AE2CB536ACC}"/>
              </a:ext>
            </a:extLst>
          </p:cNvPr>
          <p:cNvCxnSpPr/>
          <p:nvPr/>
        </p:nvCxnSpPr>
        <p:spPr bwMode="auto">
          <a:xfrm>
            <a:off x="1080055" y="21998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75F5C652-1D88-40C0-AF6F-30B3F15DA603}"/>
              </a:ext>
            </a:extLst>
          </p:cNvPr>
          <p:cNvCxnSpPr/>
          <p:nvPr/>
        </p:nvCxnSpPr>
        <p:spPr bwMode="auto">
          <a:xfrm>
            <a:off x="1080055" y="23522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41CCC689-0BBF-4E4D-AA8C-B81154C4A355}"/>
              </a:ext>
            </a:extLst>
          </p:cNvPr>
          <p:cNvCxnSpPr/>
          <p:nvPr/>
        </p:nvCxnSpPr>
        <p:spPr bwMode="auto">
          <a:xfrm>
            <a:off x="1080055" y="25046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ED23D862-E146-4EBE-88D1-2802A110E00D}"/>
              </a:ext>
            </a:extLst>
          </p:cNvPr>
          <p:cNvCxnSpPr/>
          <p:nvPr/>
        </p:nvCxnSpPr>
        <p:spPr bwMode="auto">
          <a:xfrm>
            <a:off x="1080055" y="26570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DE709C56-C77E-4B0E-B469-0578AC18C6FA}"/>
              </a:ext>
            </a:extLst>
          </p:cNvPr>
          <p:cNvCxnSpPr/>
          <p:nvPr/>
        </p:nvCxnSpPr>
        <p:spPr bwMode="auto">
          <a:xfrm>
            <a:off x="1080055" y="28094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7C481CE6-6414-460D-A1DC-DBBC12695692}"/>
              </a:ext>
            </a:extLst>
          </p:cNvPr>
          <p:cNvCxnSpPr/>
          <p:nvPr/>
        </p:nvCxnSpPr>
        <p:spPr bwMode="auto">
          <a:xfrm>
            <a:off x="1080055" y="29618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C41013B3-A433-4ABE-8D89-319A1261A826}"/>
              </a:ext>
            </a:extLst>
          </p:cNvPr>
          <p:cNvCxnSpPr/>
          <p:nvPr/>
        </p:nvCxnSpPr>
        <p:spPr bwMode="auto">
          <a:xfrm>
            <a:off x="1080055" y="31142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D9475FB7-950F-404F-BEEE-3A6B181CD326}"/>
              </a:ext>
            </a:extLst>
          </p:cNvPr>
          <p:cNvCxnSpPr/>
          <p:nvPr/>
        </p:nvCxnSpPr>
        <p:spPr bwMode="auto">
          <a:xfrm>
            <a:off x="1080055" y="3266661"/>
            <a:ext cx="2279374" cy="0"/>
          </a:xfrm>
          <a:prstGeom prst="line">
            <a:avLst/>
          </a:prstGeom>
          <a:solidFill>
            <a:schemeClr val="accent1"/>
          </a:solidFill>
          <a:ln w="19050" cap="flat" cmpd="sng" algn="ctr">
            <a:solidFill>
              <a:schemeClr val="accent6">
                <a:lumMod val="40000"/>
                <a:lumOff val="60000"/>
              </a:schemeClr>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2060F68C-09FF-4C81-AF27-CB6AEFE8C167}"/>
              </a:ext>
            </a:extLst>
          </p:cNvPr>
          <p:cNvSpPr/>
          <p:nvPr/>
        </p:nvSpPr>
        <p:spPr bwMode="auto">
          <a:xfrm>
            <a:off x="5717606" y="4808963"/>
            <a:ext cx="2610679" cy="1444487"/>
          </a:xfrm>
          <a:prstGeom prst="rect">
            <a:avLst/>
          </a:prstGeom>
          <a:solidFill>
            <a:schemeClr val="bg1"/>
          </a:solidFill>
          <a:ln w="57150" cap="flat" cmpd="sng" algn="ctr">
            <a:solidFill>
              <a:srgbClr val="C00000"/>
            </a:solidFill>
            <a:prstDash val="solid"/>
            <a:round/>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15" name="Straight Connector 14">
            <a:extLst>
              <a:ext uri="{FF2B5EF4-FFF2-40B4-BE49-F238E27FC236}">
                <a16:creationId xmlns:a16="http://schemas.microsoft.com/office/drawing/2014/main" id="{A62B39DA-BDF7-439C-B9F5-4B53670A40C1}"/>
              </a:ext>
            </a:extLst>
          </p:cNvPr>
          <p:cNvCxnSpPr/>
          <p:nvPr/>
        </p:nvCxnSpPr>
        <p:spPr bwMode="auto">
          <a:xfrm>
            <a:off x="5876632" y="50077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744E653A-8F6C-45F6-BA7C-35CCEE729D3E}"/>
              </a:ext>
            </a:extLst>
          </p:cNvPr>
          <p:cNvCxnSpPr/>
          <p:nvPr/>
        </p:nvCxnSpPr>
        <p:spPr bwMode="auto">
          <a:xfrm>
            <a:off x="5876632" y="51601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17" name="Straight Connector 16">
            <a:extLst>
              <a:ext uri="{FF2B5EF4-FFF2-40B4-BE49-F238E27FC236}">
                <a16:creationId xmlns:a16="http://schemas.microsoft.com/office/drawing/2014/main" id="{D12D55D7-30E8-4F5A-8C97-2082289D4440}"/>
              </a:ext>
            </a:extLst>
          </p:cNvPr>
          <p:cNvCxnSpPr/>
          <p:nvPr/>
        </p:nvCxnSpPr>
        <p:spPr bwMode="auto">
          <a:xfrm>
            <a:off x="5876632" y="53125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CFA37DF0-E83F-4BED-9645-8F884C747056}"/>
              </a:ext>
            </a:extLst>
          </p:cNvPr>
          <p:cNvCxnSpPr/>
          <p:nvPr/>
        </p:nvCxnSpPr>
        <p:spPr bwMode="auto">
          <a:xfrm>
            <a:off x="5876632" y="54649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9FDDA789-0FE8-4720-8BB7-061466E36F57}"/>
              </a:ext>
            </a:extLst>
          </p:cNvPr>
          <p:cNvCxnSpPr/>
          <p:nvPr/>
        </p:nvCxnSpPr>
        <p:spPr bwMode="auto">
          <a:xfrm>
            <a:off x="5876632" y="56173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26DFF875-8D50-4C0B-A07D-A586444C91CD}"/>
              </a:ext>
            </a:extLst>
          </p:cNvPr>
          <p:cNvCxnSpPr/>
          <p:nvPr/>
        </p:nvCxnSpPr>
        <p:spPr bwMode="auto">
          <a:xfrm>
            <a:off x="5876632" y="57697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049201BC-F29D-4E48-8D75-DC554FC98C9A}"/>
              </a:ext>
            </a:extLst>
          </p:cNvPr>
          <p:cNvCxnSpPr/>
          <p:nvPr/>
        </p:nvCxnSpPr>
        <p:spPr bwMode="auto">
          <a:xfrm>
            <a:off x="5876632" y="59221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36E88982-9A60-4093-B616-72D50F66490F}"/>
              </a:ext>
            </a:extLst>
          </p:cNvPr>
          <p:cNvCxnSpPr/>
          <p:nvPr/>
        </p:nvCxnSpPr>
        <p:spPr bwMode="auto">
          <a:xfrm>
            <a:off x="5876632" y="6074546"/>
            <a:ext cx="2279374" cy="0"/>
          </a:xfrm>
          <a:prstGeom prst="line">
            <a:avLst/>
          </a:prstGeom>
          <a:solidFill>
            <a:schemeClr val="accent1"/>
          </a:solidFill>
          <a:ln w="19050" cap="flat" cmpd="sng" algn="ctr">
            <a:solidFill>
              <a:srgbClr val="C00000"/>
            </a:solidFill>
            <a:prstDash val="solid"/>
            <a:round/>
            <a:headEnd type="none" w="med" len="med"/>
            <a:tailEnd type="none" w="med" len="med"/>
          </a:ln>
          <a:effectLst/>
        </p:spPr>
      </p:cxnSp>
      <p:sp>
        <p:nvSpPr>
          <p:cNvPr id="23" name="Rectangle: Rounded Corners 22">
            <a:extLst>
              <a:ext uri="{FF2B5EF4-FFF2-40B4-BE49-F238E27FC236}">
                <a16:creationId xmlns:a16="http://schemas.microsoft.com/office/drawing/2014/main" id="{2C33C6D9-1340-4911-A0F8-729FF7EBCAD2}"/>
              </a:ext>
            </a:extLst>
          </p:cNvPr>
          <p:cNvSpPr/>
          <p:nvPr/>
        </p:nvSpPr>
        <p:spPr bwMode="auto">
          <a:xfrm>
            <a:off x="6333832" y="1606123"/>
            <a:ext cx="781878" cy="990600"/>
          </a:xfrm>
          <a:prstGeom prst="roundRect">
            <a:avLst/>
          </a:prstGeom>
          <a:solidFill>
            <a:schemeClr val="bg1">
              <a:lumMod val="75000"/>
            </a:schemeClr>
          </a:solidFill>
          <a:ln w="12700" cap="flat" cmpd="sng" algn="ctr">
            <a:solidFill>
              <a:schemeClr val="bg1">
                <a:lumMod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4" name="Trapezoid 23">
            <a:extLst>
              <a:ext uri="{FF2B5EF4-FFF2-40B4-BE49-F238E27FC236}">
                <a16:creationId xmlns:a16="http://schemas.microsoft.com/office/drawing/2014/main" id="{141D0E1F-13EE-4217-AD1A-A3F533493FC6}"/>
              </a:ext>
            </a:extLst>
          </p:cNvPr>
          <p:cNvSpPr/>
          <p:nvPr/>
        </p:nvSpPr>
        <p:spPr bwMode="auto">
          <a:xfrm rot="10800000">
            <a:off x="3108342" y="5618417"/>
            <a:ext cx="318053" cy="548041"/>
          </a:xfrm>
          <a:prstGeom prst="trapezoid">
            <a:avLst/>
          </a:prstGeom>
          <a:solidFill>
            <a:schemeClr val="bg1">
              <a:lumMod val="50000"/>
            </a:schemeClr>
          </a:solidFill>
          <a:ln w="12700" cap="flat" cmpd="sng" algn="ctr">
            <a:solidFill>
              <a:schemeClr val="tx1">
                <a:lumMod val="50000"/>
                <a:lumOff val="50000"/>
              </a:schemeClr>
            </a:solidFill>
            <a:prstDash val="solid"/>
            <a:round/>
            <a:headEnd type="none" w="med" len="med"/>
            <a:tailEnd type="none" w="med" len="med"/>
          </a:ln>
          <a:effectLst/>
          <a:scene3d>
            <a:camera prst="orthographicFront"/>
            <a:lightRig rig="threePt" dir="t"/>
          </a:scene3d>
          <a:sp3d>
            <a:bevelT/>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nvGrpSpPr>
          <p:cNvPr id="53" name="Group 52">
            <a:extLst>
              <a:ext uri="{FF2B5EF4-FFF2-40B4-BE49-F238E27FC236}">
                <a16:creationId xmlns:a16="http://schemas.microsoft.com/office/drawing/2014/main" id="{88BA1698-659F-4CED-9065-9E13BA28CC2A}"/>
              </a:ext>
            </a:extLst>
          </p:cNvPr>
          <p:cNvGrpSpPr/>
          <p:nvPr/>
        </p:nvGrpSpPr>
        <p:grpSpPr>
          <a:xfrm>
            <a:off x="3966354" y="2305092"/>
            <a:ext cx="436396" cy="1163128"/>
            <a:chOff x="3738069" y="2300969"/>
            <a:chExt cx="436396" cy="1163128"/>
          </a:xfrm>
        </p:grpSpPr>
        <p:pic>
          <p:nvPicPr>
            <p:cNvPr id="26" name="Picture 25">
              <a:extLst>
                <a:ext uri="{FF2B5EF4-FFF2-40B4-BE49-F238E27FC236}">
                  <a16:creationId xmlns:a16="http://schemas.microsoft.com/office/drawing/2014/main" id="{E0FFD3E8-BAC5-4C43-A24A-FE184A22DD2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38069" y="2846275"/>
              <a:ext cx="276677" cy="617822"/>
            </a:xfrm>
            <a:prstGeom prst="rect">
              <a:avLst/>
            </a:prstGeom>
          </p:spPr>
        </p:pic>
        <p:pic>
          <p:nvPicPr>
            <p:cNvPr id="28" name="Picture 27">
              <a:extLst>
                <a:ext uri="{FF2B5EF4-FFF2-40B4-BE49-F238E27FC236}">
                  <a16:creationId xmlns:a16="http://schemas.microsoft.com/office/drawing/2014/main" id="{8FC58CA6-4F6F-40B8-88C2-8513A55DF71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800000">
              <a:off x="3741865" y="2300969"/>
              <a:ext cx="276677" cy="617822"/>
            </a:xfrm>
            <a:prstGeom prst="rect">
              <a:avLst/>
            </a:prstGeom>
          </p:spPr>
        </p:pic>
        <p:sp>
          <p:nvSpPr>
            <p:cNvPr id="29" name="Rectangle: Rounded Corners 28">
              <a:extLst>
                <a:ext uri="{FF2B5EF4-FFF2-40B4-BE49-F238E27FC236}">
                  <a16:creationId xmlns:a16="http://schemas.microsoft.com/office/drawing/2014/main" id="{F6FB3799-8438-4EFC-A391-A8F6488F9617}"/>
                </a:ext>
              </a:extLst>
            </p:cNvPr>
            <p:cNvSpPr/>
            <p:nvPr/>
          </p:nvSpPr>
          <p:spPr bwMode="auto">
            <a:xfrm>
              <a:off x="3834189" y="2815101"/>
              <a:ext cx="86709" cy="14257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0" name="Rectangle: Rounded Corners 29">
              <a:extLst>
                <a:ext uri="{FF2B5EF4-FFF2-40B4-BE49-F238E27FC236}">
                  <a16:creationId xmlns:a16="http://schemas.microsoft.com/office/drawing/2014/main" id="{4A64DC82-8690-46F0-B469-F736AB40EDEB}"/>
                </a:ext>
              </a:extLst>
            </p:cNvPr>
            <p:cNvSpPr/>
            <p:nvPr/>
          </p:nvSpPr>
          <p:spPr bwMode="auto">
            <a:xfrm>
              <a:off x="3983383" y="2810292"/>
              <a:ext cx="191082" cy="14257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cxnSp>
        <p:nvCxnSpPr>
          <p:cNvPr id="39" name="Straight Connector 38">
            <a:extLst>
              <a:ext uri="{FF2B5EF4-FFF2-40B4-BE49-F238E27FC236}">
                <a16:creationId xmlns:a16="http://schemas.microsoft.com/office/drawing/2014/main" id="{8083A352-EA87-4916-A786-8CF430611927}"/>
              </a:ext>
            </a:extLst>
          </p:cNvPr>
          <p:cNvCxnSpPr>
            <a:cxnSpLocks/>
          </p:cNvCxnSpPr>
          <p:nvPr/>
        </p:nvCxnSpPr>
        <p:spPr bwMode="auto">
          <a:xfrm flipH="1" flipV="1">
            <a:off x="3364244" y="6075618"/>
            <a:ext cx="2340109" cy="6031"/>
          </a:xfrm>
          <a:prstGeom prst="line">
            <a:avLst/>
          </a:prstGeom>
          <a:solidFill>
            <a:schemeClr val="accent1"/>
          </a:solidFill>
          <a:ln w="12700" cap="flat" cmpd="sng" algn="ctr">
            <a:solidFill>
              <a:schemeClr val="tx1"/>
            </a:solidFill>
            <a:prstDash val="solid"/>
            <a:round/>
            <a:headEnd type="none" w="med" len="med"/>
            <a:tailEnd type="none" w="med" len="med"/>
          </a:ln>
          <a:effectLst>
            <a:glow rad="101600">
              <a:srgbClr val="C00000">
                <a:alpha val="60000"/>
              </a:srgbClr>
            </a:glow>
          </a:effectLst>
        </p:spPr>
      </p:cxnSp>
      <p:cxnSp>
        <p:nvCxnSpPr>
          <p:cNvPr id="40" name="Straight Connector 39">
            <a:extLst>
              <a:ext uri="{FF2B5EF4-FFF2-40B4-BE49-F238E27FC236}">
                <a16:creationId xmlns:a16="http://schemas.microsoft.com/office/drawing/2014/main" id="{4693BCBA-BF33-475B-827F-17BAECA5C0D6}"/>
              </a:ext>
            </a:extLst>
          </p:cNvPr>
          <p:cNvCxnSpPr>
            <a:cxnSpLocks/>
          </p:cNvCxnSpPr>
          <p:nvPr/>
        </p:nvCxnSpPr>
        <p:spPr bwMode="auto">
          <a:xfrm flipH="1" flipV="1">
            <a:off x="1263320" y="5764335"/>
            <a:ext cx="1859771" cy="1070"/>
          </a:xfrm>
          <a:prstGeom prst="line">
            <a:avLst/>
          </a:prstGeom>
          <a:solidFill>
            <a:schemeClr val="accent1"/>
          </a:solidFill>
          <a:ln w="12700" cap="flat" cmpd="sng" algn="ctr">
            <a:solidFill>
              <a:schemeClr val="tx1"/>
            </a:solidFill>
            <a:prstDash val="solid"/>
            <a:round/>
            <a:headEnd type="none" w="med" len="med"/>
            <a:tailEnd type="none" w="med" len="med"/>
          </a:ln>
          <a:effectLst>
            <a:glow rad="63500">
              <a:schemeClr val="accent2">
                <a:satMod val="175000"/>
                <a:alpha val="40000"/>
              </a:schemeClr>
            </a:glow>
          </a:effectLst>
        </p:spPr>
      </p:cxnSp>
      <p:cxnSp>
        <p:nvCxnSpPr>
          <p:cNvPr id="43" name="Straight Connector 42">
            <a:extLst>
              <a:ext uri="{FF2B5EF4-FFF2-40B4-BE49-F238E27FC236}">
                <a16:creationId xmlns:a16="http://schemas.microsoft.com/office/drawing/2014/main" id="{7927F75F-7279-4A66-AB80-6D030EDC19EE}"/>
              </a:ext>
            </a:extLst>
          </p:cNvPr>
          <p:cNvCxnSpPr>
            <a:cxnSpLocks/>
          </p:cNvCxnSpPr>
          <p:nvPr/>
        </p:nvCxnSpPr>
        <p:spPr bwMode="auto">
          <a:xfrm flipV="1">
            <a:off x="1263320" y="3445565"/>
            <a:ext cx="0" cy="2318770"/>
          </a:xfrm>
          <a:prstGeom prst="line">
            <a:avLst/>
          </a:prstGeom>
          <a:solidFill>
            <a:schemeClr val="accent1"/>
          </a:solidFill>
          <a:ln w="12700" cap="flat" cmpd="sng" algn="ctr">
            <a:solidFill>
              <a:schemeClr val="tx1"/>
            </a:solidFill>
            <a:prstDash val="solid"/>
            <a:round/>
            <a:headEnd type="none" w="med" len="med"/>
            <a:tailEnd type="none" w="med" len="med"/>
          </a:ln>
          <a:effectLst>
            <a:glow rad="63500">
              <a:schemeClr val="accent2">
                <a:satMod val="175000"/>
                <a:alpha val="40000"/>
              </a:schemeClr>
            </a:glow>
          </a:effectLst>
        </p:spPr>
      </p:cxnSp>
      <p:cxnSp>
        <p:nvCxnSpPr>
          <p:cNvPr id="46" name="Straight Connector 45">
            <a:extLst>
              <a:ext uri="{FF2B5EF4-FFF2-40B4-BE49-F238E27FC236}">
                <a16:creationId xmlns:a16="http://schemas.microsoft.com/office/drawing/2014/main" id="{08D4A8AA-239A-46AF-A7AB-C83C3FA3E42C}"/>
              </a:ext>
            </a:extLst>
          </p:cNvPr>
          <p:cNvCxnSpPr>
            <a:cxnSpLocks/>
          </p:cNvCxnSpPr>
          <p:nvPr/>
        </p:nvCxnSpPr>
        <p:spPr bwMode="auto">
          <a:xfrm flipH="1" flipV="1">
            <a:off x="3531709" y="2126189"/>
            <a:ext cx="2808933" cy="15432"/>
          </a:xfrm>
          <a:prstGeom prst="line">
            <a:avLst/>
          </a:prstGeom>
          <a:solidFill>
            <a:schemeClr val="accent1"/>
          </a:solidFill>
          <a:ln w="12700" cap="flat" cmpd="sng" algn="ctr">
            <a:solidFill>
              <a:schemeClr val="tx1"/>
            </a:solidFill>
            <a:prstDash val="solid"/>
            <a:round/>
            <a:headEnd type="none" w="med" len="med"/>
            <a:tailEnd type="none" w="med" len="med"/>
          </a:ln>
          <a:effectLst>
            <a:glow rad="63500">
              <a:schemeClr val="accent2">
                <a:satMod val="175000"/>
                <a:alpha val="40000"/>
              </a:schemeClr>
            </a:glow>
          </a:effectLst>
        </p:spPr>
      </p:cxnSp>
      <p:cxnSp>
        <p:nvCxnSpPr>
          <p:cNvPr id="48" name="Straight Connector 47">
            <a:extLst>
              <a:ext uri="{FF2B5EF4-FFF2-40B4-BE49-F238E27FC236}">
                <a16:creationId xmlns:a16="http://schemas.microsoft.com/office/drawing/2014/main" id="{8DAC94D3-15A8-4F1A-BF37-E3162F67C349}"/>
              </a:ext>
            </a:extLst>
          </p:cNvPr>
          <p:cNvCxnSpPr>
            <a:cxnSpLocks/>
          </p:cNvCxnSpPr>
          <p:nvPr/>
        </p:nvCxnSpPr>
        <p:spPr bwMode="auto">
          <a:xfrm flipH="1">
            <a:off x="7115712" y="1819377"/>
            <a:ext cx="825123" cy="0"/>
          </a:xfrm>
          <a:prstGeom prst="line">
            <a:avLst/>
          </a:prstGeom>
          <a:solidFill>
            <a:schemeClr val="accent1"/>
          </a:solidFill>
          <a:ln w="12700" cap="flat" cmpd="sng" algn="ctr">
            <a:solidFill>
              <a:schemeClr val="tx1"/>
            </a:solidFill>
            <a:prstDash val="solid"/>
            <a:round/>
            <a:headEnd type="none" w="med" len="med"/>
            <a:tailEnd type="none" w="med" len="med"/>
          </a:ln>
          <a:effectLst>
            <a:glow rad="101600">
              <a:srgbClr val="C00000">
                <a:alpha val="60000"/>
              </a:srgbClr>
            </a:glow>
          </a:effectLst>
        </p:spPr>
      </p:cxnSp>
      <p:cxnSp>
        <p:nvCxnSpPr>
          <p:cNvPr id="50" name="Straight Connector 49">
            <a:extLst>
              <a:ext uri="{FF2B5EF4-FFF2-40B4-BE49-F238E27FC236}">
                <a16:creationId xmlns:a16="http://schemas.microsoft.com/office/drawing/2014/main" id="{B3AAD9E6-009D-406F-9AF1-8DF7EAEACB5E}"/>
              </a:ext>
            </a:extLst>
          </p:cNvPr>
          <p:cNvCxnSpPr>
            <a:cxnSpLocks/>
          </p:cNvCxnSpPr>
          <p:nvPr/>
        </p:nvCxnSpPr>
        <p:spPr bwMode="auto">
          <a:xfrm flipV="1">
            <a:off x="7940835" y="1819377"/>
            <a:ext cx="0" cy="2989586"/>
          </a:xfrm>
          <a:prstGeom prst="line">
            <a:avLst/>
          </a:prstGeom>
          <a:solidFill>
            <a:schemeClr val="accent1"/>
          </a:solidFill>
          <a:ln w="12700" cap="flat" cmpd="sng" algn="ctr">
            <a:solidFill>
              <a:schemeClr val="tx1"/>
            </a:solidFill>
            <a:prstDash val="solid"/>
            <a:round/>
            <a:headEnd type="none" w="med" len="med"/>
            <a:tailEnd type="none" w="med" len="med"/>
          </a:ln>
          <a:effectLst>
            <a:glow rad="101600">
              <a:srgbClr val="C00000">
                <a:alpha val="60000"/>
              </a:srgbClr>
            </a:glow>
          </a:effectLst>
        </p:spPr>
      </p:cxnSp>
      <p:sp>
        <p:nvSpPr>
          <p:cNvPr id="58" name="Arrow: Left 57">
            <a:extLst>
              <a:ext uri="{FF2B5EF4-FFF2-40B4-BE49-F238E27FC236}">
                <a16:creationId xmlns:a16="http://schemas.microsoft.com/office/drawing/2014/main" id="{FDDBAB09-7F3C-4935-8BC7-B4D518BBBDC6}"/>
              </a:ext>
            </a:extLst>
          </p:cNvPr>
          <p:cNvSpPr/>
          <p:nvPr/>
        </p:nvSpPr>
        <p:spPr bwMode="auto">
          <a:xfrm>
            <a:off x="227693" y="3119289"/>
            <a:ext cx="522381" cy="147528"/>
          </a:xfrm>
          <a:prstGeom prst="leftArrow">
            <a:avLst/>
          </a:prstGeom>
          <a:solidFill>
            <a:schemeClr val="accent2">
              <a:lumMod val="40000"/>
              <a:lumOff val="6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59" name="Arrow: Left 58">
            <a:extLst>
              <a:ext uri="{FF2B5EF4-FFF2-40B4-BE49-F238E27FC236}">
                <a16:creationId xmlns:a16="http://schemas.microsoft.com/office/drawing/2014/main" id="{CCEBD6D2-50E5-4B36-AF4D-4DD9F88640C8}"/>
              </a:ext>
            </a:extLst>
          </p:cNvPr>
          <p:cNvSpPr/>
          <p:nvPr/>
        </p:nvSpPr>
        <p:spPr bwMode="auto">
          <a:xfrm>
            <a:off x="221396" y="2880140"/>
            <a:ext cx="522381" cy="147528"/>
          </a:xfrm>
          <a:prstGeom prst="leftArrow">
            <a:avLst/>
          </a:prstGeom>
          <a:solidFill>
            <a:schemeClr val="accent2">
              <a:lumMod val="40000"/>
              <a:lumOff val="6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0" name="Arrow: Left 59">
            <a:extLst>
              <a:ext uri="{FF2B5EF4-FFF2-40B4-BE49-F238E27FC236}">
                <a16:creationId xmlns:a16="http://schemas.microsoft.com/office/drawing/2014/main" id="{8C8DE2FF-20B7-4D59-9830-AA68A4065790}"/>
              </a:ext>
            </a:extLst>
          </p:cNvPr>
          <p:cNvSpPr/>
          <p:nvPr/>
        </p:nvSpPr>
        <p:spPr bwMode="auto">
          <a:xfrm>
            <a:off x="220119" y="2640991"/>
            <a:ext cx="522381" cy="147528"/>
          </a:xfrm>
          <a:prstGeom prst="leftArrow">
            <a:avLst/>
          </a:prstGeom>
          <a:solidFill>
            <a:schemeClr val="accent2">
              <a:lumMod val="40000"/>
              <a:lumOff val="6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1" name="Arrow: Left 60">
            <a:extLst>
              <a:ext uri="{FF2B5EF4-FFF2-40B4-BE49-F238E27FC236}">
                <a16:creationId xmlns:a16="http://schemas.microsoft.com/office/drawing/2014/main" id="{5A44E4E9-5470-42AE-8793-3925AC5EDC72}"/>
              </a:ext>
            </a:extLst>
          </p:cNvPr>
          <p:cNvSpPr/>
          <p:nvPr/>
        </p:nvSpPr>
        <p:spPr bwMode="auto">
          <a:xfrm>
            <a:off x="213822" y="2401842"/>
            <a:ext cx="522381" cy="147528"/>
          </a:xfrm>
          <a:prstGeom prst="leftArrow">
            <a:avLst/>
          </a:prstGeom>
          <a:solidFill>
            <a:schemeClr val="accent2">
              <a:lumMod val="40000"/>
              <a:lumOff val="6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2" name="Arrow: Left 61">
            <a:extLst>
              <a:ext uri="{FF2B5EF4-FFF2-40B4-BE49-F238E27FC236}">
                <a16:creationId xmlns:a16="http://schemas.microsoft.com/office/drawing/2014/main" id="{7BC5F7F7-AE1D-4153-9AAE-B1864937094F}"/>
              </a:ext>
            </a:extLst>
          </p:cNvPr>
          <p:cNvSpPr/>
          <p:nvPr/>
        </p:nvSpPr>
        <p:spPr bwMode="auto">
          <a:xfrm>
            <a:off x="213822" y="2162693"/>
            <a:ext cx="522381" cy="147528"/>
          </a:xfrm>
          <a:prstGeom prst="leftArrow">
            <a:avLst/>
          </a:prstGeom>
          <a:solidFill>
            <a:schemeClr val="accent2">
              <a:lumMod val="40000"/>
              <a:lumOff val="6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4" name="Arrow: Left 63">
            <a:extLst>
              <a:ext uri="{FF2B5EF4-FFF2-40B4-BE49-F238E27FC236}">
                <a16:creationId xmlns:a16="http://schemas.microsoft.com/office/drawing/2014/main" id="{4FDD4E30-F20B-44A1-8A6E-787FFE4B9B22}"/>
              </a:ext>
            </a:extLst>
          </p:cNvPr>
          <p:cNvSpPr/>
          <p:nvPr/>
        </p:nvSpPr>
        <p:spPr bwMode="auto">
          <a:xfrm rot="10800000">
            <a:off x="8442816" y="5934193"/>
            <a:ext cx="522381" cy="147528"/>
          </a:xfrm>
          <a:prstGeom prst="leftArrow">
            <a:avLst/>
          </a:prstGeom>
          <a:solidFill>
            <a:srgbClr val="FF0000"/>
          </a:solidFill>
          <a:ln>
            <a:solidFill>
              <a:srgbClr val="C0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5" name="Arrow: Left 64">
            <a:extLst>
              <a:ext uri="{FF2B5EF4-FFF2-40B4-BE49-F238E27FC236}">
                <a16:creationId xmlns:a16="http://schemas.microsoft.com/office/drawing/2014/main" id="{474B2C27-77F4-4A2B-8FBA-33BDB49A77DC}"/>
              </a:ext>
            </a:extLst>
          </p:cNvPr>
          <p:cNvSpPr/>
          <p:nvPr/>
        </p:nvSpPr>
        <p:spPr bwMode="auto">
          <a:xfrm rot="10800000">
            <a:off x="8436519" y="5695044"/>
            <a:ext cx="522381" cy="147528"/>
          </a:xfrm>
          <a:prstGeom prst="leftArrow">
            <a:avLst/>
          </a:prstGeom>
          <a:solidFill>
            <a:srgbClr val="FF0000"/>
          </a:solidFill>
          <a:ln>
            <a:solidFill>
              <a:srgbClr val="C0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6" name="Arrow: Left 65">
            <a:extLst>
              <a:ext uri="{FF2B5EF4-FFF2-40B4-BE49-F238E27FC236}">
                <a16:creationId xmlns:a16="http://schemas.microsoft.com/office/drawing/2014/main" id="{D1196879-7664-48AE-A642-DC3A19113DCF}"/>
              </a:ext>
            </a:extLst>
          </p:cNvPr>
          <p:cNvSpPr/>
          <p:nvPr/>
        </p:nvSpPr>
        <p:spPr bwMode="auto">
          <a:xfrm rot="10800000">
            <a:off x="8435242" y="5455895"/>
            <a:ext cx="522381" cy="147528"/>
          </a:xfrm>
          <a:prstGeom prst="leftArrow">
            <a:avLst/>
          </a:prstGeom>
          <a:solidFill>
            <a:srgbClr val="FF0000"/>
          </a:solidFill>
          <a:ln>
            <a:solidFill>
              <a:srgbClr val="C0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7" name="Arrow: Left 66">
            <a:extLst>
              <a:ext uri="{FF2B5EF4-FFF2-40B4-BE49-F238E27FC236}">
                <a16:creationId xmlns:a16="http://schemas.microsoft.com/office/drawing/2014/main" id="{658C606D-6DD9-483E-AD7A-51231F6B0114}"/>
              </a:ext>
            </a:extLst>
          </p:cNvPr>
          <p:cNvSpPr/>
          <p:nvPr/>
        </p:nvSpPr>
        <p:spPr bwMode="auto">
          <a:xfrm rot="10800000">
            <a:off x="8428945" y="5216746"/>
            <a:ext cx="522381" cy="147528"/>
          </a:xfrm>
          <a:prstGeom prst="leftArrow">
            <a:avLst/>
          </a:prstGeom>
          <a:solidFill>
            <a:srgbClr val="FF0000"/>
          </a:solidFill>
          <a:ln>
            <a:solidFill>
              <a:srgbClr val="C0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8" name="Arrow: Left 67">
            <a:extLst>
              <a:ext uri="{FF2B5EF4-FFF2-40B4-BE49-F238E27FC236}">
                <a16:creationId xmlns:a16="http://schemas.microsoft.com/office/drawing/2014/main" id="{022BD5CF-C8B4-48BD-A7E0-E79059072186}"/>
              </a:ext>
            </a:extLst>
          </p:cNvPr>
          <p:cNvSpPr/>
          <p:nvPr/>
        </p:nvSpPr>
        <p:spPr bwMode="auto">
          <a:xfrm rot="10800000">
            <a:off x="8428945" y="4977597"/>
            <a:ext cx="522381" cy="147528"/>
          </a:xfrm>
          <a:prstGeom prst="leftArrow">
            <a:avLst/>
          </a:prstGeom>
          <a:solidFill>
            <a:srgbClr val="FF0000"/>
          </a:solidFill>
          <a:ln>
            <a:solidFill>
              <a:srgbClr val="C0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nvGrpSpPr>
          <p:cNvPr id="69" name="Group 68">
            <a:extLst>
              <a:ext uri="{FF2B5EF4-FFF2-40B4-BE49-F238E27FC236}">
                <a16:creationId xmlns:a16="http://schemas.microsoft.com/office/drawing/2014/main" id="{6A63490C-EE3A-42CC-8B0C-594FBC7B2102}"/>
              </a:ext>
            </a:extLst>
          </p:cNvPr>
          <p:cNvGrpSpPr/>
          <p:nvPr/>
        </p:nvGrpSpPr>
        <p:grpSpPr>
          <a:xfrm rot="10800000">
            <a:off x="5012682" y="4771065"/>
            <a:ext cx="436396" cy="1163128"/>
            <a:chOff x="3738069" y="2300969"/>
            <a:chExt cx="436396" cy="1163128"/>
          </a:xfrm>
        </p:grpSpPr>
        <p:pic>
          <p:nvPicPr>
            <p:cNvPr id="70" name="Picture 69">
              <a:extLst>
                <a:ext uri="{FF2B5EF4-FFF2-40B4-BE49-F238E27FC236}">
                  <a16:creationId xmlns:a16="http://schemas.microsoft.com/office/drawing/2014/main" id="{1D33DB0A-EA4D-4012-81F4-092423B047A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738069" y="2846275"/>
              <a:ext cx="276677" cy="617822"/>
            </a:xfrm>
            <a:prstGeom prst="rect">
              <a:avLst/>
            </a:prstGeom>
          </p:spPr>
        </p:pic>
        <p:pic>
          <p:nvPicPr>
            <p:cNvPr id="71" name="Picture 70">
              <a:extLst>
                <a:ext uri="{FF2B5EF4-FFF2-40B4-BE49-F238E27FC236}">
                  <a16:creationId xmlns:a16="http://schemas.microsoft.com/office/drawing/2014/main" id="{5ED682D1-D269-4BA9-9F93-4EB27FB8A5C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10800000">
              <a:off x="3741865" y="2300969"/>
              <a:ext cx="276677" cy="617822"/>
            </a:xfrm>
            <a:prstGeom prst="rect">
              <a:avLst/>
            </a:prstGeom>
          </p:spPr>
        </p:pic>
        <p:sp>
          <p:nvSpPr>
            <p:cNvPr id="72" name="Rectangle: Rounded Corners 71">
              <a:extLst>
                <a:ext uri="{FF2B5EF4-FFF2-40B4-BE49-F238E27FC236}">
                  <a16:creationId xmlns:a16="http://schemas.microsoft.com/office/drawing/2014/main" id="{1306761E-EE26-4EA4-8291-052A6A99C6E2}"/>
                </a:ext>
              </a:extLst>
            </p:cNvPr>
            <p:cNvSpPr/>
            <p:nvPr/>
          </p:nvSpPr>
          <p:spPr bwMode="auto">
            <a:xfrm>
              <a:off x="3834189" y="2815101"/>
              <a:ext cx="86709" cy="14257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3" name="Rectangle: Rounded Corners 72">
              <a:extLst>
                <a:ext uri="{FF2B5EF4-FFF2-40B4-BE49-F238E27FC236}">
                  <a16:creationId xmlns:a16="http://schemas.microsoft.com/office/drawing/2014/main" id="{B5406F11-9977-44EE-BEE5-1B58D446D0C2}"/>
                </a:ext>
              </a:extLst>
            </p:cNvPr>
            <p:cNvSpPr/>
            <p:nvPr/>
          </p:nvSpPr>
          <p:spPr bwMode="auto">
            <a:xfrm>
              <a:off x="3983383" y="2810292"/>
              <a:ext cx="191082" cy="142574"/>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sp>
        <p:nvSpPr>
          <p:cNvPr id="74" name="Arrow: Right 73">
            <a:extLst>
              <a:ext uri="{FF2B5EF4-FFF2-40B4-BE49-F238E27FC236}">
                <a16:creationId xmlns:a16="http://schemas.microsoft.com/office/drawing/2014/main" id="{7EFC5D9C-E606-4C88-A23D-A9D39B4A451E}"/>
              </a:ext>
            </a:extLst>
          </p:cNvPr>
          <p:cNvSpPr/>
          <p:nvPr/>
        </p:nvSpPr>
        <p:spPr bwMode="auto">
          <a:xfrm>
            <a:off x="5401737" y="4981011"/>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5" name="Arrow: Right 74">
            <a:extLst>
              <a:ext uri="{FF2B5EF4-FFF2-40B4-BE49-F238E27FC236}">
                <a16:creationId xmlns:a16="http://schemas.microsoft.com/office/drawing/2014/main" id="{FA797AC4-72AD-4E3D-B8FB-D3CE0B3288F7}"/>
              </a:ext>
            </a:extLst>
          </p:cNvPr>
          <p:cNvSpPr/>
          <p:nvPr/>
        </p:nvSpPr>
        <p:spPr bwMode="auto">
          <a:xfrm>
            <a:off x="5551464" y="5160146"/>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6" name="Arrow: Right 75">
            <a:extLst>
              <a:ext uri="{FF2B5EF4-FFF2-40B4-BE49-F238E27FC236}">
                <a16:creationId xmlns:a16="http://schemas.microsoft.com/office/drawing/2014/main" id="{163C8B6A-6823-44E2-ADB8-47AA92EA6E90}"/>
              </a:ext>
            </a:extLst>
          </p:cNvPr>
          <p:cNvSpPr/>
          <p:nvPr/>
        </p:nvSpPr>
        <p:spPr bwMode="auto">
          <a:xfrm>
            <a:off x="5438866" y="5410176"/>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7" name="Arrow: Right 76">
            <a:extLst>
              <a:ext uri="{FF2B5EF4-FFF2-40B4-BE49-F238E27FC236}">
                <a16:creationId xmlns:a16="http://schemas.microsoft.com/office/drawing/2014/main" id="{1646220A-12DD-4FF7-8C8A-B33FE17439FE}"/>
              </a:ext>
            </a:extLst>
          </p:cNvPr>
          <p:cNvSpPr/>
          <p:nvPr/>
        </p:nvSpPr>
        <p:spPr bwMode="auto">
          <a:xfrm>
            <a:off x="5551464" y="5661079"/>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8" name="Arrow: Right 77">
            <a:extLst>
              <a:ext uri="{FF2B5EF4-FFF2-40B4-BE49-F238E27FC236}">
                <a16:creationId xmlns:a16="http://schemas.microsoft.com/office/drawing/2014/main" id="{02206707-D39B-425E-8E3E-CD3FC623391E}"/>
              </a:ext>
            </a:extLst>
          </p:cNvPr>
          <p:cNvSpPr/>
          <p:nvPr/>
        </p:nvSpPr>
        <p:spPr bwMode="auto">
          <a:xfrm rot="10800000">
            <a:off x="3600947" y="2469513"/>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79" name="Arrow: Right 78">
            <a:extLst>
              <a:ext uri="{FF2B5EF4-FFF2-40B4-BE49-F238E27FC236}">
                <a16:creationId xmlns:a16="http://schemas.microsoft.com/office/drawing/2014/main" id="{C99A5BA4-7E2C-417D-B562-E5686AF3A628}"/>
              </a:ext>
            </a:extLst>
          </p:cNvPr>
          <p:cNvSpPr/>
          <p:nvPr/>
        </p:nvSpPr>
        <p:spPr bwMode="auto">
          <a:xfrm rot="10800000">
            <a:off x="3750674" y="2648648"/>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0" name="Arrow: Right 79">
            <a:extLst>
              <a:ext uri="{FF2B5EF4-FFF2-40B4-BE49-F238E27FC236}">
                <a16:creationId xmlns:a16="http://schemas.microsoft.com/office/drawing/2014/main" id="{C1E23D0E-B740-4908-BCEF-EDAF8F05EFB8}"/>
              </a:ext>
            </a:extLst>
          </p:cNvPr>
          <p:cNvSpPr/>
          <p:nvPr/>
        </p:nvSpPr>
        <p:spPr bwMode="auto">
          <a:xfrm rot="10800000">
            <a:off x="3638076" y="2898678"/>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81" name="Arrow: Right 80">
            <a:extLst>
              <a:ext uri="{FF2B5EF4-FFF2-40B4-BE49-F238E27FC236}">
                <a16:creationId xmlns:a16="http://schemas.microsoft.com/office/drawing/2014/main" id="{87EB4CFC-7503-4D7E-89F8-07DDB4EEA6E9}"/>
              </a:ext>
            </a:extLst>
          </p:cNvPr>
          <p:cNvSpPr/>
          <p:nvPr/>
        </p:nvSpPr>
        <p:spPr bwMode="auto">
          <a:xfrm rot="10800000">
            <a:off x="3750674" y="3149581"/>
            <a:ext cx="245655" cy="45719"/>
          </a:xfrm>
          <a:prstGeom prst="rightArrow">
            <a:avLst/>
          </a:prstGeom>
          <a:solidFill>
            <a:srgbClr val="FF0000"/>
          </a:solid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83" name="Straight Arrow Connector 82">
            <a:extLst>
              <a:ext uri="{FF2B5EF4-FFF2-40B4-BE49-F238E27FC236}">
                <a16:creationId xmlns:a16="http://schemas.microsoft.com/office/drawing/2014/main" id="{F5C6FC1C-4AFC-47F2-8C74-863DE560CF24}"/>
              </a:ext>
            </a:extLst>
          </p:cNvPr>
          <p:cNvCxnSpPr/>
          <p:nvPr/>
        </p:nvCxnSpPr>
        <p:spPr bwMode="auto">
          <a:xfrm>
            <a:off x="4461387" y="2001078"/>
            <a:ext cx="804861"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84" name="Straight Arrow Connector 83">
            <a:extLst>
              <a:ext uri="{FF2B5EF4-FFF2-40B4-BE49-F238E27FC236}">
                <a16:creationId xmlns:a16="http://schemas.microsoft.com/office/drawing/2014/main" id="{B361F9CB-17F3-489B-A165-F11F58FDBDBB}"/>
              </a:ext>
            </a:extLst>
          </p:cNvPr>
          <p:cNvCxnSpPr>
            <a:cxnSpLocks/>
          </p:cNvCxnSpPr>
          <p:nvPr/>
        </p:nvCxnSpPr>
        <p:spPr bwMode="auto">
          <a:xfrm>
            <a:off x="8064910" y="2688588"/>
            <a:ext cx="0" cy="756977"/>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86" name="Straight Arrow Connector 85">
            <a:extLst>
              <a:ext uri="{FF2B5EF4-FFF2-40B4-BE49-F238E27FC236}">
                <a16:creationId xmlns:a16="http://schemas.microsoft.com/office/drawing/2014/main" id="{CFDCE664-3EBA-4AE6-A432-CE939332EC18}"/>
              </a:ext>
            </a:extLst>
          </p:cNvPr>
          <p:cNvCxnSpPr>
            <a:cxnSpLocks/>
          </p:cNvCxnSpPr>
          <p:nvPr/>
        </p:nvCxnSpPr>
        <p:spPr bwMode="auto">
          <a:xfrm flipH="1">
            <a:off x="4062474" y="6252809"/>
            <a:ext cx="669299" cy="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88" name="Straight Arrow Connector 87">
            <a:extLst>
              <a:ext uri="{FF2B5EF4-FFF2-40B4-BE49-F238E27FC236}">
                <a16:creationId xmlns:a16="http://schemas.microsoft.com/office/drawing/2014/main" id="{387D1A2A-C424-46EB-A21F-095D413CBDB5}"/>
              </a:ext>
            </a:extLst>
          </p:cNvPr>
          <p:cNvCxnSpPr>
            <a:cxnSpLocks/>
          </p:cNvCxnSpPr>
          <p:nvPr/>
        </p:nvCxnSpPr>
        <p:spPr bwMode="auto">
          <a:xfrm flipV="1">
            <a:off x="1093310" y="4173794"/>
            <a:ext cx="0" cy="687724"/>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90" name="TextBox 89">
            <a:extLst>
              <a:ext uri="{FF2B5EF4-FFF2-40B4-BE49-F238E27FC236}">
                <a16:creationId xmlns:a16="http://schemas.microsoft.com/office/drawing/2014/main" id="{EA0B05C6-C0E3-4CC0-B339-06B08EB6219E}"/>
              </a:ext>
            </a:extLst>
          </p:cNvPr>
          <p:cNvSpPr txBox="1"/>
          <p:nvPr/>
        </p:nvSpPr>
        <p:spPr>
          <a:xfrm>
            <a:off x="1401938" y="1648588"/>
            <a:ext cx="1438569" cy="307777"/>
          </a:xfrm>
          <a:prstGeom prst="rect">
            <a:avLst/>
          </a:prstGeom>
          <a:noFill/>
        </p:spPr>
        <p:txBody>
          <a:bodyPr wrap="square" rtlCol="0">
            <a:spAutoFit/>
          </a:bodyPr>
          <a:lstStyle/>
          <a:p>
            <a:pPr algn="ctr"/>
            <a:r>
              <a:rPr lang="en-US" sz="1400" dirty="0"/>
              <a:t>Evaporator</a:t>
            </a:r>
          </a:p>
        </p:txBody>
      </p:sp>
      <p:sp>
        <p:nvSpPr>
          <p:cNvPr id="91" name="TextBox 90">
            <a:extLst>
              <a:ext uri="{FF2B5EF4-FFF2-40B4-BE49-F238E27FC236}">
                <a16:creationId xmlns:a16="http://schemas.microsoft.com/office/drawing/2014/main" id="{1C5AA13E-0F16-4684-A3CF-24C344C2BAE8}"/>
              </a:ext>
            </a:extLst>
          </p:cNvPr>
          <p:cNvSpPr txBox="1"/>
          <p:nvPr/>
        </p:nvSpPr>
        <p:spPr>
          <a:xfrm>
            <a:off x="6214915" y="4469881"/>
            <a:ext cx="1438569" cy="307777"/>
          </a:xfrm>
          <a:prstGeom prst="rect">
            <a:avLst/>
          </a:prstGeom>
          <a:noFill/>
        </p:spPr>
        <p:txBody>
          <a:bodyPr wrap="square" rtlCol="0">
            <a:spAutoFit/>
          </a:bodyPr>
          <a:lstStyle/>
          <a:p>
            <a:pPr algn="ctr"/>
            <a:r>
              <a:rPr lang="en-US" sz="1400" dirty="0"/>
              <a:t>Condenser</a:t>
            </a:r>
          </a:p>
        </p:txBody>
      </p:sp>
      <p:sp>
        <p:nvSpPr>
          <p:cNvPr id="92" name="TextBox 91">
            <a:extLst>
              <a:ext uri="{FF2B5EF4-FFF2-40B4-BE49-F238E27FC236}">
                <a16:creationId xmlns:a16="http://schemas.microsoft.com/office/drawing/2014/main" id="{7ACE6B5A-8A94-47DC-B5DB-5EDCD5B6DBC5}"/>
              </a:ext>
            </a:extLst>
          </p:cNvPr>
          <p:cNvSpPr txBox="1"/>
          <p:nvPr/>
        </p:nvSpPr>
        <p:spPr>
          <a:xfrm>
            <a:off x="6023465" y="2613761"/>
            <a:ext cx="1438569" cy="307777"/>
          </a:xfrm>
          <a:prstGeom prst="rect">
            <a:avLst/>
          </a:prstGeom>
          <a:noFill/>
        </p:spPr>
        <p:txBody>
          <a:bodyPr wrap="square" rtlCol="0">
            <a:spAutoFit/>
          </a:bodyPr>
          <a:lstStyle/>
          <a:p>
            <a:pPr algn="ctr"/>
            <a:r>
              <a:rPr lang="en-US" sz="1400" dirty="0"/>
              <a:t>Compressor</a:t>
            </a:r>
          </a:p>
        </p:txBody>
      </p:sp>
      <p:sp>
        <p:nvSpPr>
          <p:cNvPr id="93" name="TextBox 92">
            <a:extLst>
              <a:ext uri="{FF2B5EF4-FFF2-40B4-BE49-F238E27FC236}">
                <a16:creationId xmlns:a16="http://schemas.microsoft.com/office/drawing/2014/main" id="{5C19D334-957A-4D91-995C-F84E2080643F}"/>
              </a:ext>
            </a:extLst>
          </p:cNvPr>
          <p:cNvSpPr txBox="1"/>
          <p:nvPr/>
        </p:nvSpPr>
        <p:spPr>
          <a:xfrm>
            <a:off x="1984207" y="5102199"/>
            <a:ext cx="1712600" cy="523220"/>
          </a:xfrm>
          <a:prstGeom prst="rect">
            <a:avLst/>
          </a:prstGeom>
          <a:noFill/>
        </p:spPr>
        <p:txBody>
          <a:bodyPr wrap="square" rtlCol="0">
            <a:spAutoFit/>
          </a:bodyPr>
          <a:lstStyle/>
          <a:p>
            <a:pPr algn="ctr"/>
            <a:r>
              <a:rPr lang="en-US" sz="1400" dirty="0"/>
              <a:t>Thermostatic Expansion Valve</a:t>
            </a:r>
          </a:p>
        </p:txBody>
      </p:sp>
      <p:sp>
        <p:nvSpPr>
          <p:cNvPr id="94" name="TextBox 93">
            <a:extLst>
              <a:ext uri="{FF2B5EF4-FFF2-40B4-BE49-F238E27FC236}">
                <a16:creationId xmlns:a16="http://schemas.microsoft.com/office/drawing/2014/main" id="{B7BD1435-E5CE-415C-B6B6-DB65C9D51027}"/>
              </a:ext>
            </a:extLst>
          </p:cNvPr>
          <p:cNvSpPr txBox="1"/>
          <p:nvPr/>
        </p:nvSpPr>
        <p:spPr>
          <a:xfrm>
            <a:off x="4572000" y="4267637"/>
            <a:ext cx="1438569" cy="461665"/>
          </a:xfrm>
          <a:prstGeom prst="rect">
            <a:avLst/>
          </a:prstGeom>
          <a:noFill/>
        </p:spPr>
        <p:txBody>
          <a:bodyPr wrap="square" rtlCol="0">
            <a:spAutoFit/>
          </a:bodyPr>
          <a:lstStyle/>
          <a:p>
            <a:pPr algn="ctr"/>
            <a:r>
              <a:rPr lang="en-US" sz="1200" dirty="0"/>
              <a:t>Condenser</a:t>
            </a:r>
          </a:p>
          <a:p>
            <a:pPr algn="ctr"/>
            <a:r>
              <a:rPr lang="en-US" sz="1200" dirty="0"/>
              <a:t>Fan</a:t>
            </a:r>
          </a:p>
        </p:txBody>
      </p:sp>
      <p:sp>
        <p:nvSpPr>
          <p:cNvPr id="95" name="TextBox 94">
            <a:extLst>
              <a:ext uri="{FF2B5EF4-FFF2-40B4-BE49-F238E27FC236}">
                <a16:creationId xmlns:a16="http://schemas.microsoft.com/office/drawing/2014/main" id="{22F420BC-8DA1-4962-866E-E12F25403F49}"/>
              </a:ext>
            </a:extLst>
          </p:cNvPr>
          <p:cNvSpPr txBox="1"/>
          <p:nvPr/>
        </p:nvSpPr>
        <p:spPr>
          <a:xfrm>
            <a:off x="3628549" y="3456152"/>
            <a:ext cx="952286" cy="461665"/>
          </a:xfrm>
          <a:prstGeom prst="rect">
            <a:avLst/>
          </a:prstGeom>
          <a:noFill/>
        </p:spPr>
        <p:txBody>
          <a:bodyPr wrap="square" rtlCol="0">
            <a:spAutoFit/>
          </a:bodyPr>
          <a:lstStyle/>
          <a:p>
            <a:pPr algn="ctr"/>
            <a:r>
              <a:rPr lang="en-US" sz="1200" dirty="0"/>
              <a:t>System</a:t>
            </a:r>
          </a:p>
          <a:p>
            <a:pPr algn="ctr"/>
            <a:r>
              <a:rPr lang="en-US" sz="1200" dirty="0"/>
              <a:t>Fan</a:t>
            </a:r>
          </a:p>
        </p:txBody>
      </p:sp>
      <p:sp>
        <p:nvSpPr>
          <p:cNvPr id="96" name="TextBox 95">
            <a:extLst>
              <a:ext uri="{FF2B5EF4-FFF2-40B4-BE49-F238E27FC236}">
                <a16:creationId xmlns:a16="http://schemas.microsoft.com/office/drawing/2014/main" id="{C67E6D38-2271-4D17-80BC-96A0B2D8A586}"/>
              </a:ext>
            </a:extLst>
          </p:cNvPr>
          <p:cNvSpPr txBox="1"/>
          <p:nvPr/>
        </p:nvSpPr>
        <p:spPr>
          <a:xfrm>
            <a:off x="83124" y="3314170"/>
            <a:ext cx="752427" cy="430887"/>
          </a:xfrm>
          <a:prstGeom prst="rect">
            <a:avLst/>
          </a:prstGeom>
          <a:noFill/>
        </p:spPr>
        <p:txBody>
          <a:bodyPr wrap="square" rtlCol="0">
            <a:spAutoFit/>
          </a:bodyPr>
          <a:lstStyle/>
          <a:p>
            <a:pPr algn="ctr"/>
            <a:r>
              <a:rPr lang="en-US" sz="1050" dirty="0"/>
              <a:t>Cool Air to Space</a:t>
            </a:r>
          </a:p>
        </p:txBody>
      </p:sp>
      <p:sp>
        <p:nvSpPr>
          <p:cNvPr id="97" name="TextBox 96">
            <a:extLst>
              <a:ext uri="{FF2B5EF4-FFF2-40B4-BE49-F238E27FC236}">
                <a16:creationId xmlns:a16="http://schemas.microsoft.com/office/drawing/2014/main" id="{2CC38C69-3350-4A57-BCD7-A41AFD6D6759}"/>
              </a:ext>
            </a:extLst>
          </p:cNvPr>
          <p:cNvSpPr txBox="1"/>
          <p:nvPr/>
        </p:nvSpPr>
        <p:spPr>
          <a:xfrm>
            <a:off x="8328285" y="4455090"/>
            <a:ext cx="752427" cy="415498"/>
          </a:xfrm>
          <a:prstGeom prst="rect">
            <a:avLst/>
          </a:prstGeom>
          <a:noFill/>
        </p:spPr>
        <p:txBody>
          <a:bodyPr wrap="square" rtlCol="0">
            <a:spAutoFit/>
          </a:bodyPr>
          <a:lstStyle/>
          <a:p>
            <a:pPr algn="ctr"/>
            <a:r>
              <a:rPr lang="en-US" sz="1050" dirty="0"/>
              <a:t>Hot Air to Outside</a:t>
            </a:r>
          </a:p>
        </p:txBody>
      </p:sp>
    </p:spTree>
    <p:extLst>
      <p:ext uri="{BB962C8B-B14F-4D97-AF65-F5344CB8AC3E}">
        <p14:creationId xmlns:p14="http://schemas.microsoft.com/office/powerpoint/2010/main" val="2431963735"/>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5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00360" name="Rectangle 8"/>
          <p:cNvSpPr>
            <a:spLocks noGrp="1" noChangeArrowheads="1"/>
          </p:cNvSpPr>
          <p:nvPr>
            <p:ph type="title"/>
          </p:nvPr>
        </p:nvSpPr>
        <p:spPr>
          <a:xfrm>
            <a:off x="304800" y="152400"/>
            <a:ext cx="6400800" cy="1104900"/>
          </a:xfrm>
        </p:spPr>
        <p:txBody>
          <a:bodyPr lIns="90488" tIns="44450" rIns="90488" bIns="44450" anchor="b"/>
          <a:lstStyle/>
          <a:p>
            <a:r>
              <a:rPr lang="en-US" dirty="0">
                <a:solidFill>
                  <a:schemeClr val="tx1"/>
                </a:solidFill>
              </a:rPr>
              <a:t>History and Evolution of Refrigerants</a:t>
            </a:r>
            <a:endParaRPr lang="en-US" dirty="0"/>
          </a:p>
        </p:txBody>
      </p:sp>
      <p:sp>
        <p:nvSpPr>
          <p:cNvPr id="100362" name="Rectangle 10"/>
          <p:cNvSpPr>
            <a:spLocks noChangeArrowheads="1"/>
          </p:cNvSpPr>
          <p:nvPr/>
        </p:nvSpPr>
        <p:spPr bwMode="auto">
          <a:xfrm>
            <a:off x="342900" y="60960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0" lvl="1" algn="ctr" eaLnBrk="0" hangingPunct="0">
              <a:spcBef>
                <a:spcPct val="50000"/>
              </a:spcBef>
              <a:buClr>
                <a:schemeClr val="accent2"/>
              </a:buClr>
              <a:buSzPct val="60000"/>
              <a:buFont typeface="Monotype Sorts" charset="2"/>
              <a:buNone/>
            </a:pPr>
            <a:r>
              <a:rPr lang="en-US" dirty="0">
                <a:latin typeface="Arial" pitchFamily="34" charset="0"/>
              </a:rPr>
              <a:t>Refrigerants: CFC, HCFC, HFC, HC, HFO, Ammonia</a:t>
            </a:r>
          </a:p>
        </p:txBody>
      </p:sp>
      <p:pic>
        <p:nvPicPr>
          <p:cNvPr id="10036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337310" y="1436803"/>
            <a:ext cx="6553200" cy="44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5862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843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Content Placeholder 1">
            <a:extLst>
              <a:ext uri="{FF2B5EF4-FFF2-40B4-BE49-F238E27FC236}">
                <a16:creationId xmlns:a16="http://schemas.microsoft.com/office/drawing/2014/main" id="{3C97FFEE-13B0-4713-B65E-8ECAAB20FAEC}"/>
              </a:ext>
            </a:extLst>
          </p:cNvPr>
          <p:cNvSpPr>
            <a:spLocks noGrp="1"/>
          </p:cNvSpPr>
          <p:nvPr>
            <p:ph idx="1"/>
          </p:nvPr>
        </p:nvSpPr>
        <p:spPr>
          <a:xfrm>
            <a:off x="685800" y="1600200"/>
            <a:ext cx="7772400" cy="4876800"/>
          </a:xfrm>
        </p:spPr>
        <p:txBody>
          <a:bodyPr/>
          <a:lstStyle/>
          <a:p>
            <a:r>
              <a:rPr lang="en-US" sz="2000" dirty="0"/>
              <a:t>A.	 Introduction to HVAC</a:t>
            </a:r>
          </a:p>
          <a:p>
            <a:pPr marL="457200" indent="-457200">
              <a:buAutoNum type="alphaUcPeriod" startAt="2"/>
            </a:pPr>
            <a:r>
              <a:rPr lang="en-US" sz="2000" dirty="0"/>
              <a:t>Heating &amp; Cooling Systems</a:t>
            </a:r>
          </a:p>
          <a:p>
            <a:pPr marL="457200" indent="-457200">
              <a:buAutoNum type="alphaUcPeriod" startAt="2"/>
            </a:pPr>
            <a:r>
              <a:rPr lang="en-US" sz="2000" dirty="0"/>
              <a:t>Air Systems</a:t>
            </a:r>
          </a:p>
          <a:p>
            <a:r>
              <a:rPr lang="en-US" sz="2000" dirty="0"/>
              <a:t>D.	 Learning activity: Mechanical Room Components</a:t>
            </a:r>
          </a:p>
          <a:p>
            <a:endParaRPr lang="en-US" dirty="0"/>
          </a:p>
        </p:txBody>
      </p:sp>
      <p:sp>
        <p:nvSpPr>
          <p:cNvPr id="18440" name="Rectangle 8"/>
          <p:cNvSpPr>
            <a:spLocks noGrp="1" noChangeArrowheads="1"/>
          </p:cNvSpPr>
          <p:nvPr>
            <p:ph type="title"/>
          </p:nvPr>
        </p:nvSpPr>
        <p:spPr/>
        <p:txBody>
          <a:bodyPr lIns="90488" tIns="44450" rIns="90488" bIns="44450" anchor="b"/>
          <a:lstStyle/>
          <a:p>
            <a:r>
              <a:rPr lang="en-US" dirty="0">
                <a:solidFill>
                  <a:schemeClr val="tx1"/>
                </a:solidFill>
              </a:rPr>
              <a:t>Part 2 Agenda</a:t>
            </a:r>
          </a:p>
        </p:txBody>
      </p:sp>
      <p:sp>
        <p:nvSpPr>
          <p:cNvPr id="18441" name="Rectangle 9"/>
          <p:cNvSpPr>
            <a:spLocks noChangeArrowheads="1"/>
          </p:cNvSpPr>
          <p:nvPr/>
        </p:nvSpPr>
        <p:spPr bwMode="auto">
          <a:xfrm>
            <a:off x="228601" y="1524000"/>
            <a:ext cx="8763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342900" marR="0" lvl="0" indent="-342900" algn="l" defTabSz="914400" rtl="0" eaLnBrk="0" fontAlgn="base" latinLnBrk="0" hangingPunct="0">
              <a:lnSpc>
                <a:spcPts val="1800"/>
              </a:lnSpc>
              <a:spcBef>
                <a:spcPts val="400"/>
              </a:spcBef>
              <a:spcAft>
                <a:spcPts val="400"/>
              </a:spcAft>
              <a:buClrTx/>
              <a:buSzTx/>
              <a:buFont typeface="+mj-lt"/>
              <a:buAutoNum type="arabicPeriod"/>
              <a:tabLst/>
              <a:defRPr/>
            </a:pP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21504548"/>
      </p:ext>
    </p:extLst>
  </p:cSld>
  <p:clrMapOvr>
    <a:masterClrMapping/>
  </p:clrMapOvr>
  <p:transition spd="slow" advTm="3000">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366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13668" name="Rectangle 4"/>
          <p:cNvSpPr>
            <a:spLocks noChangeArrowheads="1"/>
          </p:cNvSpPr>
          <p:nvPr/>
        </p:nvSpPr>
        <p:spPr bwMode="auto">
          <a:xfrm>
            <a:off x="1219200" y="59817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1366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1367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13673" name="Rectangle 9"/>
          <p:cNvSpPr>
            <a:spLocks noGrp="1" noChangeArrowheads="1"/>
          </p:cNvSpPr>
          <p:nvPr>
            <p:ph idx="1"/>
          </p:nvPr>
        </p:nvSpPr>
        <p:spPr>
          <a:xfrm>
            <a:off x="118640" y="1600200"/>
            <a:ext cx="7045002" cy="5105400"/>
          </a:xfrm>
        </p:spPr>
        <p:txBody>
          <a:bodyPr lIns="90488" tIns="44450" rIns="90488" bIns="44450"/>
          <a:lstStyle/>
          <a:p>
            <a:pPr marL="457188" lvl="1" indent="0">
              <a:spcBef>
                <a:spcPct val="50000"/>
              </a:spcBef>
              <a:buNone/>
            </a:pPr>
            <a:r>
              <a:rPr lang="en-US" sz="3200" dirty="0"/>
              <a:t>Components:</a:t>
            </a:r>
          </a:p>
          <a:p>
            <a:pPr lvl="1">
              <a:spcBef>
                <a:spcPct val="50000"/>
              </a:spcBef>
            </a:pPr>
            <a:r>
              <a:rPr lang="en-US" sz="3200" dirty="0"/>
              <a:t>Compressors</a:t>
            </a:r>
          </a:p>
          <a:p>
            <a:pPr lvl="1">
              <a:spcBef>
                <a:spcPct val="50000"/>
              </a:spcBef>
            </a:pPr>
            <a:r>
              <a:rPr lang="en-US" sz="3200" dirty="0"/>
              <a:t>Evaporators</a:t>
            </a:r>
          </a:p>
          <a:p>
            <a:pPr lvl="1">
              <a:spcBef>
                <a:spcPct val="50000"/>
              </a:spcBef>
            </a:pPr>
            <a:r>
              <a:rPr lang="en-US" sz="3200" dirty="0"/>
              <a:t>Condensers</a:t>
            </a:r>
          </a:p>
          <a:p>
            <a:pPr lvl="1">
              <a:spcBef>
                <a:spcPct val="50000"/>
              </a:spcBef>
            </a:pPr>
            <a:r>
              <a:rPr lang="en-US" sz="3200" dirty="0"/>
              <a:t>Controls</a:t>
            </a:r>
          </a:p>
          <a:p>
            <a:pPr lvl="1">
              <a:spcBef>
                <a:spcPct val="50000"/>
              </a:spcBef>
            </a:pPr>
            <a:r>
              <a:rPr lang="en-US" sz="3200" dirty="0"/>
              <a:t>Chilled water distribution</a:t>
            </a:r>
          </a:p>
          <a:p>
            <a:pPr marL="457188" lvl="1" indent="0">
              <a:spcBef>
                <a:spcPct val="50000"/>
              </a:spcBef>
              <a:buNone/>
            </a:pPr>
            <a:r>
              <a:rPr lang="en-US" sz="3200" dirty="0"/>
              <a:t>Temperatures: 42</a:t>
            </a:r>
            <a:r>
              <a:rPr lang="en-US" sz="3200" baseline="30000" dirty="0">
                <a:solidFill>
                  <a:srgbClr val="000000"/>
                </a:solidFill>
              </a:rPr>
              <a:t>o</a:t>
            </a:r>
            <a:r>
              <a:rPr lang="en-US" sz="3200" dirty="0"/>
              <a:t> to 52</a:t>
            </a:r>
            <a:r>
              <a:rPr lang="en-US" sz="3200" baseline="30000" dirty="0">
                <a:solidFill>
                  <a:srgbClr val="000000"/>
                </a:solidFill>
              </a:rPr>
              <a:t>o</a:t>
            </a:r>
            <a:r>
              <a:rPr lang="en-US" sz="3200" dirty="0"/>
              <a:t>F</a:t>
            </a:r>
            <a:r>
              <a:rPr lang="en-US" sz="3200" baseline="30000" dirty="0">
                <a:solidFill>
                  <a:srgbClr val="000000"/>
                </a:solidFill>
              </a:rPr>
              <a:t> </a:t>
            </a:r>
            <a:endParaRPr lang="en-US" sz="3200" dirty="0"/>
          </a:p>
        </p:txBody>
      </p:sp>
      <p:sp>
        <p:nvSpPr>
          <p:cNvPr id="113672" name="Rectangle 8"/>
          <p:cNvSpPr>
            <a:spLocks noGrp="1" noChangeArrowheads="1"/>
          </p:cNvSpPr>
          <p:nvPr>
            <p:ph type="title"/>
          </p:nvPr>
        </p:nvSpPr>
        <p:spPr>
          <a:xfrm>
            <a:off x="304800" y="342900"/>
            <a:ext cx="6629400" cy="990600"/>
          </a:xfrm>
        </p:spPr>
        <p:txBody>
          <a:bodyPr lIns="90488" tIns="44450" rIns="90488" bIns="44450" anchor="b"/>
          <a:lstStyle/>
          <a:p>
            <a:r>
              <a:rPr lang="en-US" dirty="0">
                <a:solidFill>
                  <a:schemeClr val="tx1"/>
                </a:solidFill>
              </a:rPr>
              <a:t>Chilled Water System Basics</a:t>
            </a:r>
          </a:p>
        </p:txBody>
      </p:sp>
      <p:grpSp>
        <p:nvGrpSpPr>
          <p:cNvPr id="13" name="Group 12">
            <a:extLst>
              <a:ext uri="{FF2B5EF4-FFF2-40B4-BE49-F238E27FC236}">
                <a16:creationId xmlns:a16="http://schemas.microsoft.com/office/drawing/2014/main" id="{38EDB962-D347-4B8F-BE8B-2BF4E0A33654}"/>
              </a:ext>
            </a:extLst>
          </p:cNvPr>
          <p:cNvGrpSpPr/>
          <p:nvPr/>
        </p:nvGrpSpPr>
        <p:grpSpPr>
          <a:xfrm>
            <a:off x="3705378" y="2008197"/>
            <a:ext cx="6050693" cy="3551858"/>
            <a:chOff x="999970" y="1518192"/>
            <a:chExt cx="8080530" cy="5220418"/>
          </a:xfrm>
        </p:grpSpPr>
        <p:sp>
          <p:nvSpPr>
            <p:cNvPr id="14" name="Text Box 11">
              <a:extLst>
                <a:ext uri="{FF2B5EF4-FFF2-40B4-BE49-F238E27FC236}">
                  <a16:creationId xmlns:a16="http://schemas.microsoft.com/office/drawing/2014/main" id="{668A8F62-C7DB-43C6-B189-39FF50CD95CF}"/>
                </a:ext>
              </a:extLst>
            </p:cNvPr>
            <p:cNvSpPr txBox="1">
              <a:spLocks noChangeArrowheads="1"/>
            </p:cNvSpPr>
            <p:nvPr/>
          </p:nvSpPr>
          <p:spPr bwMode="auto">
            <a:xfrm>
              <a:off x="6184899" y="6477000"/>
              <a:ext cx="28956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spcBef>
                  <a:spcPct val="50000"/>
                </a:spcBef>
              </a:pPr>
              <a:r>
                <a:rPr lang="en-US" sz="1100" i="1" dirty="0">
                  <a:latin typeface="Arial" pitchFamily="34" charset="0"/>
                </a:rPr>
                <a:t>Source: TRANE</a:t>
              </a:r>
            </a:p>
          </p:txBody>
        </p:sp>
        <p:pic>
          <p:nvPicPr>
            <p:cNvPr id="15" name="Picture 9" descr="fig06">
              <a:extLst>
                <a:ext uri="{FF2B5EF4-FFF2-40B4-BE49-F238E27FC236}">
                  <a16:creationId xmlns:a16="http://schemas.microsoft.com/office/drawing/2014/main" id="{CE1C86CA-2918-4F4D-8E38-A1219DA8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437" y="1844640"/>
              <a:ext cx="5313363" cy="43446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13">
              <a:extLst>
                <a:ext uri="{FF2B5EF4-FFF2-40B4-BE49-F238E27FC236}">
                  <a16:creationId xmlns:a16="http://schemas.microsoft.com/office/drawing/2014/main" id="{ED0AF9FD-45B7-4784-9E52-D6DFFB350823}"/>
                </a:ext>
              </a:extLst>
            </p:cNvPr>
            <p:cNvSpPr txBox="1">
              <a:spLocks noChangeArrowheads="1"/>
            </p:cNvSpPr>
            <p:nvPr/>
          </p:nvSpPr>
          <p:spPr bwMode="auto">
            <a:xfrm>
              <a:off x="2119789" y="1518192"/>
              <a:ext cx="1887537"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lIns="0" tIns="25400" rIns="0" bIns="25400" anchorCtr="1">
              <a:spAutoFit/>
            </a:bodyPr>
            <a:lstStyle/>
            <a:p>
              <a:pPr algn="r">
                <a:lnSpc>
                  <a:spcPct val="70000"/>
                </a:lnSpc>
              </a:pPr>
              <a:r>
                <a:rPr lang="en-US" altLang="en-US" sz="2400" dirty="0">
                  <a:effectLst>
                    <a:outerShdw blurRad="38100" dist="38100" dir="2700000" algn="tl">
                      <a:srgbClr val="C0C0C0"/>
                    </a:outerShdw>
                  </a:effectLst>
                  <a:latin typeface="Arial Narrow" pitchFamily="34" charset="0"/>
                </a:rPr>
                <a:t>compressor</a:t>
              </a:r>
            </a:p>
          </p:txBody>
        </p:sp>
        <p:sp>
          <p:nvSpPr>
            <p:cNvPr id="17" name="Text Box 11">
              <a:extLst>
                <a:ext uri="{FF2B5EF4-FFF2-40B4-BE49-F238E27FC236}">
                  <a16:creationId xmlns:a16="http://schemas.microsoft.com/office/drawing/2014/main" id="{2FFDA680-70E9-4866-BE1A-3B747397B5AC}"/>
                </a:ext>
              </a:extLst>
            </p:cNvPr>
            <p:cNvSpPr txBox="1">
              <a:spLocks noChangeArrowheads="1"/>
            </p:cNvSpPr>
            <p:nvPr/>
          </p:nvSpPr>
          <p:spPr bwMode="auto">
            <a:xfrm>
              <a:off x="999970" y="2433274"/>
              <a:ext cx="1844998" cy="46122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wrap="square" lIns="0" tIns="25400" rIns="0" bIns="25400" anchorCtr="1">
              <a:spAutoFit/>
            </a:bodyPr>
            <a:lstStyle/>
            <a:p>
              <a:pPr>
                <a:lnSpc>
                  <a:spcPct val="70000"/>
                </a:lnSpc>
              </a:pPr>
              <a:r>
                <a:rPr lang="en-US" altLang="en-US" sz="2400" dirty="0">
                  <a:effectLst>
                    <a:outerShdw blurRad="38100" dist="38100" dir="2700000" algn="tl">
                      <a:srgbClr val="C0C0C0"/>
                    </a:outerShdw>
                  </a:effectLst>
                  <a:latin typeface="Arial Narrow" pitchFamily="34" charset="0"/>
                </a:rPr>
                <a:t>condenser</a:t>
              </a:r>
            </a:p>
          </p:txBody>
        </p:sp>
        <p:sp>
          <p:nvSpPr>
            <p:cNvPr id="19" name="Text Box 17">
              <a:extLst>
                <a:ext uri="{FF2B5EF4-FFF2-40B4-BE49-F238E27FC236}">
                  <a16:creationId xmlns:a16="http://schemas.microsoft.com/office/drawing/2014/main" id="{20601140-8E27-4FEA-BA46-2600AE95ED43}"/>
                </a:ext>
              </a:extLst>
            </p:cNvPr>
            <p:cNvSpPr txBox="1">
              <a:spLocks noChangeArrowheads="1"/>
            </p:cNvSpPr>
            <p:nvPr/>
          </p:nvSpPr>
          <p:spPr bwMode="auto">
            <a:xfrm>
              <a:off x="5840412" y="4913313"/>
              <a:ext cx="2422695" cy="5639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wrap="square" lIns="0" tIns="25400" rIns="0" bIns="25400" anchorCtr="1">
              <a:spAutoFit/>
            </a:bodyPr>
            <a:lstStyle/>
            <a:p>
              <a:pPr>
                <a:lnSpc>
                  <a:spcPct val="90000"/>
                </a:lnSpc>
              </a:pPr>
              <a:r>
                <a:rPr lang="en-US" altLang="en-US" sz="2400" dirty="0">
                  <a:effectLst>
                    <a:outerShdw blurRad="38100" dist="38100" dir="2700000" algn="tl">
                      <a:srgbClr val="C0C0C0"/>
                    </a:outerShdw>
                  </a:effectLst>
                  <a:latin typeface="Arial Narrow" pitchFamily="34" charset="0"/>
                </a:rPr>
                <a:t>control panel</a:t>
              </a:r>
            </a:p>
          </p:txBody>
        </p:sp>
        <p:sp>
          <p:nvSpPr>
            <p:cNvPr id="20" name="Text Box 19">
              <a:extLst>
                <a:ext uri="{FF2B5EF4-FFF2-40B4-BE49-F238E27FC236}">
                  <a16:creationId xmlns:a16="http://schemas.microsoft.com/office/drawing/2014/main" id="{5F3461AD-E47B-4995-9F69-C7322D50236F}"/>
                </a:ext>
              </a:extLst>
            </p:cNvPr>
            <p:cNvSpPr txBox="1">
              <a:spLocks noChangeArrowheads="1"/>
            </p:cNvSpPr>
            <p:nvPr/>
          </p:nvSpPr>
          <p:spPr bwMode="auto">
            <a:xfrm>
              <a:off x="4394785" y="5598681"/>
              <a:ext cx="1887538" cy="30638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algn="ctr" rotWithShape="0">
                      <a:schemeClr val="tx1"/>
                    </a:outerShdw>
                  </a:effectLst>
                </a14:hiddenEffects>
              </a:ext>
            </a:extLst>
          </p:spPr>
          <p:txBody>
            <a:bodyPr lIns="0" tIns="25400" rIns="0" bIns="25400" anchorCtr="1">
              <a:spAutoFit/>
            </a:bodyPr>
            <a:lstStyle/>
            <a:p>
              <a:pPr>
                <a:lnSpc>
                  <a:spcPct val="70000"/>
                </a:lnSpc>
              </a:pPr>
              <a:r>
                <a:rPr lang="en-US" altLang="en-US" sz="2400" dirty="0">
                  <a:effectLst>
                    <a:outerShdw blurRad="38100" dist="38100" dir="2700000" algn="tl">
                      <a:srgbClr val="C0C0C0"/>
                    </a:outerShdw>
                  </a:effectLst>
                  <a:latin typeface="Arial Narrow" pitchFamily="34" charset="0"/>
                </a:rPr>
                <a:t>evaporator</a:t>
              </a:r>
            </a:p>
          </p:txBody>
        </p:sp>
        <p:sp>
          <p:nvSpPr>
            <p:cNvPr id="21" name="Freeform 18">
              <a:extLst>
                <a:ext uri="{FF2B5EF4-FFF2-40B4-BE49-F238E27FC236}">
                  <a16:creationId xmlns:a16="http://schemas.microsoft.com/office/drawing/2014/main" id="{B908DD25-7340-4BBC-8679-13ED72A80BA5}"/>
                </a:ext>
              </a:extLst>
            </p:cNvPr>
            <p:cNvSpPr>
              <a:spLocks/>
            </p:cNvSpPr>
            <p:nvPr/>
          </p:nvSpPr>
          <p:spPr bwMode="auto">
            <a:xfrm>
              <a:off x="4191000" y="5029200"/>
              <a:ext cx="290513" cy="733425"/>
            </a:xfrm>
            <a:custGeom>
              <a:avLst/>
              <a:gdLst>
                <a:gd name="T0" fmla="*/ 183 w 183"/>
                <a:gd name="T1" fmla="*/ 356 h 356"/>
                <a:gd name="T2" fmla="*/ 0 w 183"/>
                <a:gd name="T3" fmla="*/ 356 h 356"/>
                <a:gd name="T4" fmla="*/ 0 w 183"/>
                <a:gd name="T5" fmla="*/ 0 h 356"/>
              </a:gdLst>
              <a:ahLst/>
              <a:cxnLst>
                <a:cxn ang="0">
                  <a:pos x="T0" y="T1"/>
                </a:cxn>
                <a:cxn ang="0">
                  <a:pos x="T2" y="T3"/>
                </a:cxn>
                <a:cxn ang="0">
                  <a:pos x="T4" y="T5"/>
                </a:cxn>
              </a:cxnLst>
              <a:rect l="0" t="0" r="r" b="b"/>
              <a:pathLst>
                <a:path w="183" h="356">
                  <a:moveTo>
                    <a:pt x="183" y="356"/>
                  </a:moveTo>
                  <a:lnTo>
                    <a:pt x="0" y="356"/>
                  </a:lnTo>
                  <a:lnTo>
                    <a:pt x="0" y="0"/>
                  </a:lnTo>
                </a:path>
              </a:pathLst>
            </a:custGeom>
            <a:noFill/>
            <a:ln w="25400" cap="flat" cmpd="sng">
              <a:solidFill>
                <a:schemeClr val="tx1"/>
              </a:solidFill>
              <a:prstDash val="solid"/>
              <a:round/>
              <a:headEnd type="none" w="med" len="med"/>
              <a:tailEnd type="triangle" w="med" len="med"/>
            </a:ln>
            <a:effectLst>
              <a:outerShdw dist="35921" dir="27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en-US" dirty="0"/>
            </a:p>
          </p:txBody>
        </p:sp>
        <p:sp>
          <p:nvSpPr>
            <p:cNvPr id="22" name="Freeform 16">
              <a:extLst>
                <a:ext uri="{FF2B5EF4-FFF2-40B4-BE49-F238E27FC236}">
                  <a16:creationId xmlns:a16="http://schemas.microsoft.com/office/drawing/2014/main" id="{AB76296F-8E34-4BBD-B864-58AF4F0F2FA8}"/>
                </a:ext>
              </a:extLst>
            </p:cNvPr>
            <p:cNvSpPr>
              <a:spLocks/>
            </p:cNvSpPr>
            <p:nvPr/>
          </p:nvSpPr>
          <p:spPr bwMode="auto">
            <a:xfrm flipV="1">
              <a:off x="5115717" y="3675062"/>
              <a:ext cx="854075" cy="1366838"/>
            </a:xfrm>
            <a:custGeom>
              <a:avLst/>
              <a:gdLst>
                <a:gd name="T0" fmla="*/ 480 w 480"/>
                <a:gd name="T1" fmla="*/ 0 h 403"/>
                <a:gd name="T2" fmla="*/ 480 w 480"/>
                <a:gd name="T3" fmla="*/ 403 h 403"/>
                <a:gd name="T4" fmla="*/ 0 w 480"/>
                <a:gd name="T5" fmla="*/ 403 h 403"/>
              </a:gdLst>
              <a:ahLst/>
              <a:cxnLst>
                <a:cxn ang="0">
                  <a:pos x="T0" y="T1"/>
                </a:cxn>
                <a:cxn ang="0">
                  <a:pos x="T2" y="T3"/>
                </a:cxn>
                <a:cxn ang="0">
                  <a:pos x="T4" y="T5"/>
                </a:cxn>
              </a:cxnLst>
              <a:rect l="0" t="0" r="r" b="b"/>
              <a:pathLst>
                <a:path w="480" h="403">
                  <a:moveTo>
                    <a:pt x="480" y="0"/>
                  </a:moveTo>
                  <a:lnTo>
                    <a:pt x="480" y="403"/>
                  </a:lnTo>
                  <a:lnTo>
                    <a:pt x="0" y="403"/>
                  </a:lnTo>
                </a:path>
              </a:pathLst>
            </a:custGeom>
            <a:noFill/>
            <a:ln w="25400" cap="flat" cmpd="sng">
              <a:solidFill>
                <a:schemeClr val="tx1"/>
              </a:solidFill>
              <a:prstDash val="solid"/>
              <a:round/>
              <a:headEnd type="none" w="med" len="med"/>
              <a:tailEnd type="triangle" w="med" len="med"/>
            </a:ln>
            <a:effectLst>
              <a:outerShdw dist="28398" dir="3806097"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en-US" dirty="0"/>
            </a:p>
          </p:txBody>
        </p:sp>
        <p:sp>
          <p:nvSpPr>
            <p:cNvPr id="24" name="Freeform 12">
              <a:extLst>
                <a:ext uri="{FF2B5EF4-FFF2-40B4-BE49-F238E27FC236}">
                  <a16:creationId xmlns:a16="http://schemas.microsoft.com/office/drawing/2014/main" id="{F12B86F2-6497-4C6F-8836-09F93AAA6DA1}"/>
                </a:ext>
              </a:extLst>
            </p:cNvPr>
            <p:cNvSpPr>
              <a:spLocks/>
            </p:cNvSpPr>
            <p:nvPr/>
          </p:nvSpPr>
          <p:spPr bwMode="auto">
            <a:xfrm rot="16200000" flipH="1">
              <a:off x="4503737" y="1196146"/>
              <a:ext cx="258763" cy="1249363"/>
            </a:xfrm>
            <a:custGeom>
              <a:avLst/>
              <a:gdLst>
                <a:gd name="T0" fmla="*/ 0 w 163"/>
                <a:gd name="T1" fmla="*/ 0 h 845"/>
                <a:gd name="T2" fmla="*/ 0 w 163"/>
                <a:gd name="T3" fmla="*/ 528 h 845"/>
                <a:gd name="T4" fmla="*/ 163 w 163"/>
                <a:gd name="T5" fmla="*/ 845 h 845"/>
              </a:gdLst>
              <a:ahLst/>
              <a:cxnLst>
                <a:cxn ang="0">
                  <a:pos x="T0" y="T1"/>
                </a:cxn>
                <a:cxn ang="0">
                  <a:pos x="T2" y="T3"/>
                </a:cxn>
                <a:cxn ang="0">
                  <a:pos x="T4" y="T5"/>
                </a:cxn>
              </a:cxnLst>
              <a:rect l="0" t="0" r="r" b="b"/>
              <a:pathLst>
                <a:path w="163" h="845">
                  <a:moveTo>
                    <a:pt x="0" y="0"/>
                  </a:moveTo>
                  <a:lnTo>
                    <a:pt x="0" y="528"/>
                  </a:lnTo>
                  <a:lnTo>
                    <a:pt x="163" y="845"/>
                  </a:lnTo>
                </a:path>
              </a:pathLst>
            </a:custGeom>
            <a:noFill/>
            <a:ln w="25400" cap="flat" cmpd="sng">
              <a:solidFill>
                <a:schemeClr val="tx1"/>
              </a:solidFill>
              <a:prstDash val="solid"/>
              <a:round/>
              <a:headEnd type="none" w="med" len="med"/>
              <a:tailEnd type="triangle" w="med" len="med"/>
            </a:ln>
            <a:effectLst>
              <a:outerShdw dist="254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en-US" dirty="0"/>
            </a:p>
          </p:txBody>
        </p:sp>
        <p:sp>
          <p:nvSpPr>
            <p:cNvPr id="25" name="Freeform 10">
              <a:extLst>
                <a:ext uri="{FF2B5EF4-FFF2-40B4-BE49-F238E27FC236}">
                  <a16:creationId xmlns:a16="http://schemas.microsoft.com/office/drawing/2014/main" id="{0E72753F-C6E1-4116-A688-97EC4A3FE2E2}"/>
                </a:ext>
              </a:extLst>
            </p:cNvPr>
            <p:cNvSpPr>
              <a:spLocks/>
            </p:cNvSpPr>
            <p:nvPr/>
          </p:nvSpPr>
          <p:spPr bwMode="auto">
            <a:xfrm rot="16200000" flipH="1">
              <a:off x="2981943" y="2440782"/>
              <a:ext cx="517525" cy="939799"/>
            </a:xfrm>
            <a:custGeom>
              <a:avLst/>
              <a:gdLst>
                <a:gd name="T0" fmla="*/ 0 w 432"/>
                <a:gd name="T1" fmla="*/ 0 h 192"/>
                <a:gd name="T2" fmla="*/ 0 w 432"/>
                <a:gd name="T3" fmla="*/ 192 h 192"/>
                <a:gd name="T4" fmla="*/ 432 w 432"/>
                <a:gd name="T5" fmla="*/ 192 h 192"/>
              </a:gdLst>
              <a:ahLst/>
              <a:cxnLst>
                <a:cxn ang="0">
                  <a:pos x="T0" y="T1"/>
                </a:cxn>
                <a:cxn ang="0">
                  <a:pos x="T2" y="T3"/>
                </a:cxn>
                <a:cxn ang="0">
                  <a:pos x="T4" y="T5"/>
                </a:cxn>
              </a:cxnLst>
              <a:rect l="0" t="0" r="r" b="b"/>
              <a:pathLst>
                <a:path w="432" h="192">
                  <a:moveTo>
                    <a:pt x="0" y="0"/>
                  </a:moveTo>
                  <a:lnTo>
                    <a:pt x="0" y="192"/>
                  </a:lnTo>
                  <a:lnTo>
                    <a:pt x="432" y="192"/>
                  </a:lnTo>
                </a:path>
              </a:pathLst>
            </a:custGeom>
            <a:noFill/>
            <a:ln w="25400" cap="flat" cmpd="sng">
              <a:solidFill>
                <a:schemeClr val="tx1"/>
              </a:solidFill>
              <a:prstDash val="solid"/>
              <a:round/>
              <a:headEnd type="none" w="med" len="med"/>
              <a:tailEnd type="triangle" w="med" len="med"/>
            </a:ln>
            <a:effectLst>
              <a:outerShdw dist="12700" dir="5400000" algn="ctr" rotWithShape="0">
                <a:schemeClr val="folHlink"/>
              </a:outerShdw>
            </a:effectLst>
            <a:extLst>
              <a:ext uri="{909E8E84-426E-40DD-AFC4-6F175D3DCCD1}">
                <a14:hiddenFill xmlns:a14="http://schemas.microsoft.com/office/drawing/2010/main">
                  <a:solidFill>
                    <a:schemeClr val="bg1"/>
                  </a:solidFill>
                </a14:hiddenFill>
              </a:ext>
            </a:extLst>
          </p:spPr>
          <p:txBody>
            <a:bodyPr lIns="0" tIns="25400" rIns="0" bIns="25400" anchor="ctr">
              <a:spAutoFit/>
            </a:bodyPr>
            <a:lstStyle/>
            <a:p>
              <a:endParaRPr lang="en-US" dirty="0"/>
            </a:p>
          </p:txBody>
        </p:sp>
      </p:grpSp>
    </p:spTree>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2">
            <a:extLst>
              <a:ext uri="{FF2B5EF4-FFF2-40B4-BE49-F238E27FC236}">
                <a16:creationId xmlns:a16="http://schemas.microsoft.com/office/drawing/2014/main" id="{E3D6894D-BDD4-4628-9A99-FFD31C2FF3D4}"/>
              </a:ext>
            </a:extLst>
          </p:cNvPr>
          <p:cNvSpPr>
            <a:spLocks noChangeArrowheads="1"/>
          </p:cNvSpPr>
          <p:nvPr/>
        </p:nvSpPr>
        <p:spPr bwMode="auto">
          <a:xfrm>
            <a:off x="1133476" y="3305026"/>
            <a:ext cx="4735458" cy="2340814"/>
          </a:xfrm>
          <a:prstGeom prst="rect">
            <a:avLst/>
          </a:prstGeom>
          <a:solidFill>
            <a:schemeClr val="bg1"/>
          </a:solidFill>
          <a:ln w="12700">
            <a:solidFill>
              <a:schemeClr val="tx1"/>
            </a:solidFill>
            <a:prstDash val="sysDot"/>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690" name="Rectangle 2"/>
          <p:cNvSpPr>
            <a:spLocks noGrp="1" noChangeArrowheads="1"/>
          </p:cNvSpPr>
          <p:nvPr>
            <p:ph type="title"/>
          </p:nvPr>
        </p:nvSpPr>
        <p:spPr/>
        <p:txBody>
          <a:bodyPr lIns="90488" tIns="44450" rIns="90488" bIns="44450"/>
          <a:lstStyle/>
          <a:p>
            <a:pPr>
              <a:lnSpc>
                <a:spcPct val="90000"/>
              </a:lnSpc>
            </a:pPr>
            <a:r>
              <a:rPr lang="en-US" dirty="0"/>
              <a:t>Water Cooled</a:t>
            </a:r>
            <a:br>
              <a:rPr lang="en-US" dirty="0"/>
            </a:br>
            <a:r>
              <a:rPr lang="en-US" dirty="0"/>
              <a:t>Chiller System</a:t>
            </a:r>
          </a:p>
        </p:txBody>
      </p:sp>
      <p:grpSp>
        <p:nvGrpSpPr>
          <p:cNvPr id="114691" name="Group 3"/>
          <p:cNvGrpSpPr>
            <a:grpSpLocks/>
          </p:cNvGrpSpPr>
          <p:nvPr/>
        </p:nvGrpSpPr>
        <p:grpSpPr bwMode="auto">
          <a:xfrm>
            <a:off x="1411288" y="1676400"/>
            <a:ext cx="5291138" cy="4418013"/>
            <a:chOff x="889" y="1056"/>
            <a:chExt cx="3333" cy="2783"/>
          </a:xfrm>
        </p:grpSpPr>
        <p:grpSp>
          <p:nvGrpSpPr>
            <p:cNvPr id="114709" name="Group 4"/>
            <p:cNvGrpSpPr>
              <a:grpSpLocks/>
            </p:cNvGrpSpPr>
            <p:nvPr/>
          </p:nvGrpSpPr>
          <p:grpSpPr bwMode="auto">
            <a:xfrm>
              <a:off x="1522" y="1153"/>
              <a:ext cx="223" cy="13"/>
              <a:chOff x="1928" y="1130"/>
              <a:chExt cx="193" cy="10"/>
            </a:xfrm>
          </p:grpSpPr>
          <p:sp>
            <p:nvSpPr>
              <p:cNvPr id="114766" name="Oval 5"/>
              <p:cNvSpPr>
                <a:spLocks noChangeArrowheads="1"/>
              </p:cNvSpPr>
              <p:nvPr/>
            </p:nvSpPr>
            <p:spPr bwMode="auto">
              <a:xfrm>
                <a:off x="2018" y="1130"/>
                <a:ext cx="103" cy="10"/>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67" name="Oval 6"/>
              <p:cNvSpPr>
                <a:spLocks noChangeArrowheads="1"/>
              </p:cNvSpPr>
              <p:nvPr/>
            </p:nvSpPr>
            <p:spPr bwMode="auto">
              <a:xfrm>
                <a:off x="1928" y="1130"/>
                <a:ext cx="84" cy="10"/>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710" name="Rectangle 7"/>
            <p:cNvSpPr>
              <a:spLocks noChangeArrowheads="1"/>
            </p:cNvSpPr>
            <p:nvPr/>
          </p:nvSpPr>
          <p:spPr bwMode="auto">
            <a:xfrm>
              <a:off x="1626" y="1175"/>
              <a:ext cx="13" cy="28"/>
            </a:xfrm>
            <a:prstGeom prst="rect">
              <a:avLst/>
            </a:prstGeom>
            <a:solidFill>
              <a:srgbClr val="FC012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1" name="Rectangle 8"/>
            <p:cNvSpPr>
              <a:spLocks noChangeArrowheads="1"/>
            </p:cNvSpPr>
            <p:nvPr/>
          </p:nvSpPr>
          <p:spPr bwMode="auto">
            <a:xfrm>
              <a:off x="1586" y="1211"/>
              <a:ext cx="75" cy="112"/>
            </a:xfrm>
            <a:prstGeom prst="rect">
              <a:avLst/>
            </a:prstGeom>
            <a:solidFill>
              <a:srgbClr val="FFFFFF"/>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2" name="Rectangle 9"/>
            <p:cNvSpPr>
              <a:spLocks noChangeArrowheads="1"/>
            </p:cNvSpPr>
            <p:nvPr/>
          </p:nvSpPr>
          <p:spPr bwMode="auto">
            <a:xfrm>
              <a:off x="1394" y="1056"/>
              <a:ext cx="431" cy="64"/>
            </a:xfrm>
            <a:prstGeom prst="rect">
              <a:avLst/>
            </a:prstGeom>
            <a:solidFill>
              <a:schemeClr val="accent1"/>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3" name="Line 10"/>
            <p:cNvSpPr>
              <a:spLocks noChangeShapeType="1"/>
            </p:cNvSpPr>
            <p:nvPr/>
          </p:nvSpPr>
          <p:spPr bwMode="auto">
            <a:xfrm>
              <a:off x="1392" y="1124"/>
              <a:ext cx="0" cy="36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4" name="Line 11"/>
            <p:cNvSpPr>
              <a:spLocks noChangeShapeType="1"/>
            </p:cNvSpPr>
            <p:nvPr/>
          </p:nvSpPr>
          <p:spPr bwMode="auto">
            <a:xfrm flipH="1">
              <a:off x="1824" y="1104"/>
              <a:ext cx="0" cy="38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5" name="Line 12"/>
            <p:cNvSpPr>
              <a:spLocks noChangeShapeType="1"/>
            </p:cNvSpPr>
            <p:nvPr/>
          </p:nvSpPr>
          <p:spPr bwMode="auto">
            <a:xfrm flipH="1">
              <a:off x="1720" y="1382"/>
              <a:ext cx="60"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6" name="Line 13"/>
            <p:cNvSpPr>
              <a:spLocks noChangeShapeType="1"/>
            </p:cNvSpPr>
            <p:nvPr/>
          </p:nvSpPr>
          <p:spPr bwMode="auto">
            <a:xfrm>
              <a:off x="1784" y="1382"/>
              <a:ext cx="17"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7" name="Line 14"/>
            <p:cNvSpPr>
              <a:spLocks noChangeShapeType="1"/>
            </p:cNvSpPr>
            <p:nvPr/>
          </p:nvSpPr>
          <p:spPr bwMode="auto">
            <a:xfrm flipH="1">
              <a:off x="1550" y="1382"/>
              <a:ext cx="60" cy="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8" name="Line 15"/>
            <p:cNvSpPr>
              <a:spLocks noChangeShapeType="1"/>
            </p:cNvSpPr>
            <p:nvPr/>
          </p:nvSpPr>
          <p:spPr bwMode="auto">
            <a:xfrm>
              <a:off x="1612" y="1382"/>
              <a:ext cx="17"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19" name="Line 16"/>
            <p:cNvSpPr>
              <a:spLocks noChangeShapeType="1"/>
            </p:cNvSpPr>
            <p:nvPr/>
          </p:nvSpPr>
          <p:spPr bwMode="auto">
            <a:xfrm flipH="1">
              <a:off x="1414" y="1382"/>
              <a:ext cx="61" cy="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20" name="Line 17"/>
            <p:cNvSpPr>
              <a:spLocks noChangeShapeType="1"/>
            </p:cNvSpPr>
            <p:nvPr/>
          </p:nvSpPr>
          <p:spPr bwMode="auto">
            <a:xfrm>
              <a:off x="1476" y="1382"/>
              <a:ext cx="21" cy="1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21" name="Rectangle 18"/>
            <p:cNvSpPr>
              <a:spLocks noChangeArrowheads="1"/>
            </p:cNvSpPr>
            <p:nvPr/>
          </p:nvSpPr>
          <p:spPr bwMode="auto">
            <a:xfrm>
              <a:off x="1394" y="1474"/>
              <a:ext cx="49" cy="272"/>
            </a:xfrm>
            <a:prstGeom prst="rect">
              <a:avLst/>
            </a:prstGeom>
            <a:solidFill>
              <a:schemeClr val="accent1"/>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22" name="Rectangle 19"/>
            <p:cNvSpPr>
              <a:spLocks noChangeArrowheads="1"/>
            </p:cNvSpPr>
            <p:nvPr/>
          </p:nvSpPr>
          <p:spPr bwMode="auto">
            <a:xfrm>
              <a:off x="1776" y="1474"/>
              <a:ext cx="49" cy="272"/>
            </a:xfrm>
            <a:prstGeom prst="rect">
              <a:avLst/>
            </a:prstGeom>
            <a:solidFill>
              <a:schemeClr val="accent1"/>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23" name="Rectangle 20"/>
            <p:cNvSpPr>
              <a:spLocks noChangeArrowheads="1"/>
            </p:cNvSpPr>
            <p:nvPr/>
          </p:nvSpPr>
          <p:spPr bwMode="auto">
            <a:xfrm>
              <a:off x="1394" y="1755"/>
              <a:ext cx="451" cy="97"/>
            </a:xfrm>
            <a:prstGeom prst="rect">
              <a:avLst/>
            </a:prstGeom>
            <a:solidFill>
              <a:srgbClr val="063DE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24" name="Line 21"/>
            <p:cNvSpPr>
              <a:spLocks noChangeShapeType="1"/>
            </p:cNvSpPr>
            <p:nvPr/>
          </p:nvSpPr>
          <p:spPr bwMode="auto">
            <a:xfrm>
              <a:off x="1455" y="1354"/>
              <a:ext cx="83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4725" name="Group 22"/>
            <p:cNvGrpSpPr>
              <a:grpSpLocks/>
            </p:cNvGrpSpPr>
            <p:nvPr/>
          </p:nvGrpSpPr>
          <p:grpSpPr bwMode="auto">
            <a:xfrm>
              <a:off x="1883" y="1820"/>
              <a:ext cx="588" cy="78"/>
              <a:chOff x="2240" y="1639"/>
              <a:chExt cx="508" cy="59"/>
            </a:xfrm>
          </p:grpSpPr>
          <p:sp>
            <p:nvSpPr>
              <p:cNvPr id="114764" name="Line 23"/>
              <p:cNvSpPr>
                <a:spLocks noChangeShapeType="1"/>
              </p:cNvSpPr>
              <p:nvPr/>
            </p:nvSpPr>
            <p:spPr bwMode="auto">
              <a:xfrm>
                <a:off x="2240" y="1669"/>
                <a:ext cx="45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65" name="Freeform 24"/>
              <p:cNvSpPr>
                <a:spLocks/>
              </p:cNvSpPr>
              <p:nvPr/>
            </p:nvSpPr>
            <p:spPr bwMode="auto">
              <a:xfrm>
                <a:off x="2656" y="1639"/>
                <a:ext cx="92" cy="59"/>
              </a:xfrm>
              <a:custGeom>
                <a:avLst/>
                <a:gdLst>
                  <a:gd name="T0" fmla="*/ 91 w 92"/>
                  <a:gd name="T1" fmla="*/ 29 h 59"/>
                  <a:gd name="T2" fmla="*/ 0 w 92"/>
                  <a:gd name="T3" fmla="*/ 0 h 59"/>
                  <a:gd name="T4" fmla="*/ 0 w 92"/>
                  <a:gd name="T5" fmla="*/ 58 h 59"/>
                  <a:gd name="T6" fmla="*/ 91 w 92"/>
                  <a:gd name="T7" fmla="*/ 29 h 59"/>
                  <a:gd name="T8" fmla="*/ 0 60000 65536"/>
                  <a:gd name="T9" fmla="*/ 0 60000 65536"/>
                  <a:gd name="T10" fmla="*/ 0 60000 65536"/>
                  <a:gd name="T11" fmla="*/ 0 60000 65536"/>
                  <a:gd name="T12" fmla="*/ 0 w 92"/>
                  <a:gd name="T13" fmla="*/ 0 h 59"/>
                  <a:gd name="T14" fmla="*/ 92 w 92"/>
                  <a:gd name="T15" fmla="*/ 59 h 59"/>
                </a:gdLst>
                <a:ahLst/>
                <a:cxnLst>
                  <a:cxn ang="T8">
                    <a:pos x="T0" y="T1"/>
                  </a:cxn>
                  <a:cxn ang="T9">
                    <a:pos x="T2" y="T3"/>
                  </a:cxn>
                  <a:cxn ang="T10">
                    <a:pos x="T4" y="T5"/>
                  </a:cxn>
                  <a:cxn ang="T11">
                    <a:pos x="T6" y="T7"/>
                  </a:cxn>
                </a:cxnLst>
                <a:rect l="T12" t="T13" r="T14" b="T15"/>
                <a:pathLst>
                  <a:path w="92" h="59">
                    <a:moveTo>
                      <a:pt x="91" y="29"/>
                    </a:moveTo>
                    <a:lnTo>
                      <a:pt x="0" y="0"/>
                    </a:lnTo>
                    <a:lnTo>
                      <a:pt x="0" y="58"/>
                    </a:lnTo>
                    <a:lnTo>
                      <a:pt x="91"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26" name="Group 25"/>
            <p:cNvGrpSpPr>
              <a:grpSpLocks/>
            </p:cNvGrpSpPr>
            <p:nvPr/>
          </p:nvGrpSpPr>
          <p:grpSpPr bwMode="auto">
            <a:xfrm>
              <a:off x="2300" y="1316"/>
              <a:ext cx="983" cy="74"/>
              <a:chOff x="2600" y="1254"/>
              <a:chExt cx="849" cy="57"/>
            </a:xfrm>
          </p:grpSpPr>
          <p:sp>
            <p:nvSpPr>
              <p:cNvPr id="114762" name="Line 26"/>
              <p:cNvSpPr>
                <a:spLocks noChangeShapeType="1"/>
              </p:cNvSpPr>
              <p:nvPr/>
            </p:nvSpPr>
            <p:spPr bwMode="auto">
              <a:xfrm>
                <a:off x="2658" y="1284"/>
                <a:ext cx="79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63" name="Freeform 27"/>
              <p:cNvSpPr>
                <a:spLocks/>
              </p:cNvSpPr>
              <p:nvPr/>
            </p:nvSpPr>
            <p:spPr bwMode="auto">
              <a:xfrm>
                <a:off x="2600" y="1254"/>
                <a:ext cx="91" cy="57"/>
              </a:xfrm>
              <a:custGeom>
                <a:avLst/>
                <a:gdLst>
                  <a:gd name="T0" fmla="*/ 0 w 91"/>
                  <a:gd name="T1" fmla="*/ 29 h 57"/>
                  <a:gd name="T2" fmla="*/ 90 w 91"/>
                  <a:gd name="T3" fmla="*/ 56 h 57"/>
                  <a:gd name="T4" fmla="*/ 90 w 91"/>
                  <a:gd name="T5" fmla="*/ 0 h 57"/>
                  <a:gd name="T6" fmla="*/ 0 w 91"/>
                  <a:gd name="T7" fmla="*/ 29 h 57"/>
                  <a:gd name="T8" fmla="*/ 0 60000 65536"/>
                  <a:gd name="T9" fmla="*/ 0 60000 65536"/>
                  <a:gd name="T10" fmla="*/ 0 60000 65536"/>
                  <a:gd name="T11" fmla="*/ 0 60000 65536"/>
                  <a:gd name="T12" fmla="*/ 0 w 91"/>
                  <a:gd name="T13" fmla="*/ 0 h 57"/>
                  <a:gd name="T14" fmla="*/ 91 w 91"/>
                  <a:gd name="T15" fmla="*/ 57 h 57"/>
                </a:gdLst>
                <a:ahLst/>
                <a:cxnLst>
                  <a:cxn ang="T8">
                    <a:pos x="T0" y="T1"/>
                  </a:cxn>
                  <a:cxn ang="T9">
                    <a:pos x="T2" y="T3"/>
                  </a:cxn>
                  <a:cxn ang="T10">
                    <a:pos x="T4" y="T5"/>
                  </a:cxn>
                  <a:cxn ang="T11">
                    <a:pos x="T6" y="T7"/>
                  </a:cxn>
                </a:cxnLst>
                <a:rect l="T12" t="T13" r="T14" b="T15"/>
                <a:pathLst>
                  <a:path w="91" h="57">
                    <a:moveTo>
                      <a:pt x="0" y="29"/>
                    </a:moveTo>
                    <a:lnTo>
                      <a:pt x="90" y="56"/>
                    </a:lnTo>
                    <a:lnTo>
                      <a:pt x="90" y="0"/>
                    </a:lnTo>
                    <a:lnTo>
                      <a:pt x="0"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27" name="Group 28"/>
            <p:cNvGrpSpPr>
              <a:grpSpLocks/>
            </p:cNvGrpSpPr>
            <p:nvPr/>
          </p:nvGrpSpPr>
          <p:grpSpPr bwMode="auto">
            <a:xfrm>
              <a:off x="2255" y="2924"/>
              <a:ext cx="1243" cy="206"/>
              <a:chOff x="2561" y="2481"/>
              <a:chExt cx="1074" cy="157"/>
            </a:xfrm>
          </p:grpSpPr>
          <p:sp>
            <p:nvSpPr>
              <p:cNvPr id="114760" name="Freeform 29"/>
              <p:cNvSpPr>
                <a:spLocks/>
              </p:cNvSpPr>
              <p:nvPr/>
            </p:nvSpPr>
            <p:spPr bwMode="auto">
              <a:xfrm>
                <a:off x="2561" y="2481"/>
                <a:ext cx="1074" cy="157"/>
              </a:xfrm>
              <a:custGeom>
                <a:avLst/>
                <a:gdLst>
                  <a:gd name="T0" fmla="*/ 0 w 1074"/>
                  <a:gd name="T1" fmla="*/ 0 h 157"/>
                  <a:gd name="T2" fmla="*/ 1001 w 1074"/>
                  <a:gd name="T3" fmla="*/ 0 h 157"/>
                  <a:gd name="T4" fmla="*/ 1021 w 1074"/>
                  <a:gd name="T5" fmla="*/ 3 h 157"/>
                  <a:gd name="T6" fmla="*/ 1042 w 1074"/>
                  <a:gd name="T7" fmla="*/ 18 h 157"/>
                  <a:gd name="T8" fmla="*/ 1049 w 1074"/>
                  <a:gd name="T9" fmla="*/ 23 h 157"/>
                  <a:gd name="T10" fmla="*/ 1056 w 1074"/>
                  <a:gd name="T11" fmla="*/ 29 h 157"/>
                  <a:gd name="T12" fmla="*/ 1058 w 1074"/>
                  <a:gd name="T13" fmla="*/ 37 h 157"/>
                  <a:gd name="T14" fmla="*/ 1061 w 1074"/>
                  <a:gd name="T15" fmla="*/ 44 h 157"/>
                  <a:gd name="T16" fmla="*/ 1070 w 1074"/>
                  <a:gd name="T17" fmla="*/ 53 h 157"/>
                  <a:gd name="T18" fmla="*/ 1070 w 1074"/>
                  <a:gd name="T19" fmla="*/ 60 h 157"/>
                  <a:gd name="T20" fmla="*/ 1073 w 1074"/>
                  <a:gd name="T21" fmla="*/ 68 h 157"/>
                  <a:gd name="T22" fmla="*/ 1073 w 1074"/>
                  <a:gd name="T23" fmla="*/ 79 h 157"/>
                  <a:gd name="T24" fmla="*/ 1073 w 1074"/>
                  <a:gd name="T25" fmla="*/ 87 h 157"/>
                  <a:gd name="T26" fmla="*/ 1073 w 1074"/>
                  <a:gd name="T27" fmla="*/ 94 h 157"/>
                  <a:gd name="T28" fmla="*/ 1073 w 1074"/>
                  <a:gd name="T29" fmla="*/ 102 h 157"/>
                  <a:gd name="T30" fmla="*/ 1070 w 1074"/>
                  <a:gd name="T31" fmla="*/ 108 h 157"/>
                  <a:gd name="T32" fmla="*/ 1070 w 1074"/>
                  <a:gd name="T33" fmla="*/ 116 h 157"/>
                  <a:gd name="T34" fmla="*/ 1069 w 1074"/>
                  <a:gd name="T35" fmla="*/ 123 h 157"/>
                  <a:gd name="T36" fmla="*/ 1061 w 1074"/>
                  <a:gd name="T37" fmla="*/ 131 h 157"/>
                  <a:gd name="T38" fmla="*/ 1058 w 1074"/>
                  <a:gd name="T39" fmla="*/ 137 h 157"/>
                  <a:gd name="T40" fmla="*/ 1052 w 1074"/>
                  <a:gd name="T41" fmla="*/ 142 h 157"/>
                  <a:gd name="T42" fmla="*/ 1047 w 1074"/>
                  <a:gd name="T43" fmla="*/ 150 h 157"/>
                  <a:gd name="T44" fmla="*/ 1039 w 1074"/>
                  <a:gd name="T45" fmla="*/ 152 h 157"/>
                  <a:gd name="T46" fmla="*/ 1032 w 1074"/>
                  <a:gd name="T47" fmla="*/ 152 h 157"/>
                  <a:gd name="T48" fmla="*/ 1015 w 1074"/>
                  <a:gd name="T49" fmla="*/ 156 h 157"/>
                  <a:gd name="T50" fmla="*/ 0 w 1074"/>
                  <a:gd name="T51" fmla="*/ 156 h 1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4"/>
                  <a:gd name="T79" fmla="*/ 0 h 157"/>
                  <a:gd name="T80" fmla="*/ 1074 w 1074"/>
                  <a:gd name="T81" fmla="*/ 157 h 1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4" h="157">
                    <a:moveTo>
                      <a:pt x="0" y="0"/>
                    </a:moveTo>
                    <a:lnTo>
                      <a:pt x="1001" y="0"/>
                    </a:lnTo>
                    <a:lnTo>
                      <a:pt x="1021" y="3"/>
                    </a:lnTo>
                    <a:lnTo>
                      <a:pt x="1042" y="18"/>
                    </a:lnTo>
                    <a:lnTo>
                      <a:pt x="1049" y="23"/>
                    </a:lnTo>
                    <a:lnTo>
                      <a:pt x="1056" y="29"/>
                    </a:lnTo>
                    <a:lnTo>
                      <a:pt x="1058" y="37"/>
                    </a:lnTo>
                    <a:lnTo>
                      <a:pt x="1061" y="44"/>
                    </a:lnTo>
                    <a:lnTo>
                      <a:pt x="1070" y="53"/>
                    </a:lnTo>
                    <a:lnTo>
                      <a:pt x="1070" y="60"/>
                    </a:lnTo>
                    <a:lnTo>
                      <a:pt x="1073" y="68"/>
                    </a:lnTo>
                    <a:lnTo>
                      <a:pt x="1073" y="79"/>
                    </a:lnTo>
                    <a:lnTo>
                      <a:pt x="1073" y="87"/>
                    </a:lnTo>
                    <a:lnTo>
                      <a:pt x="1073" y="94"/>
                    </a:lnTo>
                    <a:lnTo>
                      <a:pt x="1073" y="102"/>
                    </a:lnTo>
                    <a:lnTo>
                      <a:pt x="1070" y="108"/>
                    </a:lnTo>
                    <a:lnTo>
                      <a:pt x="1070" y="116"/>
                    </a:lnTo>
                    <a:lnTo>
                      <a:pt x="1069" y="123"/>
                    </a:lnTo>
                    <a:lnTo>
                      <a:pt x="1061" y="131"/>
                    </a:lnTo>
                    <a:lnTo>
                      <a:pt x="1058" y="137"/>
                    </a:lnTo>
                    <a:lnTo>
                      <a:pt x="1052" y="142"/>
                    </a:lnTo>
                    <a:lnTo>
                      <a:pt x="1047" y="150"/>
                    </a:lnTo>
                    <a:lnTo>
                      <a:pt x="1039" y="152"/>
                    </a:lnTo>
                    <a:lnTo>
                      <a:pt x="1032" y="152"/>
                    </a:lnTo>
                    <a:lnTo>
                      <a:pt x="1015" y="156"/>
                    </a:lnTo>
                    <a:lnTo>
                      <a:pt x="0" y="15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61" name="Rectangle 30"/>
              <p:cNvSpPr>
                <a:spLocks noChangeArrowheads="1"/>
              </p:cNvSpPr>
              <p:nvPr/>
            </p:nvSpPr>
            <p:spPr bwMode="auto">
              <a:xfrm>
                <a:off x="2567" y="2487"/>
                <a:ext cx="31" cy="150"/>
              </a:xfrm>
              <a:prstGeom prst="rect">
                <a:avLst/>
              </a:prstGeom>
              <a:solidFill>
                <a:srgbClr val="FC012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28" name="Group 31"/>
            <p:cNvGrpSpPr>
              <a:grpSpLocks/>
            </p:cNvGrpSpPr>
            <p:nvPr/>
          </p:nvGrpSpPr>
          <p:grpSpPr bwMode="auto">
            <a:xfrm>
              <a:off x="2255" y="2215"/>
              <a:ext cx="1243" cy="202"/>
              <a:chOff x="2561" y="1940"/>
              <a:chExt cx="1074" cy="154"/>
            </a:xfrm>
          </p:grpSpPr>
          <p:sp>
            <p:nvSpPr>
              <p:cNvPr id="114758" name="Freeform 32"/>
              <p:cNvSpPr>
                <a:spLocks/>
              </p:cNvSpPr>
              <p:nvPr/>
            </p:nvSpPr>
            <p:spPr bwMode="auto">
              <a:xfrm>
                <a:off x="2561" y="1940"/>
                <a:ext cx="1074" cy="154"/>
              </a:xfrm>
              <a:custGeom>
                <a:avLst/>
                <a:gdLst>
                  <a:gd name="T0" fmla="*/ 0 w 1074"/>
                  <a:gd name="T1" fmla="*/ 0 h 154"/>
                  <a:gd name="T2" fmla="*/ 1001 w 1074"/>
                  <a:gd name="T3" fmla="*/ 0 h 154"/>
                  <a:gd name="T4" fmla="*/ 1021 w 1074"/>
                  <a:gd name="T5" fmla="*/ 3 h 154"/>
                  <a:gd name="T6" fmla="*/ 1042 w 1074"/>
                  <a:gd name="T7" fmla="*/ 16 h 154"/>
                  <a:gd name="T8" fmla="*/ 1049 w 1074"/>
                  <a:gd name="T9" fmla="*/ 21 h 154"/>
                  <a:gd name="T10" fmla="*/ 1056 w 1074"/>
                  <a:gd name="T11" fmla="*/ 29 h 154"/>
                  <a:gd name="T12" fmla="*/ 1058 w 1074"/>
                  <a:gd name="T13" fmla="*/ 36 h 154"/>
                  <a:gd name="T14" fmla="*/ 1061 w 1074"/>
                  <a:gd name="T15" fmla="*/ 44 h 154"/>
                  <a:gd name="T16" fmla="*/ 1070 w 1074"/>
                  <a:gd name="T17" fmla="*/ 53 h 154"/>
                  <a:gd name="T18" fmla="*/ 1070 w 1074"/>
                  <a:gd name="T19" fmla="*/ 60 h 154"/>
                  <a:gd name="T20" fmla="*/ 1073 w 1074"/>
                  <a:gd name="T21" fmla="*/ 68 h 154"/>
                  <a:gd name="T22" fmla="*/ 1073 w 1074"/>
                  <a:gd name="T23" fmla="*/ 77 h 154"/>
                  <a:gd name="T24" fmla="*/ 1073 w 1074"/>
                  <a:gd name="T25" fmla="*/ 84 h 154"/>
                  <a:gd name="T26" fmla="*/ 1073 w 1074"/>
                  <a:gd name="T27" fmla="*/ 90 h 154"/>
                  <a:gd name="T28" fmla="*/ 1073 w 1074"/>
                  <a:gd name="T29" fmla="*/ 98 h 154"/>
                  <a:gd name="T30" fmla="*/ 1070 w 1074"/>
                  <a:gd name="T31" fmla="*/ 105 h 154"/>
                  <a:gd name="T32" fmla="*/ 1070 w 1074"/>
                  <a:gd name="T33" fmla="*/ 113 h 154"/>
                  <a:gd name="T34" fmla="*/ 1069 w 1074"/>
                  <a:gd name="T35" fmla="*/ 119 h 154"/>
                  <a:gd name="T36" fmla="*/ 1061 w 1074"/>
                  <a:gd name="T37" fmla="*/ 128 h 154"/>
                  <a:gd name="T38" fmla="*/ 1058 w 1074"/>
                  <a:gd name="T39" fmla="*/ 134 h 154"/>
                  <a:gd name="T40" fmla="*/ 1052 w 1074"/>
                  <a:gd name="T41" fmla="*/ 139 h 154"/>
                  <a:gd name="T42" fmla="*/ 1047 w 1074"/>
                  <a:gd name="T43" fmla="*/ 147 h 154"/>
                  <a:gd name="T44" fmla="*/ 1039 w 1074"/>
                  <a:gd name="T45" fmla="*/ 149 h 154"/>
                  <a:gd name="T46" fmla="*/ 1032 w 1074"/>
                  <a:gd name="T47" fmla="*/ 149 h 154"/>
                  <a:gd name="T48" fmla="*/ 1015 w 1074"/>
                  <a:gd name="T49" fmla="*/ 153 h 154"/>
                  <a:gd name="T50" fmla="*/ 0 w 1074"/>
                  <a:gd name="T51" fmla="*/ 153 h 1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4"/>
                  <a:gd name="T79" fmla="*/ 0 h 154"/>
                  <a:gd name="T80" fmla="*/ 1074 w 1074"/>
                  <a:gd name="T81" fmla="*/ 154 h 1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4" h="154">
                    <a:moveTo>
                      <a:pt x="0" y="0"/>
                    </a:moveTo>
                    <a:lnTo>
                      <a:pt x="1001" y="0"/>
                    </a:lnTo>
                    <a:lnTo>
                      <a:pt x="1021" y="3"/>
                    </a:lnTo>
                    <a:lnTo>
                      <a:pt x="1042" y="16"/>
                    </a:lnTo>
                    <a:lnTo>
                      <a:pt x="1049" y="21"/>
                    </a:lnTo>
                    <a:lnTo>
                      <a:pt x="1056" y="29"/>
                    </a:lnTo>
                    <a:lnTo>
                      <a:pt x="1058" y="36"/>
                    </a:lnTo>
                    <a:lnTo>
                      <a:pt x="1061" y="44"/>
                    </a:lnTo>
                    <a:lnTo>
                      <a:pt x="1070" y="53"/>
                    </a:lnTo>
                    <a:lnTo>
                      <a:pt x="1070" y="60"/>
                    </a:lnTo>
                    <a:lnTo>
                      <a:pt x="1073" y="68"/>
                    </a:lnTo>
                    <a:lnTo>
                      <a:pt x="1073" y="77"/>
                    </a:lnTo>
                    <a:lnTo>
                      <a:pt x="1073" y="84"/>
                    </a:lnTo>
                    <a:lnTo>
                      <a:pt x="1073" y="90"/>
                    </a:lnTo>
                    <a:lnTo>
                      <a:pt x="1073" y="98"/>
                    </a:lnTo>
                    <a:lnTo>
                      <a:pt x="1070" y="105"/>
                    </a:lnTo>
                    <a:lnTo>
                      <a:pt x="1070" y="113"/>
                    </a:lnTo>
                    <a:lnTo>
                      <a:pt x="1069" y="119"/>
                    </a:lnTo>
                    <a:lnTo>
                      <a:pt x="1061" y="128"/>
                    </a:lnTo>
                    <a:lnTo>
                      <a:pt x="1058" y="134"/>
                    </a:lnTo>
                    <a:lnTo>
                      <a:pt x="1052" y="139"/>
                    </a:lnTo>
                    <a:lnTo>
                      <a:pt x="1047" y="147"/>
                    </a:lnTo>
                    <a:lnTo>
                      <a:pt x="1039" y="149"/>
                    </a:lnTo>
                    <a:lnTo>
                      <a:pt x="1032" y="149"/>
                    </a:lnTo>
                    <a:lnTo>
                      <a:pt x="1015" y="153"/>
                    </a:lnTo>
                    <a:lnTo>
                      <a:pt x="0" y="15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59" name="Rectangle 33"/>
              <p:cNvSpPr>
                <a:spLocks noChangeArrowheads="1"/>
              </p:cNvSpPr>
              <p:nvPr/>
            </p:nvSpPr>
            <p:spPr bwMode="auto">
              <a:xfrm>
                <a:off x="2567" y="1946"/>
                <a:ext cx="31" cy="147"/>
              </a:xfrm>
              <a:prstGeom prst="rect">
                <a:avLst/>
              </a:prstGeom>
              <a:solidFill>
                <a:srgbClr val="FC012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29" name="Group 34"/>
            <p:cNvGrpSpPr>
              <a:grpSpLocks/>
            </p:cNvGrpSpPr>
            <p:nvPr/>
          </p:nvGrpSpPr>
          <p:grpSpPr bwMode="auto">
            <a:xfrm>
              <a:off x="2440" y="1875"/>
              <a:ext cx="64" cy="342"/>
              <a:chOff x="2721" y="1681"/>
              <a:chExt cx="55" cy="261"/>
            </a:xfrm>
          </p:grpSpPr>
          <p:sp>
            <p:nvSpPr>
              <p:cNvPr id="114756" name="Line 35"/>
              <p:cNvSpPr>
                <a:spLocks noChangeShapeType="1"/>
              </p:cNvSpPr>
              <p:nvPr/>
            </p:nvSpPr>
            <p:spPr bwMode="auto">
              <a:xfrm>
                <a:off x="2748" y="1681"/>
                <a:ext cx="1" cy="19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57" name="Freeform 36"/>
              <p:cNvSpPr>
                <a:spLocks/>
              </p:cNvSpPr>
              <p:nvPr/>
            </p:nvSpPr>
            <p:spPr bwMode="auto">
              <a:xfrm>
                <a:off x="2721" y="1843"/>
                <a:ext cx="55" cy="99"/>
              </a:xfrm>
              <a:custGeom>
                <a:avLst/>
                <a:gdLst>
                  <a:gd name="T0" fmla="*/ 26 w 55"/>
                  <a:gd name="T1" fmla="*/ 98 h 99"/>
                  <a:gd name="T2" fmla="*/ 54 w 55"/>
                  <a:gd name="T3" fmla="*/ 0 h 99"/>
                  <a:gd name="T4" fmla="*/ 0 w 55"/>
                  <a:gd name="T5" fmla="*/ 0 h 99"/>
                  <a:gd name="T6" fmla="*/ 26 w 55"/>
                  <a:gd name="T7" fmla="*/ 98 h 99"/>
                  <a:gd name="T8" fmla="*/ 0 60000 65536"/>
                  <a:gd name="T9" fmla="*/ 0 60000 65536"/>
                  <a:gd name="T10" fmla="*/ 0 60000 65536"/>
                  <a:gd name="T11" fmla="*/ 0 60000 65536"/>
                  <a:gd name="T12" fmla="*/ 0 w 55"/>
                  <a:gd name="T13" fmla="*/ 0 h 99"/>
                  <a:gd name="T14" fmla="*/ 55 w 55"/>
                  <a:gd name="T15" fmla="*/ 99 h 99"/>
                </a:gdLst>
                <a:ahLst/>
                <a:cxnLst>
                  <a:cxn ang="T8">
                    <a:pos x="T0" y="T1"/>
                  </a:cxn>
                  <a:cxn ang="T9">
                    <a:pos x="T2" y="T3"/>
                  </a:cxn>
                  <a:cxn ang="T10">
                    <a:pos x="T4" y="T5"/>
                  </a:cxn>
                  <a:cxn ang="T11">
                    <a:pos x="T6" y="T7"/>
                  </a:cxn>
                </a:cxnLst>
                <a:rect l="T12" t="T13" r="T14" b="T15"/>
                <a:pathLst>
                  <a:path w="55" h="99">
                    <a:moveTo>
                      <a:pt x="26" y="98"/>
                    </a:moveTo>
                    <a:lnTo>
                      <a:pt x="54" y="0"/>
                    </a:lnTo>
                    <a:lnTo>
                      <a:pt x="0" y="0"/>
                    </a:lnTo>
                    <a:lnTo>
                      <a:pt x="26" y="9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30" name="Group 37"/>
            <p:cNvGrpSpPr>
              <a:grpSpLocks/>
            </p:cNvGrpSpPr>
            <p:nvPr/>
          </p:nvGrpSpPr>
          <p:grpSpPr bwMode="auto">
            <a:xfrm>
              <a:off x="3255" y="1351"/>
              <a:ext cx="63" cy="859"/>
              <a:chOff x="3425" y="1281"/>
              <a:chExt cx="55" cy="655"/>
            </a:xfrm>
          </p:grpSpPr>
          <p:sp>
            <p:nvSpPr>
              <p:cNvPr id="114754" name="Line 38"/>
              <p:cNvSpPr>
                <a:spLocks noChangeShapeType="1"/>
              </p:cNvSpPr>
              <p:nvPr/>
            </p:nvSpPr>
            <p:spPr bwMode="auto">
              <a:xfrm>
                <a:off x="3454" y="1344"/>
                <a:ext cx="1" cy="5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55" name="Freeform 39"/>
              <p:cNvSpPr>
                <a:spLocks/>
              </p:cNvSpPr>
              <p:nvPr/>
            </p:nvSpPr>
            <p:spPr bwMode="auto">
              <a:xfrm>
                <a:off x="3425" y="1281"/>
                <a:ext cx="55" cy="96"/>
              </a:xfrm>
              <a:custGeom>
                <a:avLst/>
                <a:gdLst>
                  <a:gd name="T0" fmla="*/ 28 w 55"/>
                  <a:gd name="T1" fmla="*/ 0 h 96"/>
                  <a:gd name="T2" fmla="*/ 0 w 55"/>
                  <a:gd name="T3" fmla="*/ 95 h 96"/>
                  <a:gd name="T4" fmla="*/ 54 w 55"/>
                  <a:gd name="T5" fmla="*/ 95 h 96"/>
                  <a:gd name="T6" fmla="*/ 28 w 55"/>
                  <a:gd name="T7" fmla="*/ 0 h 96"/>
                  <a:gd name="T8" fmla="*/ 0 60000 65536"/>
                  <a:gd name="T9" fmla="*/ 0 60000 65536"/>
                  <a:gd name="T10" fmla="*/ 0 60000 65536"/>
                  <a:gd name="T11" fmla="*/ 0 60000 65536"/>
                  <a:gd name="T12" fmla="*/ 0 w 55"/>
                  <a:gd name="T13" fmla="*/ 0 h 96"/>
                  <a:gd name="T14" fmla="*/ 55 w 55"/>
                  <a:gd name="T15" fmla="*/ 96 h 96"/>
                </a:gdLst>
                <a:ahLst/>
                <a:cxnLst>
                  <a:cxn ang="T8">
                    <a:pos x="T0" y="T1"/>
                  </a:cxn>
                  <a:cxn ang="T9">
                    <a:pos x="T2" y="T3"/>
                  </a:cxn>
                  <a:cxn ang="T10">
                    <a:pos x="T4" y="T5"/>
                  </a:cxn>
                  <a:cxn ang="T11">
                    <a:pos x="T6" y="T7"/>
                  </a:cxn>
                </a:cxnLst>
                <a:rect l="T12" t="T13" r="T14" b="T15"/>
                <a:pathLst>
                  <a:path w="55" h="96">
                    <a:moveTo>
                      <a:pt x="28" y="0"/>
                    </a:moveTo>
                    <a:lnTo>
                      <a:pt x="0" y="95"/>
                    </a:lnTo>
                    <a:lnTo>
                      <a:pt x="54" y="95"/>
                    </a:lnTo>
                    <a:lnTo>
                      <a:pt x="28" y="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31" name="Group 40"/>
            <p:cNvGrpSpPr>
              <a:grpSpLocks/>
            </p:cNvGrpSpPr>
            <p:nvPr/>
          </p:nvGrpSpPr>
          <p:grpSpPr bwMode="auto">
            <a:xfrm>
              <a:off x="2483" y="3147"/>
              <a:ext cx="61" cy="692"/>
              <a:chOff x="2758" y="2651"/>
              <a:chExt cx="53" cy="528"/>
            </a:xfrm>
          </p:grpSpPr>
          <p:sp>
            <p:nvSpPr>
              <p:cNvPr id="114752" name="Line 41"/>
              <p:cNvSpPr>
                <a:spLocks noChangeShapeType="1"/>
              </p:cNvSpPr>
              <p:nvPr/>
            </p:nvSpPr>
            <p:spPr bwMode="auto">
              <a:xfrm>
                <a:off x="2785" y="2651"/>
                <a:ext cx="1" cy="4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53" name="Freeform 42"/>
              <p:cNvSpPr>
                <a:spLocks/>
              </p:cNvSpPr>
              <p:nvPr/>
            </p:nvSpPr>
            <p:spPr bwMode="auto">
              <a:xfrm>
                <a:off x="2758" y="3085"/>
                <a:ext cx="53" cy="94"/>
              </a:xfrm>
              <a:custGeom>
                <a:avLst/>
                <a:gdLst>
                  <a:gd name="T0" fmla="*/ 26 w 53"/>
                  <a:gd name="T1" fmla="*/ 93 h 94"/>
                  <a:gd name="T2" fmla="*/ 52 w 53"/>
                  <a:gd name="T3" fmla="*/ 0 h 94"/>
                  <a:gd name="T4" fmla="*/ 0 w 53"/>
                  <a:gd name="T5" fmla="*/ 0 h 94"/>
                  <a:gd name="T6" fmla="*/ 26 w 53"/>
                  <a:gd name="T7" fmla="*/ 93 h 94"/>
                  <a:gd name="T8" fmla="*/ 0 60000 65536"/>
                  <a:gd name="T9" fmla="*/ 0 60000 65536"/>
                  <a:gd name="T10" fmla="*/ 0 60000 65536"/>
                  <a:gd name="T11" fmla="*/ 0 60000 65536"/>
                  <a:gd name="T12" fmla="*/ 0 w 53"/>
                  <a:gd name="T13" fmla="*/ 0 h 94"/>
                  <a:gd name="T14" fmla="*/ 53 w 53"/>
                  <a:gd name="T15" fmla="*/ 94 h 94"/>
                </a:gdLst>
                <a:ahLst/>
                <a:cxnLst>
                  <a:cxn ang="T8">
                    <a:pos x="T0" y="T1"/>
                  </a:cxn>
                  <a:cxn ang="T9">
                    <a:pos x="T2" y="T3"/>
                  </a:cxn>
                  <a:cxn ang="T10">
                    <a:pos x="T4" y="T5"/>
                  </a:cxn>
                  <a:cxn ang="T11">
                    <a:pos x="T6" y="T7"/>
                  </a:cxn>
                </a:cxnLst>
                <a:rect l="T12" t="T13" r="T14" b="T15"/>
                <a:pathLst>
                  <a:path w="53" h="94">
                    <a:moveTo>
                      <a:pt x="26" y="93"/>
                    </a:moveTo>
                    <a:lnTo>
                      <a:pt x="52" y="0"/>
                    </a:lnTo>
                    <a:lnTo>
                      <a:pt x="0" y="0"/>
                    </a:lnTo>
                    <a:lnTo>
                      <a:pt x="26" y="9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32" name="Group 43"/>
            <p:cNvGrpSpPr>
              <a:grpSpLocks/>
            </p:cNvGrpSpPr>
            <p:nvPr/>
          </p:nvGrpSpPr>
          <p:grpSpPr bwMode="auto">
            <a:xfrm>
              <a:off x="2528" y="3749"/>
              <a:ext cx="1576" cy="76"/>
              <a:chOff x="2797" y="3110"/>
              <a:chExt cx="1362" cy="58"/>
            </a:xfrm>
          </p:grpSpPr>
          <p:sp>
            <p:nvSpPr>
              <p:cNvPr id="114750" name="Line 44"/>
              <p:cNvSpPr>
                <a:spLocks noChangeShapeType="1"/>
              </p:cNvSpPr>
              <p:nvPr/>
            </p:nvSpPr>
            <p:spPr bwMode="auto">
              <a:xfrm>
                <a:off x="2797" y="3140"/>
                <a:ext cx="1305"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51" name="Freeform 45"/>
              <p:cNvSpPr>
                <a:spLocks/>
              </p:cNvSpPr>
              <p:nvPr/>
            </p:nvSpPr>
            <p:spPr bwMode="auto">
              <a:xfrm>
                <a:off x="4067" y="3110"/>
                <a:ext cx="92" cy="58"/>
              </a:xfrm>
              <a:custGeom>
                <a:avLst/>
                <a:gdLst>
                  <a:gd name="T0" fmla="*/ 91 w 92"/>
                  <a:gd name="T1" fmla="*/ 29 h 58"/>
                  <a:gd name="T2" fmla="*/ 0 w 92"/>
                  <a:gd name="T3" fmla="*/ 0 h 58"/>
                  <a:gd name="T4" fmla="*/ 0 w 92"/>
                  <a:gd name="T5" fmla="*/ 57 h 58"/>
                  <a:gd name="T6" fmla="*/ 91 w 92"/>
                  <a:gd name="T7" fmla="*/ 29 h 58"/>
                  <a:gd name="T8" fmla="*/ 0 60000 65536"/>
                  <a:gd name="T9" fmla="*/ 0 60000 65536"/>
                  <a:gd name="T10" fmla="*/ 0 60000 65536"/>
                  <a:gd name="T11" fmla="*/ 0 60000 65536"/>
                  <a:gd name="T12" fmla="*/ 0 w 92"/>
                  <a:gd name="T13" fmla="*/ 0 h 58"/>
                  <a:gd name="T14" fmla="*/ 92 w 92"/>
                  <a:gd name="T15" fmla="*/ 58 h 58"/>
                </a:gdLst>
                <a:ahLst/>
                <a:cxnLst>
                  <a:cxn ang="T8">
                    <a:pos x="T0" y="T1"/>
                  </a:cxn>
                  <a:cxn ang="T9">
                    <a:pos x="T2" y="T3"/>
                  </a:cxn>
                  <a:cxn ang="T10">
                    <a:pos x="T4" y="T5"/>
                  </a:cxn>
                  <a:cxn ang="T11">
                    <a:pos x="T6" y="T7"/>
                  </a:cxn>
                </a:cxnLst>
                <a:rect l="T12" t="T13" r="T14" b="T15"/>
                <a:pathLst>
                  <a:path w="92" h="58">
                    <a:moveTo>
                      <a:pt x="91" y="29"/>
                    </a:moveTo>
                    <a:lnTo>
                      <a:pt x="0" y="0"/>
                    </a:lnTo>
                    <a:lnTo>
                      <a:pt x="0" y="57"/>
                    </a:lnTo>
                    <a:lnTo>
                      <a:pt x="91"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733" name="Line 46"/>
            <p:cNvSpPr>
              <a:spLocks noChangeShapeType="1"/>
            </p:cNvSpPr>
            <p:nvPr/>
          </p:nvSpPr>
          <p:spPr bwMode="auto">
            <a:xfrm>
              <a:off x="3374" y="3147"/>
              <a:ext cx="1" cy="17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4734" name="Group 47"/>
            <p:cNvGrpSpPr>
              <a:grpSpLocks/>
            </p:cNvGrpSpPr>
            <p:nvPr/>
          </p:nvGrpSpPr>
          <p:grpSpPr bwMode="auto">
            <a:xfrm>
              <a:off x="3372" y="3296"/>
              <a:ext cx="850" cy="79"/>
              <a:chOff x="3523" y="3640"/>
              <a:chExt cx="734" cy="79"/>
            </a:xfrm>
          </p:grpSpPr>
          <p:sp>
            <p:nvSpPr>
              <p:cNvPr id="114748" name="Line 48"/>
              <p:cNvSpPr>
                <a:spLocks noChangeShapeType="1"/>
              </p:cNvSpPr>
              <p:nvPr/>
            </p:nvSpPr>
            <p:spPr bwMode="auto">
              <a:xfrm rot="10800000">
                <a:off x="3523" y="3674"/>
                <a:ext cx="6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49" name="Freeform 49"/>
              <p:cNvSpPr>
                <a:spLocks/>
              </p:cNvSpPr>
              <p:nvPr/>
            </p:nvSpPr>
            <p:spPr bwMode="auto">
              <a:xfrm rot="10800000">
                <a:off x="4165" y="3640"/>
                <a:ext cx="92" cy="79"/>
              </a:xfrm>
              <a:custGeom>
                <a:avLst/>
                <a:gdLst>
                  <a:gd name="T0" fmla="*/ 0 w 92"/>
                  <a:gd name="T1" fmla="*/ 30 h 60"/>
                  <a:gd name="T2" fmla="*/ 91 w 92"/>
                  <a:gd name="T3" fmla="*/ 59 h 60"/>
                  <a:gd name="T4" fmla="*/ 91 w 92"/>
                  <a:gd name="T5" fmla="*/ 0 h 60"/>
                  <a:gd name="T6" fmla="*/ 0 w 92"/>
                  <a:gd name="T7" fmla="*/ 30 h 60"/>
                  <a:gd name="T8" fmla="*/ 0 60000 65536"/>
                  <a:gd name="T9" fmla="*/ 0 60000 65536"/>
                  <a:gd name="T10" fmla="*/ 0 60000 65536"/>
                  <a:gd name="T11" fmla="*/ 0 60000 65536"/>
                  <a:gd name="T12" fmla="*/ 0 w 92"/>
                  <a:gd name="T13" fmla="*/ 0 h 60"/>
                  <a:gd name="T14" fmla="*/ 92 w 92"/>
                  <a:gd name="T15" fmla="*/ 60 h 60"/>
                </a:gdLst>
                <a:ahLst/>
                <a:cxnLst>
                  <a:cxn ang="T8">
                    <a:pos x="T0" y="T1"/>
                  </a:cxn>
                  <a:cxn ang="T9">
                    <a:pos x="T2" y="T3"/>
                  </a:cxn>
                  <a:cxn ang="T10">
                    <a:pos x="T4" y="T5"/>
                  </a:cxn>
                  <a:cxn ang="T11">
                    <a:pos x="T6" y="T7"/>
                  </a:cxn>
                </a:cxnLst>
                <a:rect l="T12" t="T13" r="T14" b="T15"/>
                <a:pathLst>
                  <a:path w="92" h="60">
                    <a:moveTo>
                      <a:pt x="0" y="30"/>
                    </a:moveTo>
                    <a:lnTo>
                      <a:pt x="91" y="59"/>
                    </a:lnTo>
                    <a:lnTo>
                      <a:pt x="91" y="0"/>
                    </a:lnTo>
                    <a:lnTo>
                      <a:pt x="0" y="3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735" name="Line 50"/>
            <p:cNvSpPr>
              <a:spLocks noChangeShapeType="1"/>
            </p:cNvSpPr>
            <p:nvPr/>
          </p:nvSpPr>
          <p:spPr bwMode="auto">
            <a:xfrm flipH="1">
              <a:off x="1990" y="2366"/>
              <a:ext cx="28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36" name="Line 51"/>
            <p:cNvSpPr>
              <a:spLocks noChangeShapeType="1"/>
            </p:cNvSpPr>
            <p:nvPr/>
          </p:nvSpPr>
          <p:spPr bwMode="auto">
            <a:xfrm>
              <a:off x="1999" y="2383"/>
              <a:ext cx="1" cy="5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37" name="Line 52"/>
            <p:cNvSpPr>
              <a:spLocks noChangeShapeType="1"/>
            </p:cNvSpPr>
            <p:nvPr/>
          </p:nvSpPr>
          <p:spPr bwMode="auto">
            <a:xfrm>
              <a:off x="2013" y="2975"/>
              <a:ext cx="237"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4738" name="Group 53"/>
            <p:cNvGrpSpPr>
              <a:grpSpLocks/>
            </p:cNvGrpSpPr>
            <p:nvPr/>
          </p:nvGrpSpPr>
          <p:grpSpPr bwMode="auto">
            <a:xfrm>
              <a:off x="1957" y="2832"/>
              <a:ext cx="85" cy="92"/>
              <a:chOff x="2304" y="2411"/>
              <a:chExt cx="73" cy="70"/>
            </a:xfrm>
          </p:grpSpPr>
          <p:sp>
            <p:nvSpPr>
              <p:cNvPr id="114745" name="Oval 54"/>
              <p:cNvSpPr>
                <a:spLocks noChangeArrowheads="1"/>
              </p:cNvSpPr>
              <p:nvPr/>
            </p:nvSpPr>
            <p:spPr bwMode="auto">
              <a:xfrm>
                <a:off x="2309" y="2411"/>
                <a:ext cx="67" cy="7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46" name="Line 55"/>
              <p:cNvSpPr>
                <a:spLocks noChangeShapeType="1"/>
              </p:cNvSpPr>
              <p:nvPr/>
            </p:nvSpPr>
            <p:spPr bwMode="auto">
              <a:xfrm>
                <a:off x="2324" y="2429"/>
                <a:ext cx="30" cy="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47" name="Line 56"/>
              <p:cNvSpPr>
                <a:spLocks noChangeShapeType="1"/>
              </p:cNvSpPr>
              <p:nvPr/>
            </p:nvSpPr>
            <p:spPr bwMode="auto">
              <a:xfrm flipH="1">
                <a:off x="2304" y="2429"/>
                <a:ext cx="73" cy="3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739" name="Line 57"/>
            <p:cNvSpPr>
              <a:spLocks noChangeShapeType="1"/>
            </p:cNvSpPr>
            <p:nvPr/>
          </p:nvSpPr>
          <p:spPr bwMode="auto">
            <a:xfrm flipH="1">
              <a:off x="957" y="2266"/>
              <a:ext cx="13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40" name="Line 58"/>
            <p:cNvSpPr>
              <a:spLocks noChangeShapeType="1"/>
            </p:cNvSpPr>
            <p:nvPr/>
          </p:nvSpPr>
          <p:spPr bwMode="auto">
            <a:xfrm>
              <a:off x="967" y="2283"/>
              <a:ext cx="1" cy="68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4741" name="Group 59"/>
            <p:cNvGrpSpPr>
              <a:grpSpLocks/>
            </p:cNvGrpSpPr>
            <p:nvPr/>
          </p:nvGrpSpPr>
          <p:grpSpPr bwMode="auto">
            <a:xfrm>
              <a:off x="889" y="2983"/>
              <a:ext cx="206" cy="295"/>
              <a:chOff x="1381" y="2526"/>
              <a:chExt cx="178" cy="225"/>
            </a:xfrm>
          </p:grpSpPr>
          <p:sp>
            <p:nvSpPr>
              <p:cNvPr id="114743" name="Rectangle 60"/>
              <p:cNvSpPr>
                <a:spLocks noChangeArrowheads="1"/>
              </p:cNvSpPr>
              <p:nvPr/>
            </p:nvSpPr>
            <p:spPr bwMode="auto">
              <a:xfrm>
                <a:off x="1407" y="2526"/>
                <a:ext cx="126"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44" name="Oval 61"/>
              <p:cNvSpPr>
                <a:spLocks noChangeArrowheads="1"/>
              </p:cNvSpPr>
              <p:nvPr/>
            </p:nvSpPr>
            <p:spPr bwMode="auto">
              <a:xfrm>
                <a:off x="1381" y="2605"/>
                <a:ext cx="178" cy="146"/>
              </a:xfrm>
              <a:prstGeom prst="ellipse">
                <a:avLst/>
              </a:prstGeom>
              <a:solidFill>
                <a:srgbClr val="FCFCFC"/>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742" name="Line 62"/>
            <p:cNvSpPr>
              <a:spLocks noChangeShapeType="1"/>
            </p:cNvSpPr>
            <p:nvPr/>
          </p:nvSpPr>
          <p:spPr bwMode="auto">
            <a:xfrm flipH="1">
              <a:off x="1043" y="3079"/>
              <a:ext cx="1230"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692" name="Rectangle 63"/>
          <p:cNvSpPr>
            <a:spLocks noChangeArrowheads="1"/>
          </p:cNvSpPr>
          <p:nvPr/>
        </p:nvSpPr>
        <p:spPr bwMode="auto">
          <a:xfrm>
            <a:off x="3886200" y="3581400"/>
            <a:ext cx="7699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condenser</a:t>
            </a:r>
          </a:p>
        </p:txBody>
      </p:sp>
      <p:sp>
        <p:nvSpPr>
          <p:cNvPr id="114693" name="Rectangle 64"/>
          <p:cNvSpPr>
            <a:spLocks noChangeArrowheads="1"/>
          </p:cNvSpPr>
          <p:nvPr/>
        </p:nvSpPr>
        <p:spPr bwMode="auto">
          <a:xfrm>
            <a:off x="4038600" y="4724400"/>
            <a:ext cx="7858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evaporator</a:t>
            </a:r>
          </a:p>
        </p:txBody>
      </p:sp>
      <p:sp>
        <p:nvSpPr>
          <p:cNvPr id="114694" name="Rectangle 65"/>
          <p:cNvSpPr>
            <a:spLocks noChangeArrowheads="1"/>
          </p:cNvSpPr>
          <p:nvPr/>
        </p:nvSpPr>
        <p:spPr bwMode="auto">
          <a:xfrm>
            <a:off x="3886200" y="2438400"/>
            <a:ext cx="982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a:t>
            </a: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rejection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loop</a:t>
            </a:r>
          </a:p>
        </p:txBody>
      </p:sp>
      <p:sp>
        <p:nvSpPr>
          <p:cNvPr id="114695" name="Rectangle 66"/>
          <p:cNvSpPr>
            <a:spLocks noChangeArrowheads="1"/>
          </p:cNvSpPr>
          <p:nvPr/>
        </p:nvSpPr>
        <p:spPr bwMode="auto">
          <a:xfrm>
            <a:off x="1524000" y="1828800"/>
            <a:ext cx="54451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cooling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tower</a:t>
            </a:r>
          </a:p>
        </p:txBody>
      </p:sp>
      <p:sp>
        <p:nvSpPr>
          <p:cNvPr id="114696" name="Rectangle 67"/>
          <p:cNvSpPr>
            <a:spLocks noChangeArrowheads="1"/>
          </p:cNvSpPr>
          <p:nvPr/>
        </p:nvSpPr>
        <p:spPr bwMode="auto">
          <a:xfrm>
            <a:off x="1219200" y="5257800"/>
            <a:ext cx="86995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compressor</a:t>
            </a:r>
          </a:p>
        </p:txBody>
      </p:sp>
      <p:sp>
        <p:nvSpPr>
          <p:cNvPr id="114697" name="Rectangle 68"/>
          <p:cNvSpPr>
            <a:spLocks noChangeArrowheads="1"/>
          </p:cNvSpPr>
          <p:nvPr/>
        </p:nvSpPr>
        <p:spPr bwMode="auto">
          <a:xfrm>
            <a:off x="1601788" y="3756025"/>
            <a:ext cx="7604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refrigerant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loop</a:t>
            </a:r>
          </a:p>
        </p:txBody>
      </p:sp>
      <p:sp>
        <p:nvSpPr>
          <p:cNvPr id="114698" name="Rectangle 69"/>
          <p:cNvSpPr>
            <a:spLocks noChangeArrowheads="1"/>
          </p:cNvSpPr>
          <p:nvPr/>
        </p:nvSpPr>
        <p:spPr bwMode="auto">
          <a:xfrm>
            <a:off x="4129088" y="512286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chilled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water loop</a:t>
            </a:r>
          </a:p>
        </p:txBody>
      </p:sp>
      <p:grpSp>
        <p:nvGrpSpPr>
          <p:cNvPr id="114699" name="Group 70"/>
          <p:cNvGrpSpPr>
            <a:grpSpLocks/>
          </p:cNvGrpSpPr>
          <p:nvPr/>
        </p:nvGrpSpPr>
        <p:grpSpPr bwMode="auto">
          <a:xfrm>
            <a:off x="3116263" y="2882900"/>
            <a:ext cx="330200" cy="231775"/>
            <a:chOff x="2309" y="1636"/>
            <a:chExt cx="179" cy="111"/>
          </a:xfrm>
        </p:grpSpPr>
        <p:sp>
          <p:nvSpPr>
            <p:cNvPr id="114706" name="Rectangle 71"/>
            <p:cNvSpPr>
              <a:spLocks noChangeArrowheads="1"/>
            </p:cNvSpPr>
            <p:nvPr/>
          </p:nvSpPr>
          <p:spPr bwMode="auto">
            <a:xfrm>
              <a:off x="2361" y="1636"/>
              <a:ext cx="127" cy="4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07" name="Oval 72"/>
            <p:cNvSpPr>
              <a:spLocks noChangeArrowheads="1"/>
            </p:cNvSpPr>
            <p:nvPr/>
          </p:nvSpPr>
          <p:spPr bwMode="auto">
            <a:xfrm>
              <a:off x="2309" y="1636"/>
              <a:ext cx="125" cy="111"/>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08" name="Oval 73"/>
            <p:cNvSpPr>
              <a:spLocks noChangeArrowheads="1"/>
            </p:cNvSpPr>
            <p:nvPr/>
          </p:nvSpPr>
          <p:spPr bwMode="auto">
            <a:xfrm>
              <a:off x="2335" y="1660"/>
              <a:ext cx="73" cy="64"/>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4700" name="Group 74"/>
          <p:cNvGrpSpPr>
            <a:grpSpLocks/>
          </p:cNvGrpSpPr>
          <p:nvPr/>
        </p:nvGrpSpPr>
        <p:grpSpPr bwMode="auto">
          <a:xfrm>
            <a:off x="4002088" y="5949950"/>
            <a:ext cx="330200" cy="222250"/>
            <a:chOff x="2791" y="3109"/>
            <a:chExt cx="180" cy="107"/>
          </a:xfrm>
        </p:grpSpPr>
        <p:sp>
          <p:nvSpPr>
            <p:cNvPr id="114703" name="Rectangle 75"/>
            <p:cNvSpPr>
              <a:spLocks noChangeArrowheads="1"/>
            </p:cNvSpPr>
            <p:nvPr/>
          </p:nvSpPr>
          <p:spPr bwMode="auto">
            <a:xfrm>
              <a:off x="2844" y="3109"/>
              <a:ext cx="127" cy="4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04" name="Oval 76"/>
            <p:cNvSpPr>
              <a:spLocks noChangeArrowheads="1"/>
            </p:cNvSpPr>
            <p:nvPr/>
          </p:nvSpPr>
          <p:spPr bwMode="auto">
            <a:xfrm>
              <a:off x="2791" y="3109"/>
              <a:ext cx="126" cy="107"/>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4705" name="Oval 77"/>
            <p:cNvSpPr>
              <a:spLocks noChangeArrowheads="1"/>
            </p:cNvSpPr>
            <p:nvPr/>
          </p:nvSpPr>
          <p:spPr bwMode="auto">
            <a:xfrm>
              <a:off x="2817" y="3132"/>
              <a:ext cx="73" cy="6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4701" name="Rectangle 78"/>
          <p:cNvSpPr>
            <a:spLocks noChangeArrowheads="1"/>
          </p:cNvSpPr>
          <p:nvPr/>
        </p:nvSpPr>
        <p:spPr bwMode="auto">
          <a:xfrm>
            <a:off x="6445250" y="5370513"/>
            <a:ext cx="1071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facility cooling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load</a:t>
            </a:r>
          </a:p>
        </p:txBody>
      </p:sp>
      <p:sp>
        <p:nvSpPr>
          <p:cNvPr id="114702" name="Rectangle 79"/>
          <p:cNvSpPr>
            <a:spLocks noChangeArrowheads="1"/>
          </p:cNvSpPr>
          <p:nvPr/>
        </p:nvSpPr>
        <p:spPr bwMode="auto">
          <a:xfrm>
            <a:off x="3352800" y="4191000"/>
            <a:ext cx="7540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expansion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valve</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ChangeArrowheads="1"/>
          </p:cNvSpPr>
          <p:nvPr/>
        </p:nvSpPr>
        <p:spPr bwMode="auto">
          <a:xfrm>
            <a:off x="914400" y="3352800"/>
            <a:ext cx="4876800" cy="2819400"/>
          </a:xfrm>
          <a:prstGeom prst="rect">
            <a:avLst/>
          </a:prstGeom>
          <a:solidFill>
            <a:schemeClr val="bg1"/>
          </a:solidFill>
          <a:ln w="12700">
            <a:solidFill>
              <a:schemeClr val="tx1"/>
            </a:solidFill>
            <a:prstDash val="sysDot"/>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15" name="Rectangle 3"/>
          <p:cNvSpPr>
            <a:spLocks noGrp="1" noChangeArrowheads="1"/>
          </p:cNvSpPr>
          <p:nvPr>
            <p:ph type="title"/>
          </p:nvPr>
        </p:nvSpPr>
        <p:spPr>
          <a:xfrm>
            <a:off x="304800" y="381000"/>
            <a:ext cx="6629400" cy="681037"/>
          </a:xfrm>
        </p:spPr>
        <p:txBody>
          <a:bodyPr lIns="90488" tIns="44450" rIns="90488" bIns="44450"/>
          <a:lstStyle/>
          <a:p>
            <a:pPr>
              <a:lnSpc>
                <a:spcPct val="90000"/>
              </a:lnSpc>
            </a:pPr>
            <a:r>
              <a:rPr lang="en-US" dirty="0"/>
              <a:t>Water-Side Economizer</a:t>
            </a:r>
          </a:p>
        </p:txBody>
      </p:sp>
      <p:grpSp>
        <p:nvGrpSpPr>
          <p:cNvPr id="115716" name="Group 4"/>
          <p:cNvGrpSpPr>
            <a:grpSpLocks/>
          </p:cNvGrpSpPr>
          <p:nvPr/>
        </p:nvGrpSpPr>
        <p:grpSpPr bwMode="auto">
          <a:xfrm>
            <a:off x="2417763" y="1830388"/>
            <a:ext cx="352425" cy="20637"/>
            <a:chOff x="1928" y="1130"/>
            <a:chExt cx="193" cy="10"/>
          </a:xfrm>
        </p:grpSpPr>
        <p:sp>
          <p:nvSpPr>
            <p:cNvPr id="115801" name="Oval 5"/>
            <p:cNvSpPr>
              <a:spLocks noChangeArrowheads="1"/>
            </p:cNvSpPr>
            <p:nvPr/>
          </p:nvSpPr>
          <p:spPr bwMode="auto">
            <a:xfrm>
              <a:off x="2018" y="1130"/>
              <a:ext cx="103" cy="10"/>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802" name="Oval 6"/>
            <p:cNvSpPr>
              <a:spLocks noChangeArrowheads="1"/>
            </p:cNvSpPr>
            <p:nvPr/>
          </p:nvSpPr>
          <p:spPr bwMode="auto">
            <a:xfrm>
              <a:off x="1928" y="1130"/>
              <a:ext cx="84" cy="10"/>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5717" name="Rectangle 7"/>
          <p:cNvSpPr>
            <a:spLocks noChangeArrowheads="1"/>
          </p:cNvSpPr>
          <p:nvPr/>
        </p:nvSpPr>
        <p:spPr bwMode="auto">
          <a:xfrm>
            <a:off x="2582863" y="1865313"/>
            <a:ext cx="19050" cy="44450"/>
          </a:xfrm>
          <a:prstGeom prst="rect">
            <a:avLst/>
          </a:prstGeom>
          <a:solidFill>
            <a:srgbClr val="FC012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18" name="Rectangle 8"/>
          <p:cNvSpPr>
            <a:spLocks noChangeArrowheads="1"/>
          </p:cNvSpPr>
          <p:nvPr/>
        </p:nvSpPr>
        <p:spPr bwMode="auto">
          <a:xfrm>
            <a:off x="2519363" y="1922463"/>
            <a:ext cx="117475" cy="177800"/>
          </a:xfrm>
          <a:prstGeom prst="rect">
            <a:avLst/>
          </a:prstGeom>
          <a:solidFill>
            <a:srgbClr val="FFFFFF"/>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19" name="Rectangle 9"/>
          <p:cNvSpPr>
            <a:spLocks noChangeArrowheads="1"/>
          </p:cNvSpPr>
          <p:nvPr/>
        </p:nvSpPr>
        <p:spPr bwMode="auto">
          <a:xfrm>
            <a:off x="2214563" y="1676400"/>
            <a:ext cx="682625" cy="101600"/>
          </a:xfrm>
          <a:prstGeom prst="rect">
            <a:avLst/>
          </a:prstGeom>
          <a:solidFill>
            <a:schemeClr val="accent1"/>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0" name="Line 10"/>
          <p:cNvSpPr>
            <a:spLocks noChangeShapeType="1"/>
          </p:cNvSpPr>
          <p:nvPr/>
        </p:nvSpPr>
        <p:spPr bwMode="auto">
          <a:xfrm>
            <a:off x="2209800" y="1784350"/>
            <a:ext cx="0" cy="5778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1" name="Line 11"/>
          <p:cNvSpPr>
            <a:spLocks noChangeShapeType="1"/>
          </p:cNvSpPr>
          <p:nvPr/>
        </p:nvSpPr>
        <p:spPr bwMode="auto">
          <a:xfrm flipH="1">
            <a:off x="2895600" y="1752600"/>
            <a:ext cx="0" cy="6096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2" name="Line 12"/>
          <p:cNvSpPr>
            <a:spLocks noChangeShapeType="1"/>
          </p:cNvSpPr>
          <p:nvPr/>
        </p:nvSpPr>
        <p:spPr bwMode="auto">
          <a:xfrm flipH="1">
            <a:off x="2730500" y="2193925"/>
            <a:ext cx="9525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3" name="Line 13"/>
          <p:cNvSpPr>
            <a:spLocks noChangeShapeType="1"/>
          </p:cNvSpPr>
          <p:nvPr/>
        </p:nvSpPr>
        <p:spPr bwMode="auto">
          <a:xfrm>
            <a:off x="2832100" y="2193925"/>
            <a:ext cx="26988" cy="174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4" name="Line 14"/>
          <p:cNvSpPr>
            <a:spLocks noChangeShapeType="1"/>
          </p:cNvSpPr>
          <p:nvPr/>
        </p:nvSpPr>
        <p:spPr bwMode="auto">
          <a:xfrm flipH="1">
            <a:off x="2462213" y="2193925"/>
            <a:ext cx="95250" cy="6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5" name="Line 15"/>
          <p:cNvSpPr>
            <a:spLocks noChangeShapeType="1"/>
          </p:cNvSpPr>
          <p:nvPr/>
        </p:nvSpPr>
        <p:spPr bwMode="auto">
          <a:xfrm>
            <a:off x="2559050" y="2193925"/>
            <a:ext cx="26988" cy="127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6" name="Line 16"/>
          <p:cNvSpPr>
            <a:spLocks noChangeShapeType="1"/>
          </p:cNvSpPr>
          <p:nvPr/>
        </p:nvSpPr>
        <p:spPr bwMode="auto">
          <a:xfrm flipH="1">
            <a:off x="2246313" y="2193925"/>
            <a:ext cx="95250" cy="95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7" name="Line 17"/>
          <p:cNvSpPr>
            <a:spLocks noChangeShapeType="1"/>
          </p:cNvSpPr>
          <p:nvPr/>
        </p:nvSpPr>
        <p:spPr bwMode="auto">
          <a:xfrm>
            <a:off x="2343150" y="2193925"/>
            <a:ext cx="33338" cy="1746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8" name="Rectangle 18"/>
          <p:cNvSpPr>
            <a:spLocks noChangeArrowheads="1"/>
          </p:cNvSpPr>
          <p:nvPr/>
        </p:nvSpPr>
        <p:spPr bwMode="auto">
          <a:xfrm>
            <a:off x="2214563" y="2339975"/>
            <a:ext cx="76200" cy="431800"/>
          </a:xfrm>
          <a:prstGeom prst="rect">
            <a:avLst/>
          </a:prstGeom>
          <a:solidFill>
            <a:schemeClr val="accent1"/>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29" name="Rectangle 19"/>
          <p:cNvSpPr>
            <a:spLocks noChangeArrowheads="1"/>
          </p:cNvSpPr>
          <p:nvPr/>
        </p:nvSpPr>
        <p:spPr bwMode="auto">
          <a:xfrm>
            <a:off x="2819400" y="2339975"/>
            <a:ext cx="77788" cy="431800"/>
          </a:xfrm>
          <a:prstGeom prst="rect">
            <a:avLst/>
          </a:prstGeom>
          <a:solidFill>
            <a:schemeClr val="accent1"/>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30" name="Rectangle 20"/>
          <p:cNvSpPr>
            <a:spLocks noChangeArrowheads="1"/>
          </p:cNvSpPr>
          <p:nvPr/>
        </p:nvSpPr>
        <p:spPr bwMode="auto">
          <a:xfrm>
            <a:off x="2214563" y="2786063"/>
            <a:ext cx="714375" cy="153987"/>
          </a:xfrm>
          <a:prstGeom prst="rect">
            <a:avLst/>
          </a:prstGeom>
          <a:solidFill>
            <a:srgbClr val="063DE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31" name="Line 21"/>
          <p:cNvSpPr>
            <a:spLocks noChangeShapeType="1"/>
          </p:cNvSpPr>
          <p:nvPr/>
        </p:nvSpPr>
        <p:spPr bwMode="auto">
          <a:xfrm>
            <a:off x="2309813" y="2149475"/>
            <a:ext cx="133032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5732" name="Group 22"/>
          <p:cNvGrpSpPr>
            <a:grpSpLocks/>
          </p:cNvGrpSpPr>
          <p:nvPr/>
        </p:nvGrpSpPr>
        <p:grpSpPr bwMode="auto">
          <a:xfrm>
            <a:off x="2989263" y="2889250"/>
            <a:ext cx="933450" cy="123825"/>
            <a:chOff x="2240" y="1639"/>
            <a:chExt cx="508" cy="59"/>
          </a:xfrm>
        </p:grpSpPr>
        <p:sp>
          <p:nvSpPr>
            <p:cNvPr id="115799" name="Line 23"/>
            <p:cNvSpPr>
              <a:spLocks noChangeShapeType="1"/>
            </p:cNvSpPr>
            <p:nvPr/>
          </p:nvSpPr>
          <p:spPr bwMode="auto">
            <a:xfrm>
              <a:off x="2240" y="1669"/>
              <a:ext cx="45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800" name="Freeform 24"/>
            <p:cNvSpPr>
              <a:spLocks/>
            </p:cNvSpPr>
            <p:nvPr/>
          </p:nvSpPr>
          <p:spPr bwMode="auto">
            <a:xfrm>
              <a:off x="2656" y="1639"/>
              <a:ext cx="92" cy="59"/>
            </a:xfrm>
            <a:custGeom>
              <a:avLst/>
              <a:gdLst>
                <a:gd name="T0" fmla="*/ 91 w 92"/>
                <a:gd name="T1" fmla="*/ 29 h 59"/>
                <a:gd name="T2" fmla="*/ 0 w 92"/>
                <a:gd name="T3" fmla="*/ 0 h 59"/>
                <a:gd name="T4" fmla="*/ 0 w 92"/>
                <a:gd name="T5" fmla="*/ 58 h 59"/>
                <a:gd name="T6" fmla="*/ 91 w 92"/>
                <a:gd name="T7" fmla="*/ 29 h 59"/>
                <a:gd name="T8" fmla="*/ 0 60000 65536"/>
                <a:gd name="T9" fmla="*/ 0 60000 65536"/>
                <a:gd name="T10" fmla="*/ 0 60000 65536"/>
                <a:gd name="T11" fmla="*/ 0 60000 65536"/>
                <a:gd name="T12" fmla="*/ 0 w 92"/>
                <a:gd name="T13" fmla="*/ 0 h 59"/>
                <a:gd name="T14" fmla="*/ 92 w 92"/>
                <a:gd name="T15" fmla="*/ 59 h 59"/>
              </a:gdLst>
              <a:ahLst/>
              <a:cxnLst>
                <a:cxn ang="T8">
                  <a:pos x="T0" y="T1"/>
                </a:cxn>
                <a:cxn ang="T9">
                  <a:pos x="T2" y="T3"/>
                </a:cxn>
                <a:cxn ang="T10">
                  <a:pos x="T4" y="T5"/>
                </a:cxn>
                <a:cxn ang="T11">
                  <a:pos x="T6" y="T7"/>
                </a:cxn>
              </a:cxnLst>
              <a:rect l="T12" t="T13" r="T14" b="T15"/>
              <a:pathLst>
                <a:path w="92" h="59">
                  <a:moveTo>
                    <a:pt x="91" y="29"/>
                  </a:moveTo>
                  <a:lnTo>
                    <a:pt x="0" y="0"/>
                  </a:lnTo>
                  <a:lnTo>
                    <a:pt x="0" y="58"/>
                  </a:lnTo>
                  <a:lnTo>
                    <a:pt x="91"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33" name="Group 25"/>
          <p:cNvGrpSpPr>
            <a:grpSpLocks/>
          </p:cNvGrpSpPr>
          <p:nvPr/>
        </p:nvGrpSpPr>
        <p:grpSpPr bwMode="auto">
          <a:xfrm>
            <a:off x="3651250" y="2089150"/>
            <a:ext cx="1560513" cy="117475"/>
            <a:chOff x="2600" y="1254"/>
            <a:chExt cx="849" cy="57"/>
          </a:xfrm>
        </p:grpSpPr>
        <p:sp>
          <p:nvSpPr>
            <p:cNvPr id="115797" name="Line 26"/>
            <p:cNvSpPr>
              <a:spLocks noChangeShapeType="1"/>
            </p:cNvSpPr>
            <p:nvPr/>
          </p:nvSpPr>
          <p:spPr bwMode="auto">
            <a:xfrm>
              <a:off x="2658" y="1284"/>
              <a:ext cx="79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98" name="Freeform 27"/>
            <p:cNvSpPr>
              <a:spLocks/>
            </p:cNvSpPr>
            <p:nvPr/>
          </p:nvSpPr>
          <p:spPr bwMode="auto">
            <a:xfrm>
              <a:off x="2600" y="1254"/>
              <a:ext cx="91" cy="57"/>
            </a:xfrm>
            <a:custGeom>
              <a:avLst/>
              <a:gdLst>
                <a:gd name="T0" fmla="*/ 0 w 91"/>
                <a:gd name="T1" fmla="*/ 29 h 57"/>
                <a:gd name="T2" fmla="*/ 90 w 91"/>
                <a:gd name="T3" fmla="*/ 56 h 57"/>
                <a:gd name="T4" fmla="*/ 90 w 91"/>
                <a:gd name="T5" fmla="*/ 0 h 57"/>
                <a:gd name="T6" fmla="*/ 0 w 91"/>
                <a:gd name="T7" fmla="*/ 29 h 57"/>
                <a:gd name="T8" fmla="*/ 0 60000 65536"/>
                <a:gd name="T9" fmla="*/ 0 60000 65536"/>
                <a:gd name="T10" fmla="*/ 0 60000 65536"/>
                <a:gd name="T11" fmla="*/ 0 60000 65536"/>
                <a:gd name="T12" fmla="*/ 0 w 91"/>
                <a:gd name="T13" fmla="*/ 0 h 57"/>
                <a:gd name="T14" fmla="*/ 91 w 91"/>
                <a:gd name="T15" fmla="*/ 57 h 57"/>
              </a:gdLst>
              <a:ahLst/>
              <a:cxnLst>
                <a:cxn ang="T8">
                  <a:pos x="T0" y="T1"/>
                </a:cxn>
                <a:cxn ang="T9">
                  <a:pos x="T2" y="T3"/>
                </a:cxn>
                <a:cxn ang="T10">
                  <a:pos x="T4" y="T5"/>
                </a:cxn>
                <a:cxn ang="T11">
                  <a:pos x="T6" y="T7"/>
                </a:cxn>
              </a:cxnLst>
              <a:rect l="T12" t="T13" r="T14" b="T15"/>
              <a:pathLst>
                <a:path w="91" h="57">
                  <a:moveTo>
                    <a:pt x="0" y="29"/>
                  </a:moveTo>
                  <a:lnTo>
                    <a:pt x="90" y="56"/>
                  </a:lnTo>
                  <a:lnTo>
                    <a:pt x="90" y="0"/>
                  </a:lnTo>
                  <a:lnTo>
                    <a:pt x="0" y="29"/>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34" name="Group 28"/>
          <p:cNvGrpSpPr>
            <a:grpSpLocks/>
          </p:cNvGrpSpPr>
          <p:nvPr/>
        </p:nvGrpSpPr>
        <p:grpSpPr bwMode="auto">
          <a:xfrm>
            <a:off x="3579813" y="4641850"/>
            <a:ext cx="1974850" cy="327025"/>
            <a:chOff x="2561" y="2481"/>
            <a:chExt cx="1074" cy="157"/>
          </a:xfrm>
        </p:grpSpPr>
        <p:sp>
          <p:nvSpPr>
            <p:cNvPr id="115795" name="Freeform 29"/>
            <p:cNvSpPr>
              <a:spLocks/>
            </p:cNvSpPr>
            <p:nvPr/>
          </p:nvSpPr>
          <p:spPr bwMode="auto">
            <a:xfrm>
              <a:off x="2561" y="2481"/>
              <a:ext cx="1074" cy="157"/>
            </a:xfrm>
            <a:custGeom>
              <a:avLst/>
              <a:gdLst>
                <a:gd name="T0" fmla="*/ 0 w 1074"/>
                <a:gd name="T1" fmla="*/ 0 h 157"/>
                <a:gd name="T2" fmla="*/ 1001 w 1074"/>
                <a:gd name="T3" fmla="*/ 0 h 157"/>
                <a:gd name="T4" fmla="*/ 1021 w 1074"/>
                <a:gd name="T5" fmla="*/ 3 h 157"/>
                <a:gd name="T6" fmla="*/ 1042 w 1074"/>
                <a:gd name="T7" fmla="*/ 18 h 157"/>
                <a:gd name="T8" fmla="*/ 1049 w 1074"/>
                <a:gd name="T9" fmla="*/ 23 h 157"/>
                <a:gd name="T10" fmla="*/ 1056 w 1074"/>
                <a:gd name="T11" fmla="*/ 29 h 157"/>
                <a:gd name="T12" fmla="*/ 1058 w 1074"/>
                <a:gd name="T13" fmla="*/ 37 h 157"/>
                <a:gd name="T14" fmla="*/ 1061 w 1074"/>
                <a:gd name="T15" fmla="*/ 44 h 157"/>
                <a:gd name="T16" fmla="*/ 1070 w 1074"/>
                <a:gd name="T17" fmla="*/ 53 h 157"/>
                <a:gd name="T18" fmla="*/ 1070 w 1074"/>
                <a:gd name="T19" fmla="*/ 60 h 157"/>
                <a:gd name="T20" fmla="*/ 1073 w 1074"/>
                <a:gd name="T21" fmla="*/ 68 h 157"/>
                <a:gd name="T22" fmla="*/ 1073 w 1074"/>
                <a:gd name="T23" fmla="*/ 79 h 157"/>
                <a:gd name="T24" fmla="*/ 1073 w 1074"/>
                <a:gd name="T25" fmla="*/ 87 h 157"/>
                <a:gd name="T26" fmla="*/ 1073 w 1074"/>
                <a:gd name="T27" fmla="*/ 94 h 157"/>
                <a:gd name="T28" fmla="*/ 1073 w 1074"/>
                <a:gd name="T29" fmla="*/ 102 h 157"/>
                <a:gd name="T30" fmla="*/ 1070 w 1074"/>
                <a:gd name="T31" fmla="*/ 108 h 157"/>
                <a:gd name="T32" fmla="*/ 1070 w 1074"/>
                <a:gd name="T33" fmla="*/ 116 h 157"/>
                <a:gd name="T34" fmla="*/ 1069 w 1074"/>
                <a:gd name="T35" fmla="*/ 123 h 157"/>
                <a:gd name="T36" fmla="*/ 1061 w 1074"/>
                <a:gd name="T37" fmla="*/ 131 h 157"/>
                <a:gd name="T38" fmla="*/ 1058 w 1074"/>
                <a:gd name="T39" fmla="*/ 137 h 157"/>
                <a:gd name="T40" fmla="*/ 1052 w 1074"/>
                <a:gd name="T41" fmla="*/ 142 h 157"/>
                <a:gd name="T42" fmla="*/ 1047 w 1074"/>
                <a:gd name="T43" fmla="*/ 150 h 157"/>
                <a:gd name="T44" fmla="*/ 1039 w 1074"/>
                <a:gd name="T45" fmla="*/ 152 h 157"/>
                <a:gd name="T46" fmla="*/ 1032 w 1074"/>
                <a:gd name="T47" fmla="*/ 152 h 157"/>
                <a:gd name="T48" fmla="*/ 1015 w 1074"/>
                <a:gd name="T49" fmla="*/ 156 h 157"/>
                <a:gd name="T50" fmla="*/ 0 w 1074"/>
                <a:gd name="T51" fmla="*/ 156 h 1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4"/>
                <a:gd name="T79" fmla="*/ 0 h 157"/>
                <a:gd name="T80" fmla="*/ 1074 w 1074"/>
                <a:gd name="T81" fmla="*/ 157 h 1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4" h="157">
                  <a:moveTo>
                    <a:pt x="0" y="0"/>
                  </a:moveTo>
                  <a:lnTo>
                    <a:pt x="1001" y="0"/>
                  </a:lnTo>
                  <a:lnTo>
                    <a:pt x="1021" y="3"/>
                  </a:lnTo>
                  <a:lnTo>
                    <a:pt x="1042" y="18"/>
                  </a:lnTo>
                  <a:lnTo>
                    <a:pt x="1049" y="23"/>
                  </a:lnTo>
                  <a:lnTo>
                    <a:pt x="1056" y="29"/>
                  </a:lnTo>
                  <a:lnTo>
                    <a:pt x="1058" y="37"/>
                  </a:lnTo>
                  <a:lnTo>
                    <a:pt x="1061" y="44"/>
                  </a:lnTo>
                  <a:lnTo>
                    <a:pt x="1070" y="53"/>
                  </a:lnTo>
                  <a:lnTo>
                    <a:pt x="1070" y="60"/>
                  </a:lnTo>
                  <a:lnTo>
                    <a:pt x="1073" y="68"/>
                  </a:lnTo>
                  <a:lnTo>
                    <a:pt x="1073" y="79"/>
                  </a:lnTo>
                  <a:lnTo>
                    <a:pt x="1073" y="87"/>
                  </a:lnTo>
                  <a:lnTo>
                    <a:pt x="1073" y="94"/>
                  </a:lnTo>
                  <a:lnTo>
                    <a:pt x="1073" y="102"/>
                  </a:lnTo>
                  <a:lnTo>
                    <a:pt x="1070" y="108"/>
                  </a:lnTo>
                  <a:lnTo>
                    <a:pt x="1070" y="116"/>
                  </a:lnTo>
                  <a:lnTo>
                    <a:pt x="1069" y="123"/>
                  </a:lnTo>
                  <a:lnTo>
                    <a:pt x="1061" y="131"/>
                  </a:lnTo>
                  <a:lnTo>
                    <a:pt x="1058" y="137"/>
                  </a:lnTo>
                  <a:lnTo>
                    <a:pt x="1052" y="142"/>
                  </a:lnTo>
                  <a:lnTo>
                    <a:pt x="1047" y="150"/>
                  </a:lnTo>
                  <a:lnTo>
                    <a:pt x="1039" y="152"/>
                  </a:lnTo>
                  <a:lnTo>
                    <a:pt x="1032" y="152"/>
                  </a:lnTo>
                  <a:lnTo>
                    <a:pt x="1015" y="156"/>
                  </a:lnTo>
                  <a:lnTo>
                    <a:pt x="0" y="156"/>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96" name="Rectangle 30"/>
            <p:cNvSpPr>
              <a:spLocks noChangeArrowheads="1"/>
            </p:cNvSpPr>
            <p:nvPr/>
          </p:nvSpPr>
          <p:spPr bwMode="auto">
            <a:xfrm>
              <a:off x="2567" y="2487"/>
              <a:ext cx="31" cy="150"/>
            </a:xfrm>
            <a:prstGeom prst="rect">
              <a:avLst/>
            </a:prstGeom>
            <a:solidFill>
              <a:srgbClr val="FC012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35" name="Group 31"/>
          <p:cNvGrpSpPr>
            <a:grpSpLocks/>
          </p:cNvGrpSpPr>
          <p:nvPr/>
        </p:nvGrpSpPr>
        <p:grpSpPr bwMode="auto">
          <a:xfrm>
            <a:off x="3579813" y="3516313"/>
            <a:ext cx="1974850" cy="320675"/>
            <a:chOff x="2561" y="1940"/>
            <a:chExt cx="1074" cy="154"/>
          </a:xfrm>
        </p:grpSpPr>
        <p:sp>
          <p:nvSpPr>
            <p:cNvPr id="115793" name="Freeform 32"/>
            <p:cNvSpPr>
              <a:spLocks/>
            </p:cNvSpPr>
            <p:nvPr/>
          </p:nvSpPr>
          <p:spPr bwMode="auto">
            <a:xfrm>
              <a:off x="2561" y="1940"/>
              <a:ext cx="1074" cy="154"/>
            </a:xfrm>
            <a:custGeom>
              <a:avLst/>
              <a:gdLst>
                <a:gd name="T0" fmla="*/ 0 w 1074"/>
                <a:gd name="T1" fmla="*/ 0 h 154"/>
                <a:gd name="T2" fmla="*/ 1001 w 1074"/>
                <a:gd name="T3" fmla="*/ 0 h 154"/>
                <a:gd name="T4" fmla="*/ 1021 w 1074"/>
                <a:gd name="T5" fmla="*/ 3 h 154"/>
                <a:gd name="T6" fmla="*/ 1042 w 1074"/>
                <a:gd name="T7" fmla="*/ 16 h 154"/>
                <a:gd name="T8" fmla="*/ 1049 w 1074"/>
                <a:gd name="T9" fmla="*/ 21 h 154"/>
                <a:gd name="T10" fmla="*/ 1056 w 1074"/>
                <a:gd name="T11" fmla="*/ 29 h 154"/>
                <a:gd name="T12" fmla="*/ 1058 w 1074"/>
                <a:gd name="T13" fmla="*/ 36 h 154"/>
                <a:gd name="T14" fmla="*/ 1061 w 1074"/>
                <a:gd name="T15" fmla="*/ 44 h 154"/>
                <a:gd name="T16" fmla="*/ 1070 w 1074"/>
                <a:gd name="T17" fmla="*/ 53 h 154"/>
                <a:gd name="T18" fmla="*/ 1070 w 1074"/>
                <a:gd name="T19" fmla="*/ 60 h 154"/>
                <a:gd name="T20" fmla="*/ 1073 w 1074"/>
                <a:gd name="T21" fmla="*/ 68 h 154"/>
                <a:gd name="T22" fmla="*/ 1073 w 1074"/>
                <a:gd name="T23" fmla="*/ 77 h 154"/>
                <a:gd name="T24" fmla="*/ 1073 w 1074"/>
                <a:gd name="T25" fmla="*/ 84 h 154"/>
                <a:gd name="T26" fmla="*/ 1073 w 1074"/>
                <a:gd name="T27" fmla="*/ 90 h 154"/>
                <a:gd name="T28" fmla="*/ 1073 w 1074"/>
                <a:gd name="T29" fmla="*/ 98 h 154"/>
                <a:gd name="T30" fmla="*/ 1070 w 1074"/>
                <a:gd name="T31" fmla="*/ 105 h 154"/>
                <a:gd name="T32" fmla="*/ 1070 w 1074"/>
                <a:gd name="T33" fmla="*/ 113 h 154"/>
                <a:gd name="T34" fmla="*/ 1069 w 1074"/>
                <a:gd name="T35" fmla="*/ 119 h 154"/>
                <a:gd name="T36" fmla="*/ 1061 w 1074"/>
                <a:gd name="T37" fmla="*/ 128 h 154"/>
                <a:gd name="T38" fmla="*/ 1058 w 1074"/>
                <a:gd name="T39" fmla="*/ 134 h 154"/>
                <a:gd name="T40" fmla="*/ 1052 w 1074"/>
                <a:gd name="T41" fmla="*/ 139 h 154"/>
                <a:gd name="T42" fmla="*/ 1047 w 1074"/>
                <a:gd name="T43" fmla="*/ 147 h 154"/>
                <a:gd name="T44" fmla="*/ 1039 w 1074"/>
                <a:gd name="T45" fmla="*/ 149 h 154"/>
                <a:gd name="T46" fmla="*/ 1032 w 1074"/>
                <a:gd name="T47" fmla="*/ 149 h 154"/>
                <a:gd name="T48" fmla="*/ 1015 w 1074"/>
                <a:gd name="T49" fmla="*/ 153 h 154"/>
                <a:gd name="T50" fmla="*/ 0 w 1074"/>
                <a:gd name="T51" fmla="*/ 153 h 1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74"/>
                <a:gd name="T79" fmla="*/ 0 h 154"/>
                <a:gd name="T80" fmla="*/ 1074 w 1074"/>
                <a:gd name="T81" fmla="*/ 154 h 1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74" h="154">
                  <a:moveTo>
                    <a:pt x="0" y="0"/>
                  </a:moveTo>
                  <a:lnTo>
                    <a:pt x="1001" y="0"/>
                  </a:lnTo>
                  <a:lnTo>
                    <a:pt x="1021" y="3"/>
                  </a:lnTo>
                  <a:lnTo>
                    <a:pt x="1042" y="16"/>
                  </a:lnTo>
                  <a:lnTo>
                    <a:pt x="1049" y="21"/>
                  </a:lnTo>
                  <a:lnTo>
                    <a:pt x="1056" y="29"/>
                  </a:lnTo>
                  <a:lnTo>
                    <a:pt x="1058" y="36"/>
                  </a:lnTo>
                  <a:lnTo>
                    <a:pt x="1061" y="44"/>
                  </a:lnTo>
                  <a:lnTo>
                    <a:pt x="1070" y="53"/>
                  </a:lnTo>
                  <a:lnTo>
                    <a:pt x="1070" y="60"/>
                  </a:lnTo>
                  <a:lnTo>
                    <a:pt x="1073" y="68"/>
                  </a:lnTo>
                  <a:lnTo>
                    <a:pt x="1073" y="77"/>
                  </a:lnTo>
                  <a:lnTo>
                    <a:pt x="1073" y="84"/>
                  </a:lnTo>
                  <a:lnTo>
                    <a:pt x="1073" y="90"/>
                  </a:lnTo>
                  <a:lnTo>
                    <a:pt x="1073" y="98"/>
                  </a:lnTo>
                  <a:lnTo>
                    <a:pt x="1070" y="105"/>
                  </a:lnTo>
                  <a:lnTo>
                    <a:pt x="1070" y="113"/>
                  </a:lnTo>
                  <a:lnTo>
                    <a:pt x="1069" y="119"/>
                  </a:lnTo>
                  <a:lnTo>
                    <a:pt x="1061" y="128"/>
                  </a:lnTo>
                  <a:lnTo>
                    <a:pt x="1058" y="134"/>
                  </a:lnTo>
                  <a:lnTo>
                    <a:pt x="1052" y="139"/>
                  </a:lnTo>
                  <a:lnTo>
                    <a:pt x="1047" y="147"/>
                  </a:lnTo>
                  <a:lnTo>
                    <a:pt x="1039" y="149"/>
                  </a:lnTo>
                  <a:lnTo>
                    <a:pt x="1032" y="149"/>
                  </a:lnTo>
                  <a:lnTo>
                    <a:pt x="1015" y="153"/>
                  </a:lnTo>
                  <a:lnTo>
                    <a:pt x="0" y="153"/>
                  </a:lnTo>
                </a:path>
              </a:pathLst>
            </a:custGeom>
            <a:noFill/>
            <a:ln w="1270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94" name="Rectangle 33"/>
            <p:cNvSpPr>
              <a:spLocks noChangeArrowheads="1"/>
            </p:cNvSpPr>
            <p:nvPr/>
          </p:nvSpPr>
          <p:spPr bwMode="auto">
            <a:xfrm>
              <a:off x="2567" y="1946"/>
              <a:ext cx="31" cy="147"/>
            </a:xfrm>
            <a:prstGeom prst="rect">
              <a:avLst/>
            </a:prstGeom>
            <a:solidFill>
              <a:srgbClr val="FC0128"/>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36" name="Group 34"/>
          <p:cNvGrpSpPr>
            <a:grpSpLocks/>
          </p:cNvGrpSpPr>
          <p:nvPr/>
        </p:nvGrpSpPr>
        <p:grpSpPr bwMode="auto">
          <a:xfrm>
            <a:off x="3873500" y="2976563"/>
            <a:ext cx="101600" cy="542925"/>
            <a:chOff x="2721" y="1681"/>
            <a:chExt cx="55" cy="261"/>
          </a:xfrm>
        </p:grpSpPr>
        <p:sp>
          <p:nvSpPr>
            <p:cNvPr id="115791" name="Line 35"/>
            <p:cNvSpPr>
              <a:spLocks noChangeShapeType="1"/>
            </p:cNvSpPr>
            <p:nvPr/>
          </p:nvSpPr>
          <p:spPr bwMode="auto">
            <a:xfrm>
              <a:off x="2748" y="1681"/>
              <a:ext cx="1" cy="19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92" name="Freeform 36"/>
            <p:cNvSpPr>
              <a:spLocks/>
            </p:cNvSpPr>
            <p:nvPr/>
          </p:nvSpPr>
          <p:spPr bwMode="auto">
            <a:xfrm>
              <a:off x="2721" y="1843"/>
              <a:ext cx="55" cy="99"/>
            </a:xfrm>
            <a:custGeom>
              <a:avLst/>
              <a:gdLst>
                <a:gd name="T0" fmla="*/ 26 w 55"/>
                <a:gd name="T1" fmla="*/ 98 h 99"/>
                <a:gd name="T2" fmla="*/ 54 w 55"/>
                <a:gd name="T3" fmla="*/ 0 h 99"/>
                <a:gd name="T4" fmla="*/ 0 w 55"/>
                <a:gd name="T5" fmla="*/ 0 h 99"/>
                <a:gd name="T6" fmla="*/ 26 w 55"/>
                <a:gd name="T7" fmla="*/ 98 h 99"/>
                <a:gd name="T8" fmla="*/ 0 60000 65536"/>
                <a:gd name="T9" fmla="*/ 0 60000 65536"/>
                <a:gd name="T10" fmla="*/ 0 60000 65536"/>
                <a:gd name="T11" fmla="*/ 0 60000 65536"/>
                <a:gd name="T12" fmla="*/ 0 w 55"/>
                <a:gd name="T13" fmla="*/ 0 h 99"/>
                <a:gd name="T14" fmla="*/ 55 w 55"/>
                <a:gd name="T15" fmla="*/ 99 h 99"/>
              </a:gdLst>
              <a:ahLst/>
              <a:cxnLst>
                <a:cxn ang="T8">
                  <a:pos x="T0" y="T1"/>
                </a:cxn>
                <a:cxn ang="T9">
                  <a:pos x="T2" y="T3"/>
                </a:cxn>
                <a:cxn ang="T10">
                  <a:pos x="T4" y="T5"/>
                </a:cxn>
                <a:cxn ang="T11">
                  <a:pos x="T6" y="T7"/>
                </a:cxn>
              </a:cxnLst>
              <a:rect l="T12" t="T13" r="T14" b="T15"/>
              <a:pathLst>
                <a:path w="55" h="99">
                  <a:moveTo>
                    <a:pt x="26" y="98"/>
                  </a:moveTo>
                  <a:lnTo>
                    <a:pt x="54" y="0"/>
                  </a:lnTo>
                  <a:lnTo>
                    <a:pt x="0" y="0"/>
                  </a:lnTo>
                  <a:lnTo>
                    <a:pt x="26" y="98"/>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37" name="Group 37"/>
          <p:cNvGrpSpPr>
            <a:grpSpLocks/>
          </p:cNvGrpSpPr>
          <p:nvPr/>
        </p:nvGrpSpPr>
        <p:grpSpPr bwMode="auto">
          <a:xfrm>
            <a:off x="5167313" y="2144713"/>
            <a:ext cx="101600" cy="1363662"/>
            <a:chOff x="3425" y="1281"/>
            <a:chExt cx="55" cy="655"/>
          </a:xfrm>
        </p:grpSpPr>
        <p:sp>
          <p:nvSpPr>
            <p:cNvPr id="115789" name="Line 38"/>
            <p:cNvSpPr>
              <a:spLocks noChangeShapeType="1"/>
            </p:cNvSpPr>
            <p:nvPr/>
          </p:nvSpPr>
          <p:spPr bwMode="auto">
            <a:xfrm>
              <a:off x="3454" y="1344"/>
              <a:ext cx="1" cy="59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90" name="Freeform 39"/>
            <p:cNvSpPr>
              <a:spLocks/>
            </p:cNvSpPr>
            <p:nvPr/>
          </p:nvSpPr>
          <p:spPr bwMode="auto">
            <a:xfrm>
              <a:off x="3425" y="1281"/>
              <a:ext cx="55" cy="96"/>
            </a:xfrm>
            <a:custGeom>
              <a:avLst/>
              <a:gdLst>
                <a:gd name="T0" fmla="*/ 28 w 55"/>
                <a:gd name="T1" fmla="*/ 0 h 96"/>
                <a:gd name="T2" fmla="*/ 0 w 55"/>
                <a:gd name="T3" fmla="*/ 95 h 96"/>
                <a:gd name="T4" fmla="*/ 54 w 55"/>
                <a:gd name="T5" fmla="*/ 95 h 96"/>
                <a:gd name="T6" fmla="*/ 28 w 55"/>
                <a:gd name="T7" fmla="*/ 0 h 96"/>
                <a:gd name="T8" fmla="*/ 0 60000 65536"/>
                <a:gd name="T9" fmla="*/ 0 60000 65536"/>
                <a:gd name="T10" fmla="*/ 0 60000 65536"/>
                <a:gd name="T11" fmla="*/ 0 60000 65536"/>
                <a:gd name="T12" fmla="*/ 0 w 55"/>
                <a:gd name="T13" fmla="*/ 0 h 96"/>
                <a:gd name="T14" fmla="*/ 55 w 55"/>
                <a:gd name="T15" fmla="*/ 96 h 96"/>
              </a:gdLst>
              <a:ahLst/>
              <a:cxnLst>
                <a:cxn ang="T8">
                  <a:pos x="T0" y="T1"/>
                </a:cxn>
                <a:cxn ang="T9">
                  <a:pos x="T2" y="T3"/>
                </a:cxn>
                <a:cxn ang="T10">
                  <a:pos x="T4" y="T5"/>
                </a:cxn>
                <a:cxn ang="T11">
                  <a:pos x="T6" y="T7"/>
                </a:cxn>
              </a:cxnLst>
              <a:rect l="T12" t="T13" r="T14" b="T15"/>
              <a:pathLst>
                <a:path w="55" h="96">
                  <a:moveTo>
                    <a:pt x="28" y="0"/>
                  </a:moveTo>
                  <a:lnTo>
                    <a:pt x="0" y="95"/>
                  </a:lnTo>
                  <a:lnTo>
                    <a:pt x="54" y="95"/>
                  </a:lnTo>
                  <a:lnTo>
                    <a:pt x="28" y="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38" name="Group 40"/>
          <p:cNvGrpSpPr>
            <a:grpSpLocks/>
          </p:cNvGrpSpPr>
          <p:nvPr/>
        </p:nvGrpSpPr>
        <p:grpSpPr bwMode="auto">
          <a:xfrm>
            <a:off x="3941763" y="4995863"/>
            <a:ext cx="84137" cy="947737"/>
            <a:chOff x="2758" y="2651"/>
            <a:chExt cx="53" cy="528"/>
          </a:xfrm>
        </p:grpSpPr>
        <p:sp>
          <p:nvSpPr>
            <p:cNvPr id="115787" name="Line 41"/>
            <p:cNvSpPr>
              <a:spLocks noChangeShapeType="1"/>
            </p:cNvSpPr>
            <p:nvPr/>
          </p:nvSpPr>
          <p:spPr bwMode="auto">
            <a:xfrm>
              <a:off x="2785" y="2651"/>
              <a:ext cx="1" cy="46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88" name="Freeform 42"/>
            <p:cNvSpPr>
              <a:spLocks/>
            </p:cNvSpPr>
            <p:nvPr/>
          </p:nvSpPr>
          <p:spPr bwMode="auto">
            <a:xfrm>
              <a:off x="2758" y="3085"/>
              <a:ext cx="53" cy="94"/>
            </a:xfrm>
            <a:custGeom>
              <a:avLst/>
              <a:gdLst>
                <a:gd name="T0" fmla="*/ 26 w 53"/>
                <a:gd name="T1" fmla="*/ 93 h 94"/>
                <a:gd name="T2" fmla="*/ 52 w 53"/>
                <a:gd name="T3" fmla="*/ 0 h 94"/>
                <a:gd name="T4" fmla="*/ 0 w 53"/>
                <a:gd name="T5" fmla="*/ 0 h 94"/>
                <a:gd name="T6" fmla="*/ 26 w 53"/>
                <a:gd name="T7" fmla="*/ 93 h 94"/>
                <a:gd name="T8" fmla="*/ 0 60000 65536"/>
                <a:gd name="T9" fmla="*/ 0 60000 65536"/>
                <a:gd name="T10" fmla="*/ 0 60000 65536"/>
                <a:gd name="T11" fmla="*/ 0 60000 65536"/>
                <a:gd name="T12" fmla="*/ 0 w 53"/>
                <a:gd name="T13" fmla="*/ 0 h 94"/>
                <a:gd name="T14" fmla="*/ 53 w 53"/>
                <a:gd name="T15" fmla="*/ 94 h 94"/>
              </a:gdLst>
              <a:ahLst/>
              <a:cxnLst>
                <a:cxn ang="T8">
                  <a:pos x="T0" y="T1"/>
                </a:cxn>
                <a:cxn ang="T9">
                  <a:pos x="T2" y="T3"/>
                </a:cxn>
                <a:cxn ang="T10">
                  <a:pos x="T4" y="T5"/>
                </a:cxn>
                <a:cxn ang="T11">
                  <a:pos x="T6" y="T7"/>
                </a:cxn>
              </a:cxnLst>
              <a:rect l="T12" t="T13" r="T14" b="T15"/>
              <a:pathLst>
                <a:path w="53" h="94">
                  <a:moveTo>
                    <a:pt x="26" y="93"/>
                  </a:moveTo>
                  <a:lnTo>
                    <a:pt x="52" y="0"/>
                  </a:lnTo>
                  <a:lnTo>
                    <a:pt x="0" y="0"/>
                  </a:lnTo>
                  <a:lnTo>
                    <a:pt x="26" y="93"/>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5739" name="Line 43"/>
          <p:cNvSpPr>
            <a:spLocks noChangeShapeType="1"/>
          </p:cNvSpPr>
          <p:nvPr/>
        </p:nvSpPr>
        <p:spPr bwMode="auto">
          <a:xfrm>
            <a:off x="5357813" y="4995863"/>
            <a:ext cx="0" cy="2825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5740" name="Group 44"/>
          <p:cNvGrpSpPr>
            <a:grpSpLocks/>
          </p:cNvGrpSpPr>
          <p:nvPr/>
        </p:nvGrpSpPr>
        <p:grpSpPr bwMode="auto">
          <a:xfrm>
            <a:off x="5354638" y="5181600"/>
            <a:ext cx="1731962" cy="168275"/>
            <a:chOff x="3527" y="2761"/>
            <a:chExt cx="700" cy="60"/>
          </a:xfrm>
        </p:grpSpPr>
        <p:sp>
          <p:nvSpPr>
            <p:cNvPr id="115785" name="Line 45"/>
            <p:cNvSpPr>
              <a:spLocks noChangeShapeType="1"/>
            </p:cNvSpPr>
            <p:nvPr/>
          </p:nvSpPr>
          <p:spPr bwMode="auto">
            <a:xfrm>
              <a:off x="3586" y="2792"/>
              <a:ext cx="641"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86" name="Freeform 46"/>
            <p:cNvSpPr>
              <a:spLocks/>
            </p:cNvSpPr>
            <p:nvPr/>
          </p:nvSpPr>
          <p:spPr bwMode="auto">
            <a:xfrm>
              <a:off x="3527" y="2761"/>
              <a:ext cx="92" cy="60"/>
            </a:xfrm>
            <a:custGeom>
              <a:avLst/>
              <a:gdLst>
                <a:gd name="T0" fmla="*/ 0 w 92"/>
                <a:gd name="T1" fmla="*/ 30 h 60"/>
                <a:gd name="T2" fmla="*/ 91 w 92"/>
                <a:gd name="T3" fmla="*/ 59 h 60"/>
                <a:gd name="T4" fmla="*/ 91 w 92"/>
                <a:gd name="T5" fmla="*/ 0 h 60"/>
                <a:gd name="T6" fmla="*/ 0 w 92"/>
                <a:gd name="T7" fmla="*/ 30 h 60"/>
                <a:gd name="T8" fmla="*/ 0 60000 65536"/>
                <a:gd name="T9" fmla="*/ 0 60000 65536"/>
                <a:gd name="T10" fmla="*/ 0 60000 65536"/>
                <a:gd name="T11" fmla="*/ 0 60000 65536"/>
                <a:gd name="T12" fmla="*/ 0 w 92"/>
                <a:gd name="T13" fmla="*/ 0 h 60"/>
                <a:gd name="T14" fmla="*/ 92 w 92"/>
                <a:gd name="T15" fmla="*/ 60 h 60"/>
              </a:gdLst>
              <a:ahLst/>
              <a:cxnLst>
                <a:cxn ang="T8">
                  <a:pos x="T0" y="T1"/>
                </a:cxn>
                <a:cxn ang="T9">
                  <a:pos x="T2" y="T3"/>
                </a:cxn>
                <a:cxn ang="T10">
                  <a:pos x="T4" y="T5"/>
                </a:cxn>
                <a:cxn ang="T11">
                  <a:pos x="T6" y="T7"/>
                </a:cxn>
              </a:cxnLst>
              <a:rect l="T12" t="T13" r="T14" b="T15"/>
              <a:pathLst>
                <a:path w="92" h="60">
                  <a:moveTo>
                    <a:pt x="0" y="30"/>
                  </a:moveTo>
                  <a:lnTo>
                    <a:pt x="91" y="59"/>
                  </a:lnTo>
                  <a:lnTo>
                    <a:pt x="91" y="0"/>
                  </a:lnTo>
                  <a:lnTo>
                    <a:pt x="0" y="30"/>
                  </a:lnTo>
                </a:path>
              </a:pathLst>
            </a:custGeom>
            <a:solidFill>
              <a:srgbClr val="0000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5741" name="Line 47"/>
          <p:cNvSpPr>
            <a:spLocks noChangeShapeType="1"/>
          </p:cNvSpPr>
          <p:nvPr/>
        </p:nvSpPr>
        <p:spPr bwMode="auto">
          <a:xfrm flipH="1">
            <a:off x="3160713" y="3756025"/>
            <a:ext cx="447675"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42" name="Line 48"/>
          <p:cNvSpPr>
            <a:spLocks noChangeShapeType="1"/>
          </p:cNvSpPr>
          <p:nvPr/>
        </p:nvSpPr>
        <p:spPr bwMode="auto">
          <a:xfrm>
            <a:off x="3173413" y="3783013"/>
            <a:ext cx="1587" cy="93027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43" name="Line 49"/>
          <p:cNvSpPr>
            <a:spLocks noChangeShapeType="1"/>
          </p:cNvSpPr>
          <p:nvPr/>
        </p:nvSpPr>
        <p:spPr bwMode="auto">
          <a:xfrm>
            <a:off x="3195638" y="4722813"/>
            <a:ext cx="37782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5744" name="Group 50"/>
          <p:cNvGrpSpPr>
            <a:grpSpLocks/>
          </p:cNvGrpSpPr>
          <p:nvPr/>
        </p:nvGrpSpPr>
        <p:grpSpPr bwMode="auto">
          <a:xfrm>
            <a:off x="3106738" y="4495800"/>
            <a:ext cx="136525" cy="146050"/>
            <a:chOff x="2304" y="2411"/>
            <a:chExt cx="73" cy="70"/>
          </a:xfrm>
        </p:grpSpPr>
        <p:sp>
          <p:nvSpPr>
            <p:cNvPr id="115782" name="Oval 51"/>
            <p:cNvSpPr>
              <a:spLocks noChangeArrowheads="1"/>
            </p:cNvSpPr>
            <p:nvPr/>
          </p:nvSpPr>
          <p:spPr bwMode="auto">
            <a:xfrm>
              <a:off x="2309" y="2411"/>
              <a:ext cx="67" cy="70"/>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83" name="Line 52"/>
            <p:cNvSpPr>
              <a:spLocks noChangeShapeType="1"/>
            </p:cNvSpPr>
            <p:nvPr/>
          </p:nvSpPr>
          <p:spPr bwMode="auto">
            <a:xfrm>
              <a:off x="2324" y="2429"/>
              <a:ext cx="30" cy="3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84" name="Line 53"/>
            <p:cNvSpPr>
              <a:spLocks noChangeShapeType="1"/>
            </p:cNvSpPr>
            <p:nvPr/>
          </p:nvSpPr>
          <p:spPr bwMode="auto">
            <a:xfrm flipH="1">
              <a:off x="2304" y="2429"/>
              <a:ext cx="73" cy="3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5745" name="Line 54"/>
          <p:cNvSpPr>
            <a:spLocks noChangeShapeType="1"/>
          </p:cNvSpPr>
          <p:nvPr/>
        </p:nvSpPr>
        <p:spPr bwMode="auto">
          <a:xfrm flipH="1">
            <a:off x="1519238" y="3597275"/>
            <a:ext cx="208915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46" name="Line 55"/>
          <p:cNvSpPr>
            <a:spLocks noChangeShapeType="1"/>
          </p:cNvSpPr>
          <p:nvPr/>
        </p:nvSpPr>
        <p:spPr bwMode="auto">
          <a:xfrm>
            <a:off x="1535113" y="3624263"/>
            <a:ext cx="1587" cy="108902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5747" name="Group 56"/>
          <p:cNvGrpSpPr>
            <a:grpSpLocks/>
          </p:cNvGrpSpPr>
          <p:nvPr/>
        </p:nvGrpSpPr>
        <p:grpSpPr bwMode="auto">
          <a:xfrm>
            <a:off x="1411288" y="4735513"/>
            <a:ext cx="327025" cy="468312"/>
            <a:chOff x="1381" y="2526"/>
            <a:chExt cx="178" cy="225"/>
          </a:xfrm>
        </p:grpSpPr>
        <p:sp>
          <p:nvSpPr>
            <p:cNvPr id="115780" name="Rectangle 57"/>
            <p:cNvSpPr>
              <a:spLocks noChangeArrowheads="1"/>
            </p:cNvSpPr>
            <p:nvPr/>
          </p:nvSpPr>
          <p:spPr bwMode="auto">
            <a:xfrm>
              <a:off x="1407" y="2526"/>
              <a:ext cx="126" cy="12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81" name="Oval 58"/>
            <p:cNvSpPr>
              <a:spLocks noChangeArrowheads="1"/>
            </p:cNvSpPr>
            <p:nvPr/>
          </p:nvSpPr>
          <p:spPr bwMode="auto">
            <a:xfrm>
              <a:off x="1381" y="2605"/>
              <a:ext cx="178" cy="146"/>
            </a:xfrm>
            <a:prstGeom prst="ellipse">
              <a:avLst/>
            </a:prstGeom>
            <a:solidFill>
              <a:srgbClr val="FCFCFC"/>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5748" name="Line 59"/>
          <p:cNvSpPr>
            <a:spLocks noChangeShapeType="1"/>
          </p:cNvSpPr>
          <p:nvPr/>
        </p:nvSpPr>
        <p:spPr bwMode="auto">
          <a:xfrm flipH="1">
            <a:off x="1655763" y="4887913"/>
            <a:ext cx="1952625"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49" name="Rectangle 60"/>
          <p:cNvSpPr>
            <a:spLocks noChangeArrowheads="1"/>
          </p:cNvSpPr>
          <p:nvPr/>
        </p:nvSpPr>
        <p:spPr bwMode="auto">
          <a:xfrm>
            <a:off x="3886200" y="3581400"/>
            <a:ext cx="769938"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condenser</a:t>
            </a:r>
          </a:p>
        </p:txBody>
      </p:sp>
      <p:sp>
        <p:nvSpPr>
          <p:cNvPr id="115750" name="Rectangle 61"/>
          <p:cNvSpPr>
            <a:spLocks noChangeArrowheads="1"/>
          </p:cNvSpPr>
          <p:nvPr/>
        </p:nvSpPr>
        <p:spPr bwMode="auto">
          <a:xfrm>
            <a:off x="4038600" y="4724400"/>
            <a:ext cx="78581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evaporator</a:t>
            </a:r>
          </a:p>
        </p:txBody>
      </p:sp>
      <p:sp>
        <p:nvSpPr>
          <p:cNvPr id="115751" name="Rectangle 62"/>
          <p:cNvSpPr>
            <a:spLocks noChangeArrowheads="1"/>
          </p:cNvSpPr>
          <p:nvPr/>
        </p:nvSpPr>
        <p:spPr bwMode="auto">
          <a:xfrm>
            <a:off x="3276600" y="2362200"/>
            <a:ext cx="982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a:t>
            </a:r>
            <a:r>
              <a:rPr kumimoji="0" lang="en-US" sz="1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 </a:t>
            </a: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rejection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loop</a:t>
            </a:r>
          </a:p>
        </p:txBody>
      </p:sp>
      <p:sp>
        <p:nvSpPr>
          <p:cNvPr id="115752" name="Rectangle 63"/>
          <p:cNvSpPr>
            <a:spLocks noChangeArrowheads="1"/>
          </p:cNvSpPr>
          <p:nvPr/>
        </p:nvSpPr>
        <p:spPr bwMode="auto">
          <a:xfrm>
            <a:off x="1198563" y="2036763"/>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cooling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tower</a:t>
            </a:r>
          </a:p>
        </p:txBody>
      </p:sp>
      <p:sp>
        <p:nvSpPr>
          <p:cNvPr id="115753" name="Rectangle 64"/>
          <p:cNvSpPr>
            <a:spLocks noChangeArrowheads="1"/>
          </p:cNvSpPr>
          <p:nvPr/>
        </p:nvSpPr>
        <p:spPr bwMode="auto">
          <a:xfrm>
            <a:off x="990600" y="5256213"/>
            <a:ext cx="86995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compressor</a:t>
            </a:r>
          </a:p>
        </p:txBody>
      </p:sp>
      <p:sp>
        <p:nvSpPr>
          <p:cNvPr id="115754" name="Rectangle 65"/>
          <p:cNvSpPr>
            <a:spLocks noChangeArrowheads="1"/>
          </p:cNvSpPr>
          <p:nvPr/>
        </p:nvSpPr>
        <p:spPr bwMode="auto">
          <a:xfrm>
            <a:off x="1601788" y="3756025"/>
            <a:ext cx="76041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refrigerant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loop</a:t>
            </a:r>
          </a:p>
        </p:txBody>
      </p:sp>
      <p:sp>
        <p:nvSpPr>
          <p:cNvPr id="115755" name="Rectangle 66"/>
          <p:cNvSpPr>
            <a:spLocks noChangeArrowheads="1"/>
          </p:cNvSpPr>
          <p:nvPr/>
        </p:nvSpPr>
        <p:spPr bwMode="auto">
          <a:xfrm>
            <a:off x="4129088" y="512286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chilled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water loop</a:t>
            </a:r>
          </a:p>
        </p:txBody>
      </p:sp>
      <p:grpSp>
        <p:nvGrpSpPr>
          <p:cNvPr id="115756" name="Group 67"/>
          <p:cNvGrpSpPr>
            <a:grpSpLocks/>
          </p:cNvGrpSpPr>
          <p:nvPr/>
        </p:nvGrpSpPr>
        <p:grpSpPr bwMode="auto">
          <a:xfrm>
            <a:off x="3116263" y="2882900"/>
            <a:ext cx="330200" cy="231775"/>
            <a:chOff x="2309" y="1636"/>
            <a:chExt cx="179" cy="111"/>
          </a:xfrm>
        </p:grpSpPr>
        <p:sp>
          <p:nvSpPr>
            <p:cNvPr id="115777" name="Rectangle 68"/>
            <p:cNvSpPr>
              <a:spLocks noChangeArrowheads="1"/>
            </p:cNvSpPr>
            <p:nvPr/>
          </p:nvSpPr>
          <p:spPr bwMode="auto">
            <a:xfrm>
              <a:off x="2361" y="1636"/>
              <a:ext cx="127" cy="4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8" name="Oval 69"/>
            <p:cNvSpPr>
              <a:spLocks noChangeArrowheads="1"/>
            </p:cNvSpPr>
            <p:nvPr/>
          </p:nvSpPr>
          <p:spPr bwMode="auto">
            <a:xfrm>
              <a:off x="2309" y="1636"/>
              <a:ext cx="125" cy="111"/>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9" name="Oval 70"/>
            <p:cNvSpPr>
              <a:spLocks noChangeArrowheads="1"/>
            </p:cNvSpPr>
            <p:nvPr/>
          </p:nvSpPr>
          <p:spPr bwMode="auto">
            <a:xfrm>
              <a:off x="2335" y="1660"/>
              <a:ext cx="73" cy="64"/>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5757" name="Group 71"/>
          <p:cNvGrpSpPr>
            <a:grpSpLocks/>
          </p:cNvGrpSpPr>
          <p:nvPr/>
        </p:nvGrpSpPr>
        <p:grpSpPr bwMode="auto">
          <a:xfrm>
            <a:off x="6477000" y="5867400"/>
            <a:ext cx="330200" cy="222250"/>
            <a:chOff x="2791" y="3109"/>
            <a:chExt cx="180" cy="107"/>
          </a:xfrm>
        </p:grpSpPr>
        <p:sp>
          <p:nvSpPr>
            <p:cNvPr id="115774" name="Rectangle 72"/>
            <p:cNvSpPr>
              <a:spLocks noChangeArrowheads="1"/>
            </p:cNvSpPr>
            <p:nvPr/>
          </p:nvSpPr>
          <p:spPr bwMode="auto">
            <a:xfrm>
              <a:off x="2844" y="3109"/>
              <a:ext cx="127" cy="4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5" name="Oval 73"/>
            <p:cNvSpPr>
              <a:spLocks noChangeArrowheads="1"/>
            </p:cNvSpPr>
            <p:nvPr/>
          </p:nvSpPr>
          <p:spPr bwMode="auto">
            <a:xfrm>
              <a:off x="2791" y="3109"/>
              <a:ext cx="126" cy="107"/>
            </a:xfrm>
            <a:prstGeom prst="ellipse">
              <a:avLst/>
            </a:prstGeom>
            <a:solidFill>
              <a:srgbClr val="FFFFFF"/>
            </a:solidFill>
            <a:ln w="127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6" name="Oval 74"/>
            <p:cNvSpPr>
              <a:spLocks noChangeArrowheads="1"/>
            </p:cNvSpPr>
            <p:nvPr/>
          </p:nvSpPr>
          <p:spPr bwMode="auto">
            <a:xfrm>
              <a:off x="2817" y="3132"/>
              <a:ext cx="73" cy="61"/>
            </a:xfrm>
            <a:prstGeom prst="ellipse">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5758" name="Rectangle 75"/>
          <p:cNvSpPr>
            <a:spLocks noChangeArrowheads="1"/>
          </p:cNvSpPr>
          <p:nvPr/>
        </p:nvSpPr>
        <p:spPr bwMode="auto">
          <a:xfrm>
            <a:off x="6445250" y="5370513"/>
            <a:ext cx="10715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facility cooling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load</a:t>
            </a:r>
          </a:p>
        </p:txBody>
      </p:sp>
      <p:sp>
        <p:nvSpPr>
          <p:cNvPr id="115759" name="Line 76"/>
          <p:cNvSpPr>
            <a:spLocks noChangeShapeType="1"/>
          </p:cNvSpPr>
          <p:nvPr/>
        </p:nvSpPr>
        <p:spPr bwMode="auto">
          <a:xfrm flipV="1">
            <a:off x="6477000" y="4572000"/>
            <a:ext cx="0" cy="74295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0" name="Line 77"/>
          <p:cNvSpPr>
            <a:spLocks noChangeShapeType="1"/>
          </p:cNvSpPr>
          <p:nvPr/>
        </p:nvSpPr>
        <p:spPr bwMode="auto">
          <a:xfrm flipH="1">
            <a:off x="5253038" y="2352675"/>
            <a:ext cx="1262062"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1" name="Line 78"/>
          <p:cNvSpPr>
            <a:spLocks noChangeShapeType="1"/>
          </p:cNvSpPr>
          <p:nvPr/>
        </p:nvSpPr>
        <p:spPr bwMode="auto">
          <a:xfrm flipV="1">
            <a:off x="6096000" y="4572000"/>
            <a:ext cx="0" cy="5492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2" name="Line 79"/>
          <p:cNvSpPr>
            <a:spLocks noChangeShapeType="1"/>
          </p:cNvSpPr>
          <p:nvPr/>
        </p:nvSpPr>
        <p:spPr bwMode="auto">
          <a:xfrm flipH="1">
            <a:off x="5253038" y="3167063"/>
            <a:ext cx="85407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3" name="Line 80"/>
          <p:cNvSpPr>
            <a:spLocks noChangeShapeType="1"/>
          </p:cNvSpPr>
          <p:nvPr/>
        </p:nvSpPr>
        <p:spPr bwMode="auto">
          <a:xfrm>
            <a:off x="3922713" y="3167063"/>
            <a:ext cx="1189037"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4" name="Freeform 81"/>
          <p:cNvSpPr>
            <a:spLocks/>
          </p:cNvSpPr>
          <p:nvPr/>
        </p:nvSpPr>
        <p:spPr bwMode="auto">
          <a:xfrm>
            <a:off x="5954713" y="5110163"/>
            <a:ext cx="152400" cy="833437"/>
          </a:xfrm>
          <a:custGeom>
            <a:avLst/>
            <a:gdLst>
              <a:gd name="T0" fmla="*/ 2147483647 w 79"/>
              <a:gd name="T1" fmla="*/ 0 h 389"/>
              <a:gd name="T2" fmla="*/ 2147483647 w 79"/>
              <a:gd name="T3" fmla="*/ 2147483647 h 389"/>
              <a:gd name="T4" fmla="*/ 2147483647 w 79"/>
              <a:gd name="T5" fmla="*/ 2147483647 h 389"/>
              <a:gd name="T6" fmla="*/ 0 w 79"/>
              <a:gd name="T7" fmla="*/ 2147483647 h 389"/>
              <a:gd name="T8" fmla="*/ 2147483647 w 79"/>
              <a:gd name="T9" fmla="*/ 2147483647 h 389"/>
              <a:gd name="T10" fmla="*/ 2147483647 w 79"/>
              <a:gd name="T11" fmla="*/ 2147483647 h 389"/>
              <a:gd name="T12" fmla="*/ 2147483647 w 79"/>
              <a:gd name="T13" fmla="*/ 2147483647 h 389"/>
              <a:gd name="T14" fmla="*/ 2147483647 w 79"/>
              <a:gd name="T15" fmla="*/ 2147483647 h 389"/>
              <a:gd name="T16" fmla="*/ 2147483647 w 79"/>
              <a:gd name="T17" fmla="*/ 2147483647 h 389"/>
              <a:gd name="T18" fmla="*/ 2147483647 w 79"/>
              <a:gd name="T19" fmla="*/ 2147483647 h 389"/>
              <a:gd name="T20" fmla="*/ 2147483647 w 79"/>
              <a:gd name="T21" fmla="*/ 2147483647 h 389"/>
              <a:gd name="T22" fmla="*/ 2147483647 w 79"/>
              <a:gd name="T23" fmla="*/ 2147483647 h 389"/>
              <a:gd name="T24" fmla="*/ 2147483647 w 79"/>
              <a:gd name="T25" fmla="*/ 2147483647 h 389"/>
              <a:gd name="T26" fmla="*/ 2147483647 w 79"/>
              <a:gd name="T27" fmla="*/ 2147483647 h 389"/>
              <a:gd name="T28" fmla="*/ 2147483647 w 79"/>
              <a:gd name="T29" fmla="*/ 2147483647 h 3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9"/>
              <a:gd name="T46" fmla="*/ 0 h 389"/>
              <a:gd name="T47" fmla="*/ 79 w 79"/>
              <a:gd name="T48" fmla="*/ 389 h 3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9" h="389">
                <a:moveTo>
                  <a:pt x="72" y="0"/>
                </a:moveTo>
                <a:lnTo>
                  <a:pt x="20" y="37"/>
                </a:lnTo>
                <a:lnTo>
                  <a:pt x="6" y="53"/>
                </a:lnTo>
                <a:lnTo>
                  <a:pt x="0" y="78"/>
                </a:lnTo>
                <a:lnTo>
                  <a:pt x="6" y="99"/>
                </a:lnTo>
                <a:lnTo>
                  <a:pt x="28" y="115"/>
                </a:lnTo>
                <a:lnTo>
                  <a:pt x="58" y="131"/>
                </a:lnTo>
                <a:lnTo>
                  <a:pt x="72" y="154"/>
                </a:lnTo>
                <a:lnTo>
                  <a:pt x="78" y="170"/>
                </a:lnTo>
                <a:lnTo>
                  <a:pt x="78" y="186"/>
                </a:lnTo>
                <a:lnTo>
                  <a:pt x="72" y="207"/>
                </a:lnTo>
                <a:lnTo>
                  <a:pt x="72" y="230"/>
                </a:lnTo>
                <a:lnTo>
                  <a:pt x="72" y="262"/>
                </a:lnTo>
                <a:lnTo>
                  <a:pt x="72" y="301"/>
                </a:lnTo>
                <a:lnTo>
                  <a:pt x="72" y="388"/>
                </a:lnTo>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5" name="Freeform 82"/>
          <p:cNvSpPr>
            <a:spLocks/>
          </p:cNvSpPr>
          <p:nvPr/>
        </p:nvSpPr>
        <p:spPr bwMode="auto">
          <a:xfrm>
            <a:off x="5126038" y="3003550"/>
            <a:ext cx="157162" cy="166688"/>
          </a:xfrm>
          <a:custGeom>
            <a:avLst/>
            <a:gdLst>
              <a:gd name="T0" fmla="*/ 2147483647 w 85"/>
              <a:gd name="T1" fmla="*/ 2147483647 h 80"/>
              <a:gd name="T2" fmla="*/ 2147483647 w 85"/>
              <a:gd name="T3" fmla="*/ 2147483647 h 80"/>
              <a:gd name="T4" fmla="*/ 2147483647 w 85"/>
              <a:gd name="T5" fmla="*/ 2147483647 h 80"/>
              <a:gd name="T6" fmla="*/ 2147483647 w 85"/>
              <a:gd name="T7" fmla="*/ 2147483647 h 80"/>
              <a:gd name="T8" fmla="*/ 2147483647 w 85"/>
              <a:gd name="T9" fmla="*/ 2147483647 h 80"/>
              <a:gd name="T10" fmla="*/ 2147483647 w 85"/>
              <a:gd name="T11" fmla="*/ 0 h 80"/>
              <a:gd name="T12" fmla="*/ 2147483647 w 85"/>
              <a:gd name="T13" fmla="*/ 2147483647 h 80"/>
              <a:gd name="T14" fmla="*/ 2147483647 w 85"/>
              <a:gd name="T15" fmla="*/ 2147483647 h 80"/>
              <a:gd name="T16" fmla="*/ 2147483647 w 85"/>
              <a:gd name="T17" fmla="*/ 2147483647 h 80"/>
              <a:gd name="T18" fmla="*/ 2147483647 w 85"/>
              <a:gd name="T19" fmla="*/ 2147483647 h 80"/>
              <a:gd name="T20" fmla="*/ 0 w 85"/>
              <a:gd name="T21" fmla="*/ 214748364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
              <a:gd name="T34" fmla="*/ 0 h 80"/>
              <a:gd name="T35" fmla="*/ 85 w 85"/>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 h="80">
                <a:moveTo>
                  <a:pt x="78" y="79"/>
                </a:moveTo>
                <a:lnTo>
                  <a:pt x="84" y="49"/>
                </a:lnTo>
                <a:lnTo>
                  <a:pt x="84" y="26"/>
                </a:lnTo>
                <a:lnTo>
                  <a:pt x="84" y="6"/>
                </a:lnTo>
                <a:lnTo>
                  <a:pt x="84" y="3"/>
                </a:lnTo>
                <a:lnTo>
                  <a:pt x="78" y="0"/>
                </a:lnTo>
                <a:lnTo>
                  <a:pt x="72" y="3"/>
                </a:lnTo>
                <a:lnTo>
                  <a:pt x="64" y="6"/>
                </a:lnTo>
                <a:lnTo>
                  <a:pt x="45" y="26"/>
                </a:lnTo>
                <a:lnTo>
                  <a:pt x="25" y="49"/>
                </a:lnTo>
                <a:lnTo>
                  <a:pt x="0" y="79"/>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6" name="Rectangle 83"/>
          <p:cNvSpPr>
            <a:spLocks noChangeArrowheads="1"/>
          </p:cNvSpPr>
          <p:nvPr/>
        </p:nvSpPr>
        <p:spPr bwMode="auto">
          <a:xfrm>
            <a:off x="6781800" y="3962400"/>
            <a:ext cx="941388"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exchanger</a:t>
            </a:r>
          </a:p>
        </p:txBody>
      </p:sp>
      <p:sp>
        <p:nvSpPr>
          <p:cNvPr id="115767" name="Rectangle 84"/>
          <p:cNvSpPr>
            <a:spLocks noChangeArrowheads="1"/>
          </p:cNvSpPr>
          <p:nvPr/>
        </p:nvSpPr>
        <p:spPr bwMode="auto">
          <a:xfrm>
            <a:off x="5943600" y="3962400"/>
            <a:ext cx="685800" cy="609600"/>
          </a:xfrm>
          <a:prstGeom prst="rect">
            <a:avLst/>
          </a:prstGeom>
          <a:solidFill>
            <a:schemeClr val="bg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8" name="Line 85"/>
          <p:cNvSpPr>
            <a:spLocks noChangeShapeType="1"/>
          </p:cNvSpPr>
          <p:nvPr/>
        </p:nvSpPr>
        <p:spPr bwMode="auto">
          <a:xfrm>
            <a:off x="5943600" y="4267200"/>
            <a:ext cx="6858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69" name="Line 86"/>
          <p:cNvSpPr>
            <a:spLocks noChangeShapeType="1"/>
          </p:cNvSpPr>
          <p:nvPr/>
        </p:nvSpPr>
        <p:spPr bwMode="auto">
          <a:xfrm>
            <a:off x="6096000" y="3124200"/>
            <a:ext cx="0" cy="838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0" name="Line 87"/>
          <p:cNvSpPr>
            <a:spLocks noChangeShapeType="1"/>
          </p:cNvSpPr>
          <p:nvPr/>
        </p:nvSpPr>
        <p:spPr bwMode="auto">
          <a:xfrm>
            <a:off x="6781800" y="5943600"/>
            <a:ext cx="4572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1" name="Line 88"/>
          <p:cNvSpPr>
            <a:spLocks noChangeShapeType="1"/>
          </p:cNvSpPr>
          <p:nvPr/>
        </p:nvSpPr>
        <p:spPr bwMode="auto">
          <a:xfrm flipH="1">
            <a:off x="4038600" y="5943600"/>
            <a:ext cx="2514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2" name="Line 89"/>
          <p:cNvSpPr>
            <a:spLocks noChangeShapeType="1"/>
          </p:cNvSpPr>
          <p:nvPr/>
        </p:nvSpPr>
        <p:spPr bwMode="auto">
          <a:xfrm>
            <a:off x="6477000" y="2362200"/>
            <a:ext cx="0" cy="160020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5773" name="Rectangle 90"/>
          <p:cNvSpPr>
            <a:spLocks noChangeArrowheads="1"/>
          </p:cNvSpPr>
          <p:nvPr/>
        </p:nvSpPr>
        <p:spPr bwMode="auto">
          <a:xfrm>
            <a:off x="2286000" y="5410200"/>
            <a:ext cx="1471613"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Isolate &amp; bypass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Chiller equipment</a:t>
            </a:r>
          </a:p>
        </p:txBody>
      </p:sp>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185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1860"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186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1862"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186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1865" name="Rectangle 9"/>
          <p:cNvSpPr>
            <a:spLocks noGrp="1" noChangeArrowheads="1"/>
          </p:cNvSpPr>
          <p:nvPr>
            <p:ph idx="1"/>
          </p:nvPr>
        </p:nvSpPr>
        <p:spPr>
          <a:xfrm>
            <a:off x="304800" y="5410200"/>
            <a:ext cx="8686800" cy="1409700"/>
          </a:xfrm>
        </p:spPr>
        <p:txBody>
          <a:bodyPr lIns="90488" tIns="44450" rIns="90488" bIns="44450"/>
          <a:lstStyle/>
          <a:p>
            <a:pPr marL="342900" lvl="1" indent="-342900">
              <a:spcBef>
                <a:spcPts val="0"/>
              </a:spcBef>
            </a:pPr>
            <a:r>
              <a:rPr lang="en-US" sz="2400" dirty="0"/>
              <a:t>Climate-dependent</a:t>
            </a:r>
          </a:p>
          <a:p>
            <a:pPr marL="342900" lvl="1" indent="-342900">
              <a:spcBef>
                <a:spcPts val="0"/>
              </a:spcBef>
            </a:pPr>
            <a:r>
              <a:rPr lang="en-US" sz="2400" dirty="0"/>
              <a:t>Use direct evaporation or indirect evaporation to cool</a:t>
            </a:r>
          </a:p>
          <a:p>
            <a:pPr marL="342900" lvl="1" indent="-342900">
              <a:spcBef>
                <a:spcPts val="0"/>
              </a:spcBef>
            </a:pPr>
            <a:r>
              <a:rPr lang="en-US" sz="2400" dirty="0"/>
              <a:t>Maintenance considerations</a:t>
            </a:r>
          </a:p>
        </p:txBody>
      </p:sp>
      <p:sp>
        <p:nvSpPr>
          <p:cNvPr id="121864" name="Rectangle 8"/>
          <p:cNvSpPr>
            <a:spLocks noGrp="1" noChangeArrowheads="1"/>
          </p:cNvSpPr>
          <p:nvPr>
            <p:ph type="title"/>
          </p:nvPr>
        </p:nvSpPr>
        <p:spPr>
          <a:xfrm>
            <a:off x="304800" y="152400"/>
            <a:ext cx="6629400" cy="990600"/>
          </a:xfrm>
        </p:spPr>
        <p:txBody>
          <a:bodyPr lIns="90488" tIns="44450" rIns="90488" bIns="44450" anchor="b"/>
          <a:lstStyle/>
          <a:p>
            <a:r>
              <a:rPr lang="en-US" dirty="0">
                <a:solidFill>
                  <a:schemeClr val="tx1"/>
                </a:solidFill>
              </a:rPr>
              <a:t>Evaporative Cooling</a:t>
            </a:r>
          </a:p>
        </p:txBody>
      </p:sp>
      <p:pic>
        <p:nvPicPr>
          <p:cNvPr id="242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8300" y="1447800"/>
            <a:ext cx="5612577"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6090372"/>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a:spLocks noGrp="1"/>
          </p:cNvSpPr>
          <p:nvPr>
            <p:ph sz="half" idx="1"/>
          </p:nvPr>
        </p:nvSpPr>
        <p:spPr/>
        <p:txBody>
          <a:bodyPr/>
          <a:lstStyle/>
          <a:p>
            <a:r>
              <a:rPr lang="en-US" dirty="0"/>
              <a:t> </a:t>
            </a:r>
          </a:p>
        </p:txBody>
      </p:sp>
      <p:sp>
        <p:nvSpPr>
          <p:cNvPr id="23" name="Content Placeholder 1"/>
          <p:cNvSpPr>
            <a:spLocks noGrp="1"/>
          </p:cNvSpPr>
          <p:nvPr>
            <p:ph sz="half" idx="2"/>
          </p:nvPr>
        </p:nvSpPr>
        <p:spPr/>
        <p:txBody>
          <a:bodyPr/>
          <a:lstStyle/>
          <a:p>
            <a:r>
              <a:rPr lang="en-US" dirty="0"/>
              <a:t> </a:t>
            </a:r>
          </a:p>
        </p:txBody>
      </p:sp>
      <p:sp>
        <p:nvSpPr>
          <p:cNvPr id="107527" name="Rectangle 7"/>
          <p:cNvSpPr>
            <a:spLocks noGrp="1" noChangeArrowheads="1"/>
          </p:cNvSpPr>
          <p:nvPr>
            <p:ph type="title"/>
          </p:nvPr>
        </p:nvSpPr>
        <p:spPr>
          <a:xfrm>
            <a:off x="304799" y="238916"/>
            <a:ext cx="6248400" cy="990600"/>
          </a:xfrm>
        </p:spPr>
        <p:txBody>
          <a:bodyPr lIns="90488" tIns="44450" rIns="90488" bIns="44450" anchor="b"/>
          <a:lstStyle/>
          <a:p>
            <a:r>
              <a:rPr lang="en-US" dirty="0">
                <a:solidFill>
                  <a:schemeClr val="tx1"/>
                </a:solidFill>
              </a:rPr>
              <a:t>Condenser Illustrations</a:t>
            </a:r>
            <a:endParaRPr lang="en-US" sz="3200" dirty="0">
              <a:solidFill>
                <a:schemeClr val="tx1"/>
              </a:solidFill>
            </a:endParaRPr>
          </a:p>
        </p:txBody>
      </p:sp>
      <p:sp>
        <p:nvSpPr>
          <p:cNvPr id="1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9" name="Text Box 10"/>
          <p:cNvSpPr txBox="1">
            <a:spLocks noChangeArrowheads="1"/>
          </p:cNvSpPr>
          <p:nvPr/>
        </p:nvSpPr>
        <p:spPr bwMode="auto">
          <a:xfrm>
            <a:off x="430712" y="5734798"/>
            <a:ext cx="3543300" cy="102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r>
              <a:rPr lang="en-US" b="1" dirty="0">
                <a:latin typeface="+mn-lt"/>
              </a:rPr>
              <a:t>Air-cooled Condenser</a:t>
            </a:r>
          </a:p>
          <a:p>
            <a:pPr algn="ctr">
              <a:spcBef>
                <a:spcPct val="50000"/>
              </a:spcBef>
            </a:pPr>
            <a:r>
              <a:rPr lang="en-US" sz="1050" dirty="0">
                <a:latin typeface="+mn-lt"/>
              </a:rPr>
              <a:t>Courtesy of Colmac Coil Corp.</a:t>
            </a:r>
          </a:p>
          <a:p>
            <a:pPr algn="ctr">
              <a:spcBef>
                <a:spcPct val="50000"/>
              </a:spcBef>
            </a:pPr>
            <a:endParaRPr lang="en-US" sz="1400" b="1" dirty="0">
              <a:latin typeface="+mn-lt"/>
            </a:endParaRPr>
          </a:p>
        </p:txBody>
      </p:sp>
      <p:sp>
        <p:nvSpPr>
          <p:cNvPr id="20" name="Text Box 11"/>
          <p:cNvSpPr txBox="1">
            <a:spLocks noChangeArrowheads="1"/>
          </p:cNvSpPr>
          <p:nvPr/>
        </p:nvSpPr>
        <p:spPr bwMode="auto">
          <a:xfrm>
            <a:off x="4259762" y="5775325"/>
            <a:ext cx="4419600" cy="107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a:spcBef>
                <a:spcPct val="50000"/>
              </a:spcBef>
            </a:pPr>
            <a:r>
              <a:rPr lang="en-US" b="1" dirty="0">
                <a:latin typeface="+mn-lt"/>
              </a:rPr>
              <a:t>Water-cooled Condenser</a:t>
            </a:r>
          </a:p>
          <a:p>
            <a:pPr algn="ctr">
              <a:spcBef>
                <a:spcPct val="50000"/>
              </a:spcBef>
            </a:pPr>
            <a:r>
              <a:rPr lang="en-US" sz="1050" dirty="0">
                <a:latin typeface="+mn-lt"/>
              </a:rPr>
              <a:t>Courtesy of Refrigeration and Air Conditioning</a:t>
            </a:r>
          </a:p>
          <a:p>
            <a:pPr algn="ctr">
              <a:spcBef>
                <a:spcPct val="50000"/>
              </a:spcBef>
            </a:pPr>
            <a:endParaRPr lang="en-US" sz="1600" b="1" dirty="0">
              <a:latin typeface="+mn-lt"/>
            </a:endParaRPr>
          </a:p>
        </p:txBody>
      </p:sp>
      <p:pic>
        <p:nvPicPr>
          <p:cNvPr id="2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753" t="36096" r="34991" b="21673"/>
          <a:stretch/>
        </p:blipFill>
        <p:spPr bwMode="auto">
          <a:xfrm>
            <a:off x="5237298" y="3882415"/>
            <a:ext cx="2631803" cy="1452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l="12489" t="25658" r="31255" b="18677"/>
          <a:stretch>
            <a:fillRect/>
          </a:stretch>
        </p:blipFill>
        <p:spPr bwMode="auto">
          <a:xfrm>
            <a:off x="4572000" y="1620832"/>
            <a:ext cx="397192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737" y="3104765"/>
            <a:ext cx="4145462" cy="1994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a:extLst>
              <a:ext uri="{FF2B5EF4-FFF2-40B4-BE49-F238E27FC236}">
                <a16:creationId xmlns:a16="http://schemas.microsoft.com/office/drawing/2014/main" id="{4151607A-3741-4219-984A-6354ADF90620}"/>
              </a:ext>
            </a:extLst>
          </p:cNvPr>
          <p:cNvSpPr txBox="1">
            <a:spLocks noChangeArrowheads="1"/>
          </p:cNvSpPr>
          <p:nvPr/>
        </p:nvSpPr>
        <p:spPr bwMode="auto">
          <a:xfrm>
            <a:off x="365125" y="169538"/>
            <a:ext cx="62642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Air-Cooled Chilled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Water System</a:t>
            </a:r>
          </a:p>
        </p:txBody>
      </p:sp>
      <p:sp>
        <p:nvSpPr>
          <p:cNvPr id="68611" name="Rectangle 6">
            <a:extLst>
              <a:ext uri="{FF2B5EF4-FFF2-40B4-BE49-F238E27FC236}">
                <a16:creationId xmlns:a16="http://schemas.microsoft.com/office/drawing/2014/main" id="{C4A20310-6D91-456B-AA86-A4B78230289A}"/>
              </a:ext>
            </a:extLst>
          </p:cNvPr>
          <p:cNvSpPr>
            <a:spLocks noChangeArrowheads="1"/>
          </p:cNvSpPr>
          <p:nvPr/>
        </p:nvSpPr>
        <p:spPr bwMode="auto">
          <a:xfrm>
            <a:off x="0" y="1441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2" name="Rectangle 7">
            <a:extLst>
              <a:ext uri="{FF2B5EF4-FFF2-40B4-BE49-F238E27FC236}">
                <a16:creationId xmlns:a16="http://schemas.microsoft.com/office/drawing/2014/main" id="{55AB03C0-1644-4748-BC65-F22C4C1893F7}"/>
              </a:ext>
            </a:extLst>
          </p:cNvPr>
          <p:cNvSpPr>
            <a:spLocks noChangeArrowheads="1"/>
          </p:cNvSpPr>
          <p:nvPr/>
        </p:nvSpPr>
        <p:spPr bwMode="auto">
          <a:xfrm>
            <a:off x="3136900" y="6462685"/>
            <a:ext cx="287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Example air-cooled chiller system</a:t>
            </a:r>
            <a:r>
              <a:rPr kumimoji="0" lang="en-US" altLang="en-US" sz="1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p>
        </p:txBody>
      </p:sp>
      <p:grpSp>
        <p:nvGrpSpPr>
          <p:cNvPr id="68613" name="Group 6">
            <a:extLst>
              <a:ext uri="{FF2B5EF4-FFF2-40B4-BE49-F238E27FC236}">
                <a16:creationId xmlns:a16="http://schemas.microsoft.com/office/drawing/2014/main" id="{B53CEC0A-F37B-49B1-B4BD-E9A5A8C3EE6F}"/>
              </a:ext>
            </a:extLst>
          </p:cNvPr>
          <p:cNvGrpSpPr>
            <a:grpSpLocks noChangeAspect="1"/>
          </p:cNvGrpSpPr>
          <p:nvPr/>
        </p:nvGrpSpPr>
        <p:grpSpPr bwMode="auto">
          <a:xfrm>
            <a:off x="403428" y="1520473"/>
            <a:ext cx="8216584" cy="4942208"/>
            <a:chOff x="506" y="1001"/>
            <a:chExt cx="3462" cy="2083"/>
          </a:xfrm>
        </p:grpSpPr>
        <p:sp>
          <p:nvSpPr>
            <p:cNvPr id="68614" name="AutoShape 5">
              <a:extLst>
                <a:ext uri="{FF2B5EF4-FFF2-40B4-BE49-F238E27FC236}">
                  <a16:creationId xmlns:a16="http://schemas.microsoft.com/office/drawing/2014/main" id="{013E576D-8FF5-4FA8-8E5F-D8F63B66BD39}"/>
                </a:ext>
              </a:extLst>
            </p:cNvPr>
            <p:cNvSpPr>
              <a:spLocks noChangeAspect="1" noChangeArrowheads="1" noTextEdit="1"/>
            </p:cNvSpPr>
            <p:nvPr/>
          </p:nvSpPr>
          <p:spPr bwMode="auto">
            <a:xfrm>
              <a:off x="509" y="1004"/>
              <a:ext cx="3456" cy="207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nvGrpSpPr>
            <p:cNvPr id="68615" name="Group 207">
              <a:extLst>
                <a:ext uri="{FF2B5EF4-FFF2-40B4-BE49-F238E27FC236}">
                  <a16:creationId xmlns:a16="http://schemas.microsoft.com/office/drawing/2014/main" id="{38B5A927-5200-460B-B9C7-1A8C426806E5}"/>
                </a:ext>
              </a:extLst>
            </p:cNvPr>
            <p:cNvGrpSpPr>
              <a:grpSpLocks/>
            </p:cNvGrpSpPr>
            <p:nvPr/>
          </p:nvGrpSpPr>
          <p:grpSpPr bwMode="auto">
            <a:xfrm>
              <a:off x="506" y="1001"/>
              <a:ext cx="3462" cy="2083"/>
              <a:chOff x="506" y="1001"/>
              <a:chExt cx="3462" cy="2083"/>
            </a:xfrm>
          </p:grpSpPr>
          <p:sp>
            <p:nvSpPr>
              <p:cNvPr id="68720" name="Rectangle 7">
                <a:extLst>
                  <a:ext uri="{FF2B5EF4-FFF2-40B4-BE49-F238E27FC236}">
                    <a16:creationId xmlns:a16="http://schemas.microsoft.com/office/drawing/2014/main" id="{64F55284-5A47-47DB-9440-8FE508D36653}"/>
                  </a:ext>
                </a:extLst>
              </p:cNvPr>
              <p:cNvSpPr>
                <a:spLocks noChangeArrowheads="1"/>
              </p:cNvSpPr>
              <p:nvPr/>
            </p:nvSpPr>
            <p:spPr bwMode="auto">
              <a:xfrm>
                <a:off x="535" y="1030"/>
                <a:ext cx="3430" cy="2051"/>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1" name="Freeform 8">
                <a:extLst>
                  <a:ext uri="{FF2B5EF4-FFF2-40B4-BE49-F238E27FC236}">
                    <a16:creationId xmlns:a16="http://schemas.microsoft.com/office/drawing/2014/main" id="{F51B9C4B-2AF3-46BC-8C1A-B55E03DF5B3D}"/>
                  </a:ext>
                </a:extLst>
              </p:cNvPr>
              <p:cNvSpPr>
                <a:spLocks/>
              </p:cNvSpPr>
              <p:nvPr/>
            </p:nvSpPr>
            <p:spPr bwMode="auto">
              <a:xfrm>
                <a:off x="535" y="1027"/>
                <a:ext cx="3433" cy="6"/>
              </a:xfrm>
              <a:custGeom>
                <a:avLst/>
                <a:gdLst>
                  <a:gd name="T0" fmla="*/ 14 w 10301"/>
                  <a:gd name="T1" fmla="*/ 0 h 19"/>
                  <a:gd name="T2" fmla="*/ 14 w 10301"/>
                  <a:gd name="T3" fmla="*/ 0 h 19"/>
                  <a:gd name="T4" fmla="*/ 0 w 10301"/>
                  <a:gd name="T5" fmla="*/ 0 h 19"/>
                  <a:gd name="T6" fmla="*/ 0 w 10301"/>
                  <a:gd name="T7" fmla="*/ 0 h 19"/>
                  <a:gd name="T8" fmla="*/ 14 w 10301"/>
                  <a:gd name="T9" fmla="*/ 0 h 19"/>
                  <a:gd name="T10" fmla="*/ 14 w 10301"/>
                  <a:gd name="T11" fmla="*/ 0 h 19"/>
                  <a:gd name="T12" fmla="*/ 14 w 10301"/>
                  <a:gd name="T13" fmla="*/ 0 h 19"/>
                  <a:gd name="T14" fmla="*/ 14 w 10301"/>
                  <a:gd name="T15" fmla="*/ 0 h 19"/>
                  <a:gd name="T16" fmla="*/ 14 w 10301"/>
                  <a:gd name="T17" fmla="*/ 0 h 19"/>
                  <a:gd name="T18" fmla="*/ 14 w 10301"/>
                  <a:gd name="T19" fmla="*/ 0 h 19"/>
                  <a:gd name="T20" fmla="*/ 14 w 10301"/>
                  <a:gd name="T21" fmla="*/ 0 h 19"/>
                  <a:gd name="T22" fmla="*/ 14 w 10301"/>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01" h="19">
                    <a:moveTo>
                      <a:pt x="10301" y="9"/>
                    </a:moveTo>
                    <a:lnTo>
                      <a:pt x="10291" y="0"/>
                    </a:lnTo>
                    <a:lnTo>
                      <a:pt x="0" y="0"/>
                    </a:lnTo>
                    <a:lnTo>
                      <a:pt x="0" y="19"/>
                    </a:lnTo>
                    <a:lnTo>
                      <a:pt x="10291" y="19"/>
                    </a:lnTo>
                    <a:lnTo>
                      <a:pt x="10281" y="9"/>
                    </a:lnTo>
                    <a:lnTo>
                      <a:pt x="10291" y="19"/>
                    </a:lnTo>
                    <a:lnTo>
                      <a:pt x="10298" y="16"/>
                    </a:lnTo>
                    <a:lnTo>
                      <a:pt x="10301" y="9"/>
                    </a:lnTo>
                    <a:lnTo>
                      <a:pt x="10298" y="2"/>
                    </a:lnTo>
                    <a:lnTo>
                      <a:pt x="10291" y="0"/>
                    </a:lnTo>
                    <a:lnTo>
                      <a:pt x="10301" y="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2" name="Freeform 9">
                <a:extLst>
                  <a:ext uri="{FF2B5EF4-FFF2-40B4-BE49-F238E27FC236}">
                    <a16:creationId xmlns:a16="http://schemas.microsoft.com/office/drawing/2014/main" id="{4A738B0A-438D-4CBD-A8A7-D246AC15AB01}"/>
                  </a:ext>
                </a:extLst>
              </p:cNvPr>
              <p:cNvSpPr>
                <a:spLocks/>
              </p:cNvSpPr>
              <p:nvPr/>
            </p:nvSpPr>
            <p:spPr bwMode="auto">
              <a:xfrm>
                <a:off x="3962" y="1030"/>
                <a:ext cx="6" cy="2054"/>
              </a:xfrm>
              <a:custGeom>
                <a:avLst/>
                <a:gdLst>
                  <a:gd name="T0" fmla="*/ 0 w 20"/>
                  <a:gd name="T1" fmla="*/ 8 h 6164"/>
                  <a:gd name="T2" fmla="*/ 0 w 20"/>
                  <a:gd name="T3" fmla="*/ 8 h 6164"/>
                  <a:gd name="T4" fmla="*/ 0 w 20"/>
                  <a:gd name="T5" fmla="*/ 0 h 6164"/>
                  <a:gd name="T6" fmla="*/ 0 w 20"/>
                  <a:gd name="T7" fmla="*/ 0 h 6164"/>
                  <a:gd name="T8" fmla="*/ 0 w 20"/>
                  <a:gd name="T9" fmla="*/ 8 h 6164"/>
                  <a:gd name="T10" fmla="*/ 0 w 20"/>
                  <a:gd name="T11" fmla="*/ 8 h 6164"/>
                  <a:gd name="T12" fmla="*/ 0 w 20"/>
                  <a:gd name="T13" fmla="*/ 8 h 6164"/>
                  <a:gd name="T14" fmla="*/ 0 w 20"/>
                  <a:gd name="T15" fmla="*/ 8 h 6164"/>
                  <a:gd name="T16" fmla="*/ 0 w 20"/>
                  <a:gd name="T17" fmla="*/ 8 h 6164"/>
                  <a:gd name="T18" fmla="*/ 0 w 20"/>
                  <a:gd name="T19" fmla="*/ 8 h 6164"/>
                  <a:gd name="T20" fmla="*/ 0 w 20"/>
                  <a:gd name="T21" fmla="*/ 8 h 6164"/>
                  <a:gd name="T22" fmla="*/ 0 w 20"/>
                  <a:gd name="T23" fmla="*/ 8 h 6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6164">
                    <a:moveTo>
                      <a:pt x="10" y="6164"/>
                    </a:moveTo>
                    <a:lnTo>
                      <a:pt x="20" y="6154"/>
                    </a:lnTo>
                    <a:lnTo>
                      <a:pt x="20" y="0"/>
                    </a:lnTo>
                    <a:lnTo>
                      <a:pt x="0" y="0"/>
                    </a:lnTo>
                    <a:lnTo>
                      <a:pt x="0" y="6154"/>
                    </a:lnTo>
                    <a:lnTo>
                      <a:pt x="10" y="6144"/>
                    </a:lnTo>
                    <a:lnTo>
                      <a:pt x="0" y="6154"/>
                    </a:lnTo>
                    <a:lnTo>
                      <a:pt x="3" y="6161"/>
                    </a:lnTo>
                    <a:lnTo>
                      <a:pt x="10" y="6164"/>
                    </a:lnTo>
                    <a:lnTo>
                      <a:pt x="17" y="6161"/>
                    </a:lnTo>
                    <a:lnTo>
                      <a:pt x="20" y="6154"/>
                    </a:lnTo>
                    <a:lnTo>
                      <a:pt x="10" y="616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3" name="Freeform 10">
                <a:extLst>
                  <a:ext uri="{FF2B5EF4-FFF2-40B4-BE49-F238E27FC236}">
                    <a16:creationId xmlns:a16="http://schemas.microsoft.com/office/drawing/2014/main" id="{D2EC94B9-4528-4E32-BA45-13A3081B1937}"/>
                  </a:ext>
                </a:extLst>
              </p:cNvPr>
              <p:cNvSpPr>
                <a:spLocks/>
              </p:cNvSpPr>
              <p:nvPr/>
            </p:nvSpPr>
            <p:spPr bwMode="auto">
              <a:xfrm>
                <a:off x="532" y="3078"/>
                <a:ext cx="3433" cy="6"/>
              </a:xfrm>
              <a:custGeom>
                <a:avLst/>
                <a:gdLst>
                  <a:gd name="T0" fmla="*/ 0 w 10300"/>
                  <a:gd name="T1" fmla="*/ 0 h 20"/>
                  <a:gd name="T2" fmla="*/ 0 w 10300"/>
                  <a:gd name="T3" fmla="*/ 0 h 20"/>
                  <a:gd name="T4" fmla="*/ 14 w 10300"/>
                  <a:gd name="T5" fmla="*/ 0 h 20"/>
                  <a:gd name="T6" fmla="*/ 14 w 10300"/>
                  <a:gd name="T7" fmla="*/ 0 h 20"/>
                  <a:gd name="T8" fmla="*/ 0 w 10300"/>
                  <a:gd name="T9" fmla="*/ 0 h 20"/>
                  <a:gd name="T10" fmla="*/ 0 w 10300"/>
                  <a:gd name="T11" fmla="*/ 0 h 20"/>
                  <a:gd name="T12" fmla="*/ 0 w 10300"/>
                  <a:gd name="T13" fmla="*/ 0 h 20"/>
                  <a:gd name="T14" fmla="*/ 0 w 10300"/>
                  <a:gd name="T15" fmla="*/ 0 h 20"/>
                  <a:gd name="T16" fmla="*/ 0 w 10300"/>
                  <a:gd name="T17" fmla="*/ 0 h 20"/>
                  <a:gd name="T18" fmla="*/ 0 w 10300"/>
                  <a:gd name="T19" fmla="*/ 0 h 20"/>
                  <a:gd name="T20" fmla="*/ 0 w 10300"/>
                  <a:gd name="T21" fmla="*/ 0 h 20"/>
                  <a:gd name="T22" fmla="*/ 0 w 10300"/>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00" h="20">
                    <a:moveTo>
                      <a:pt x="0" y="10"/>
                    </a:moveTo>
                    <a:lnTo>
                      <a:pt x="9" y="20"/>
                    </a:lnTo>
                    <a:lnTo>
                      <a:pt x="10300" y="20"/>
                    </a:lnTo>
                    <a:lnTo>
                      <a:pt x="10300" y="0"/>
                    </a:lnTo>
                    <a:lnTo>
                      <a:pt x="9" y="0"/>
                    </a:lnTo>
                    <a:lnTo>
                      <a:pt x="19" y="10"/>
                    </a:lnTo>
                    <a:lnTo>
                      <a:pt x="9" y="0"/>
                    </a:lnTo>
                    <a:lnTo>
                      <a:pt x="2" y="3"/>
                    </a:lnTo>
                    <a:lnTo>
                      <a:pt x="0" y="10"/>
                    </a:lnTo>
                    <a:lnTo>
                      <a:pt x="2" y="17"/>
                    </a:lnTo>
                    <a:lnTo>
                      <a:pt x="9" y="20"/>
                    </a:lnTo>
                    <a:lnTo>
                      <a:pt x="0"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4" name="Freeform 11">
                <a:extLst>
                  <a:ext uri="{FF2B5EF4-FFF2-40B4-BE49-F238E27FC236}">
                    <a16:creationId xmlns:a16="http://schemas.microsoft.com/office/drawing/2014/main" id="{CB5B3EDC-3B70-446B-99BD-E6C0F9F79B7A}"/>
                  </a:ext>
                </a:extLst>
              </p:cNvPr>
              <p:cNvSpPr>
                <a:spLocks/>
              </p:cNvSpPr>
              <p:nvPr/>
            </p:nvSpPr>
            <p:spPr bwMode="auto">
              <a:xfrm>
                <a:off x="532" y="1027"/>
                <a:ext cx="6" cy="2054"/>
              </a:xfrm>
              <a:custGeom>
                <a:avLst/>
                <a:gdLst>
                  <a:gd name="T0" fmla="*/ 0 w 19"/>
                  <a:gd name="T1" fmla="*/ 0 h 6163"/>
                  <a:gd name="T2" fmla="*/ 0 w 19"/>
                  <a:gd name="T3" fmla="*/ 0 h 6163"/>
                  <a:gd name="T4" fmla="*/ 0 w 19"/>
                  <a:gd name="T5" fmla="*/ 8 h 6163"/>
                  <a:gd name="T6" fmla="*/ 0 w 19"/>
                  <a:gd name="T7" fmla="*/ 8 h 6163"/>
                  <a:gd name="T8" fmla="*/ 0 w 19"/>
                  <a:gd name="T9" fmla="*/ 0 h 6163"/>
                  <a:gd name="T10" fmla="*/ 0 w 19"/>
                  <a:gd name="T11" fmla="*/ 0 h 6163"/>
                  <a:gd name="T12" fmla="*/ 0 w 19"/>
                  <a:gd name="T13" fmla="*/ 0 h 6163"/>
                  <a:gd name="T14" fmla="*/ 0 w 19"/>
                  <a:gd name="T15" fmla="*/ 0 h 6163"/>
                  <a:gd name="T16" fmla="*/ 0 w 19"/>
                  <a:gd name="T17" fmla="*/ 0 h 6163"/>
                  <a:gd name="T18" fmla="*/ 0 w 19"/>
                  <a:gd name="T19" fmla="*/ 0 h 6163"/>
                  <a:gd name="T20" fmla="*/ 0 w 19"/>
                  <a:gd name="T21" fmla="*/ 0 h 6163"/>
                  <a:gd name="T22" fmla="*/ 0 w 19"/>
                  <a:gd name="T23" fmla="*/ 0 h 61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163">
                    <a:moveTo>
                      <a:pt x="9" y="0"/>
                    </a:moveTo>
                    <a:lnTo>
                      <a:pt x="0" y="9"/>
                    </a:lnTo>
                    <a:lnTo>
                      <a:pt x="0" y="6163"/>
                    </a:lnTo>
                    <a:lnTo>
                      <a:pt x="19" y="6163"/>
                    </a:lnTo>
                    <a:lnTo>
                      <a:pt x="19" y="9"/>
                    </a:lnTo>
                    <a:lnTo>
                      <a:pt x="9" y="19"/>
                    </a:lnTo>
                    <a:lnTo>
                      <a:pt x="19" y="9"/>
                    </a:lnTo>
                    <a:lnTo>
                      <a:pt x="16" y="2"/>
                    </a:lnTo>
                    <a:lnTo>
                      <a:pt x="9" y="0"/>
                    </a:lnTo>
                    <a:lnTo>
                      <a:pt x="2" y="2"/>
                    </a:lnTo>
                    <a:lnTo>
                      <a:pt x="0" y="9"/>
                    </a:lnTo>
                    <a:lnTo>
                      <a:pt x="9"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5" name="Rectangle 12">
                <a:extLst>
                  <a:ext uri="{FF2B5EF4-FFF2-40B4-BE49-F238E27FC236}">
                    <a16:creationId xmlns:a16="http://schemas.microsoft.com/office/drawing/2014/main" id="{79308163-A582-4955-A402-596653F9B7EB}"/>
                  </a:ext>
                </a:extLst>
              </p:cNvPr>
              <p:cNvSpPr>
                <a:spLocks noChangeArrowheads="1"/>
              </p:cNvSpPr>
              <p:nvPr/>
            </p:nvSpPr>
            <p:spPr bwMode="auto">
              <a:xfrm>
                <a:off x="537" y="1033"/>
                <a:ext cx="3430" cy="2051"/>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6" name="Freeform 13">
                <a:extLst>
                  <a:ext uri="{FF2B5EF4-FFF2-40B4-BE49-F238E27FC236}">
                    <a16:creationId xmlns:a16="http://schemas.microsoft.com/office/drawing/2014/main" id="{977825F4-63F2-4216-BC1C-023C05CE4A1F}"/>
                  </a:ext>
                </a:extLst>
              </p:cNvPr>
              <p:cNvSpPr>
                <a:spLocks/>
              </p:cNvSpPr>
              <p:nvPr/>
            </p:nvSpPr>
            <p:spPr bwMode="auto">
              <a:xfrm>
                <a:off x="509" y="1001"/>
                <a:ext cx="3433" cy="6"/>
              </a:xfrm>
              <a:custGeom>
                <a:avLst/>
                <a:gdLst>
                  <a:gd name="T0" fmla="*/ 14 w 10300"/>
                  <a:gd name="T1" fmla="*/ 0 h 20"/>
                  <a:gd name="T2" fmla="*/ 14 w 10300"/>
                  <a:gd name="T3" fmla="*/ 0 h 20"/>
                  <a:gd name="T4" fmla="*/ 0 w 10300"/>
                  <a:gd name="T5" fmla="*/ 0 h 20"/>
                  <a:gd name="T6" fmla="*/ 0 w 10300"/>
                  <a:gd name="T7" fmla="*/ 0 h 20"/>
                  <a:gd name="T8" fmla="*/ 14 w 10300"/>
                  <a:gd name="T9" fmla="*/ 0 h 20"/>
                  <a:gd name="T10" fmla="*/ 14 w 10300"/>
                  <a:gd name="T11" fmla="*/ 0 h 20"/>
                  <a:gd name="T12" fmla="*/ 14 w 10300"/>
                  <a:gd name="T13" fmla="*/ 0 h 20"/>
                  <a:gd name="T14" fmla="*/ 14 w 10300"/>
                  <a:gd name="T15" fmla="*/ 0 h 20"/>
                  <a:gd name="T16" fmla="*/ 14 w 10300"/>
                  <a:gd name="T17" fmla="*/ 0 h 20"/>
                  <a:gd name="T18" fmla="*/ 14 w 10300"/>
                  <a:gd name="T19" fmla="*/ 0 h 20"/>
                  <a:gd name="T20" fmla="*/ 14 w 10300"/>
                  <a:gd name="T21" fmla="*/ 0 h 20"/>
                  <a:gd name="T22" fmla="*/ 14 w 10300"/>
                  <a:gd name="T23" fmla="*/ 0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00" h="20">
                    <a:moveTo>
                      <a:pt x="10300" y="10"/>
                    </a:moveTo>
                    <a:lnTo>
                      <a:pt x="10291" y="0"/>
                    </a:lnTo>
                    <a:lnTo>
                      <a:pt x="0" y="0"/>
                    </a:lnTo>
                    <a:lnTo>
                      <a:pt x="0" y="20"/>
                    </a:lnTo>
                    <a:lnTo>
                      <a:pt x="10291" y="20"/>
                    </a:lnTo>
                    <a:lnTo>
                      <a:pt x="10281" y="10"/>
                    </a:lnTo>
                    <a:lnTo>
                      <a:pt x="10291" y="20"/>
                    </a:lnTo>
                    <a:lnTo>
                      <a:pt x="10298" y="17"/>
                    </a:lnTo>
                    <a:lnTo>
                      <a:pt x="10300" y="10"/>
                    </a:lnTo>
                    <a:lnTo>
                      <a:pt x="10298" y="3"/>
                    </a:lnTo>
                    <a:lnTo>
                      <a:pt x="10291" y="0"/>
                    </a:lnTo>
                    <a:lnTo>
                      <a:pt x="10300"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7" name="Freeform 14">
                <a:extLst>
                  <a:ext uri="{FF2B5EF4-FFF2-40B4-BE49-F238E27FC236}">
                    <a16:creationId xmlns:a16="http://schemas.microsoft.com/office/drawing/2014/main" id="{6D87B813-0A39-4909-AC85-A23454647B35}"/>
                  </a:ext>
                </a:extLst>
              </p:cNvPr>
              <p:cNvSpPr>
                <a:spLocks/>
              </p:cNvSpPr>
              <p:nvPr/>
            </p:nvSpPr>
            <p:spPr bwMode="auto">
              <a:xfrm>
                <a:off x="3936" y="1004"/>
                <a:ext cx="6" cy="2054"/>
              </a:xfrm>
              <a:custGeom>
                <a:avLst/>
                <a:gdLst>
                  <a:gd name="T0" fmla="*/ 0 w 19"/>
                  <a:gd name="T1" fmla="*/ 8 h 6163"/>
                  <a:gd name="T2" fmla="*/ 0 w 19"/>
                  <a:gd name="T3" fmla="*/ 8 h 6163"/>
                  <a:gd name="T4" fmla="*/ 0 w 19"/>
                  <a:gd name="T5" fmla="*/ 0 h 6163"/>
                  <a:gd name="T6" fmla="*/ 0 w 19"/>
                  <a:gd name="T7" fmla="*/ 0 h 6163"/>
                  <a:gd name="T8" fmla="*/ 0 w 19"/>
                  <a:gd name="T9" fmla="*/ 8 h 6163"/>
                  <a:gd name="T10" fmla="*/ 0 w 19"/>
                  <a:gd name="T11" fmla="*/ 8 h 6163"/>
                  <a:gd name="T12" fmla="*/ 0 w 19"/>
                  <a:gd name="T13" fmla="*/ 8 h 6163"/>
                  <a:gd name="T14" fmla="*/ 0 w 19"/>
                  <a:gd name="T15" fmla="*/ 8 h 6163"/>
                  <a:gd name="T16" fmla="*/ 0 w 19"/>
                  <a:gd name="T17" fmla="*/ 8 h 6163"/>
                  <a:gd name="T18" fmla="*/ 0 w 19"/>
                  <a:gd name="T19" fmla="*/ 8 h 6163"/>
                  <a:gd name="T20" fmla="*/ 0 w 19"/>
                  <a:gd name="T21" fmla="*/ 8 h 6163"/>
                  <a:gd name="T22" fmla="*/ 0 w 19"/>
                  <a:gd name="T23" fmla="*/ 8 h 61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6163">
                    <a:moveTo>
                      <a:pt x="10" y="6163"/>
                    </a:moveTo>
                    <a:lnTo>
                      <a:pt x="19" y="6154"/>
                    </a:lnTo>
                    <a:lnTo>
                      <a:pt x="19" y="0"/>
                    </a:lnTo>
                    <a:lnTo>
                      <a:pt x="0" y="0"/>
                    </a:lnTo>
                    <a:lnTo>
                      <a:pt x="0" y="6154"/>
                    </a:lnTo>
                    <a:lnTo>
                      <a:pt x="10" y="6144"/>
                    </a:lnTo>
                    <a:lnTo>
                      <a:pt x="0" y="6154"/>
                    </a:lnTo>
                    <a:lnTo>
                      <a:pt x="3" y="6161"/>
                    </a:lnTo>
                    <a:lnTo>
                      <a:pt x="10" y="6163"/>
                    </a:lnTo>
                    <a:lnTo>
                      <a:pt x="17" y="6161"/>
                    </a:lnTo>
                    <a:lnTo>
                      <a:pt x="19" y="6154"/>
                    </a:lnTo>
                    <a:lnTo>
                      <a:pt x="10" y="616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8" name="Freeform 15">
                <a:extLst>
                  <a:ext uri="{FF2B5EF4-FFF2-40B4-BE49-F238E27FC236}">
                    <a16:creationId xmlns:a16="http://schemas.microsoft.com/office/drawing/2014/main" id="{5D0D64BA-75EF-4B82-BEBE-ACF068F1E703}"/>
                  </a:ext>
                </a:extLst>
              </p:cNvPr>
              <p:cNvSpPr>
                <a:spLocks/>
              </p:cNvSpPr>
              <p:nvPr/>
            </p:nvSpPr>
            <p:spPr bwMode="auto">
              <a:xfrm>
                <a:off x="506" y="3052"/>
                <a:ext cx="3433" cy="6"/>
              </a:xfrm>
              <a:custGeom>
                <a:avLst/>
                <a:gdLst>
                  <a:gd name="T0" fmla="*/ 0 w 10301"/>
                  <a:gd name="T1" fmla="*/ 0 h 19"/>
                  <a:gd name="T2" fmla="*/ 0 w 10301"/>
                  <a:gd name="T3" fmla="*/ 0 h 19"/>
                  <a:gd name="T4" fmla="*/ 14 w 10301"/>
                  <a:gd name="T5" fmla="*/ 0 h 19"/>
                  <a:gd name="T6" fmla="*/ 14 w 10301"/>
                  <a:gd name="T7" fmla="*/ 0 h 19"/>
                  <a:gd name="T8" fmla="*/ 0 w 10301"/>
                  <a:gd name="T9" fmla="*/ 0 h 19"/>
                  <a:gd name="T10" fmla="*/ 0 w 10301"/>
                  <a:gd name="T11" fmla="*/ 0 h 19"/>
                  <a:gd name="T12" fmla="*/ 0 w 10301"/>
                  <a:gd name="T13" fmla="*/ 0 h 19"/>
                  <a:gd name="T14" fmla="*/ 0 w 10301"/>
                  <a:gd name="T15" fmla="*/ 0 h 19"/>
                  <a:gd name="T16" fmla="*/ 0 w 10301"/>
                  <a:gd name="T17" fmla="*/ 0 h 19"/>
                  <a:gd name="T18" fmla="*/ 0 w 10301"/>
                  <a:gd name="T19" fmla="*/ 0 h 19"/>
                  <a:gd name="T20" fmla="*/ 0 w 10301"/>
                  <a:gd name="T21" fmla="*/ 0 h 19"/>
                  <a:gd name="T22" fmla="*/ 0 w 10301"/>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301" h="19">
                    <a:moveTo>
                      <a:pt x="0" y="10"/>
                    </a:moveTo>
                    <a:lnTo>
                      <a:pt x="10" y="19"/>
                    </a:lnTo>
                    <a:lnTo>
                      <a:pt x="10301" y="19"/>
                    </a:lnTo>
                    <a:lnTo>
                      <a:pt x="10301" y="0"/>
                    </a:lnTo>
                    <a:lnTo>
                      <a:pt x="10" y="0"/>
                    </a:lnTo>
                    <a:lnTo>
                      <a:pt x="20" y="10"/>
                    </a:lnTo>
                    <a:lnTo>
                      <a:pt x="10" y="0"/>
                    </a:lnTo>
                    <a:lnTo>
                      <a:pt x="3" y="3"/>
                    </a:lnTo>
                    <a:lnTo>
                      <a:pt x="0" y="10"/>
                    </a:lnTo>
                    <a:lnTo>
                      <a:pt x="3" y="17"/>
                    </a:lnTo>
                    <a:lnTo>
                      <a:pt x="10" y="19"/>
                    </a:lnTo>
                    <a:lnTo>
                      <a:pt x="0"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29" name="Freeform 16">
                <a:extLst>
                  <a:ext uri="{FF2B5EF4-FFF2-40B4-BE49-F238E27FC236}">
                    <a16:creationId xmlns:a16="http://schemas.microsoft.com/office/drawing/2014/main" id="{10DD675C-00A1-4FFD-9019-DC7054E628B4}"/>
                  </a:ext>
                </a:extLst>
              </p:cNvPr>
              <p:cNvSpPr>
                <a:spLocks/>
              </p:cNvSpPr>
              <p:nvPr/>
            </p:nvSpPr>
            <p:spPr bwMode="auto">
              <a:xfrm>
                <a:off x="506" y="1001"/>
                <a:ext cx="6" cy="2054"/>
              </a:xfrm>
              <a:custGeom>
                <a:avLst/>
                <a:gdLst>
                  <a:gd name="T0" fmla="*/ 0 w 20"/>
                  <a:gd name="T1" fmla="*/ 0 h 6164"/>
                  <a:gd name="T2" fmla="*/ 0 w 20"/>
                  <a:gd name="T3" fmla="*/ 0 h 6164"/>
                  <a:gd name="T4" fmla="*/ 0 w 20"/>
                  <a:gd name="T5" fmla="*/ 8 h 6164"/>
                  <a:gd name="T6" fmla="*/ 0 w 20"/>
                  <a:gd name="T7" fmla="*/ 8 h 6164"/>
                  <a:gd name="T8" fmla="*/ 0 w 20"/>
                  <a:gd name="T9" fmla="*/ 0 h 6164"/>
                  <a:gd name="T10" fmla="*/ 0 w 20"/>
                  <a:gd name="T11" fmla="*/ 0 h 6164"/>
                  <a:gd name="T12" fmla="*/ 0 w 20"/>
                  <a:gd name="T13" fmla="*/ 0 h 6164"/>
                  <a:gd name="T14" fmla="*/ 0 w 20"/>
                  <a:gd name="T15" fmla="*/ 0 h 6164"/>
                  <a:gd name="T16" fmla="*/ 0 w 20"/>
                  <a:gd name="T17" fmla="*/ 0 h 6164"/>
                  <a:gd name="T18" fmla="*/ 0 w 20"/>
                  <a:gd name="T19" fmla="*/ 0 h 6164"/>
                  <a:gd name="T20" fmla="*/ 0 w 20"/>
                  <a:gd name="T21" fmla="*/ 0 h 6164"/>
                  <a:gd name="T22" fmla="*/ 0 w 20"/>
                  <a:gd name="T23" fmla="*/ 0 h 61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6164">
                    <a:moveTo>
                      <a:pt x="10" y="0"/>
                    </a:moveTo>
                    <a:lnTo>
                      <a:pt x="0" y="10"/>
                    </a:lnTo>
                    <a:lnTo>
                      <a:pt x="0" y="6164"/>
                    </a:lnTo>
                    <a:lnTo>
                      <a:pt x="20" y="6164"/>
                    </a:lnTo>
                    <a:lnTo>
                      <a:pt x="20" y="10"/>
                    </a:lnTo>
                    <a:lnTo>
                      <a:pt x="10" y="20"/>
                    </a:lnTo>
                    <a:lnTo>
                      <a:pt x="20" y="10"/>
                    </a:lnTo>
                    <a:lnTo>
                      <a:pt x="17" y="3"/>
                    </a:lnTo>
                    <a:lnTo>
                      <a:pt x="10" y="0"/>
                    </a:lnTo>
                    <a:lnTo>
                      <a:pt x="3" y="3"/>
                    </a:lnTo>
                    <a:lnTo>
                      <a:pt x="0" y="10"/>
                    </a:lnTo>
                    <a:lnTo>
                      <a:pt x="1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0" name="Freeform 17">
                <a:extLst>
                  <a:ext uri="{FF2B5EF4-FFF2-40B4-BE49-F238E27FC236}">
                    <a16:creationId xmlns:a16="http://schemas.microsoft.com/office/drawing/2014/main" id="{E7393CCC-EA20-4068-86F3-AABC10A94B9F}"/>
                  </a:ext>
                </a:extLst>
              </p:cNvPr>
              <p:cNvSpPr>
                <a:spLocks noEditPoints="1"/>
              </p:cNvSpPr>
              <p:nvPr/>
            </p:nvSpPr>
            <p:spPr bwMode="auto">
              <a:xfrm>
                <a:off x="3546" y="1168"/>
                <a:ext cx="154" cy="133"/>
              </a:xfrm>
              <a:custGeom>
                <a:avLst/>
                <a:gdLst>
                  <a:gd name="T0" fmla="*/ 0 w 460"/>
                  <a:gd name="T1" fmla="*/ 0 h 399"/>
                  <a:gd name="T2" fmla="*/ 0 w 460"/>
                  <a:gd name="T3" fmla="*/ 0 h 399"/>
                  <a:gd name="T4" fmla="*/ 0 w 460"/>
                  <a:gd name="T5" fmla="*/ 0 h 399"/>
                  <a:gd name="T6" fmla="*/ 0 w 460"/>
                  <a:gd name="T7" fmla="*/ 0 h 399"/>
                  <a:gd name="T8" fmla="*/ 0 w 460"/>
                  <a:gd name="T9" fmla="*/ 0 h 399"/>
                  <a:gd name="T10" fmla="*/ 0 w 460"/>
                  <a:gd name="T11" fmla="*/ 0 h 399"/>
                  <a:gd name="T12" fmla="*/ 0 w 460"/>
                  <a:gd name="T13" fmla="*/ 0 h 399"/>
                  <a:gd name="T14" fmla="*/ 0 w 460"/>
                  <a:gd name="T15" fmla="*/ 0 h 399"/>
                  <a:gd name="T16" fmla="*/ 0 w 460"/>
                  <a:gd name="T17" fmla="*/ 0 h 399"/>
                  <a:gd name="T18" fmla="*/ 0 w 460"/>
                  <a:gd name="T19" fmla="*/ 0 h 399"/>
                  <a:gd name="T20" fmla="*/ 0 w 460"/>
                  <a:gd name="T21" fmla="*/ 0 h 399"/>
                  <a:gd name="T22" fmla="*/ 0 w 460"/>
                  <a:gd name="T23" fmla="*/ 0 h 399"/>
                  <a:gd name="T24" fmla="*/ 0 w 460"/>
                  <a:gd name="T25" fmla="*/ 0 h 399"/>
                  <a:gd name="T26" fmla="*/ 0 w 460"/>
                  <a:gd name="T27" fmla="*/ 0 h 399"/>
                  <a:gd name="T28" fmla="*/ 0 w 460"/>
                  <a:gd name="T29" fmla="*/ 0 h 399"/>
                  <a:gd name="T30" fmla="*/ 0 w 460"/>
                  <a:gd name="T31" fmla="*/ 0 h 399"/>
                  <a:gd name="T32" fmla="*/ 0 w 460"/>
                  <a:gd name="T33" fmla="*/ 0 h 399"/>
                  <a:gd name="T34" fmla="*/ 0 w 460"/>
                  <a:gd name="T35" fmla="*/ 0 h 399"/>
                  <a:gd name="T36" fmla="*/ 0 w 460"/>
                  <a:gd name="T37" fmla="*/ 0 h 399"/>
                  <a:gd name="T38" fmla="*/ 0 w 460"/>
                  <a:gd name="T39" fmla="*/ 0 h 399"/>
                  <a:gd name="T40" fmla="*/ 0 w 460"/>
                  <a:gd name="T41" fmla="*/ 0 h 399"/>
                  <a:gd name="T42" fmla="*/ 0 w 460"/>
                  <a:gd name="T43" fmla="*/ 0 h 399"/>
                  <a:gd name="T44" fmla="*/ 0 w 460"/>
                  <a:gd name="T45" fmla="*/ 0 h 399"/>
                  <a:gd name="T46" fmla="*/ 0 w 460"/>
                  <a:gd name="T47" fmla="*/ 0 h 399"/>
                  <a:gd name="T48" fmla="*/ 0 w 460"/>
                  <a:gd name="T49" fmla="*/ 0 h 399"/>
                  <a:gd name="T50" fmla="*/ 0 w 460"/>
                  <a:gd name="T51" fmla="*/ 0 h 399"/>
                  <a:gd name="T52" fmla="*/ 0 w 460"/>
                  <a:gd name="T53" fmla="*/ 0 h 399"/>
                  <a:gd name="T54" fmla="*/ 0 w 460"/>
                  <a:gd name="T55" fmla="*/ 0 h 399"/>
                  <a:gd name="T56" fmla="*/ 0 w 460"/>
                  <a:gd name="T57" fmla="*/ 0 h 399"/>
                  <a:gd name="T58" fmla="*/ 0 w 460"/>
                  <a:gd name="T59" fmla="*/ 0 h 399"/>
                  <a:gd name="T60" fmla="*/ 0 w 460"/>
                  <a:gd name="T61" fmla="*/ 0 h 399"/>
                  <a:gd name="T62" fmla="*/ 1 w 460"/>
                  <a:gd name="T63" fmla="*/ 0 h 399"/>
                  <a:gd name="T64" fmla="*/ 0 w 460"/>
                  <a:gd name="T65" fmla="*/ 0 h 399"/>
                  <a:gd name="T66" fmla="*/ 0 w 460"/>
                  <a:gd name="T67" fmla="*/ 0 h 399"/>
                  <a:gd name="T68" fmla="*/ 0 w 460"/>
                  <a:gd name="T69" fmla="*/ 0 h 399"/>
                  <a:gd name="T70" fmla="*/ 1 w 460"/>
                  <a:gd name="T71" fmla="*/ 0 h 399"/>
                  <a:gd name="T72" fmla="*/ 1 w 460"/>
                  <a:gd name="T73" fmla="*/ 0 h 399"/>
                  <a:gd name="T74" fmla="*/ 0 w 460"/>
                  <a:gd name="T75" fmla="*/ 0 h 399"/>
                  <a:gd name="T76" fmla="*/ 1 w 460"/>
                  <a:gd name="T77" fmla="*/ 0 h 399"/>
                  <a:gd name="T78" fmla="*/ 1 w 460"/>
                  <a:gd name="T79" fmla="*/ 0 h 399"/>
                  <a:gd name="T80" fmla="*/ 0 w 460"/>
                  <a:gd name="T81" fmla="*/ 0 h 399"/>
                  <a:gd name="T82" fmla="*/ 0 w 460"/>
                  <a:gd name="T83" fmla="*/ 0 h 399"/>
                  <a:gd name="T84" fmla="*/ 1 w 460"/>
                  <a:gd name="T85" fmla="*/ 0 h 399"/>
                  <a:gd name="T86" fmla="*/ 1 w 460"/>
                  <a:gd name="T87" fmla="*/ 0 h 399"/>
                  <a:gd name="T88" fmla="*/ 1 w 460"/>
                  <a:gd name="T89" fmla="*/ 0 h 399"/>
                  <a:gd name="T90" fmla="*/ 1 w 460"/>
                  <a:gd name="T91" fmla="*/ 0 h 399"/>
                  <a:gd name="T92" fmla="*/ 1 w 460"/>
                  <a:gd name="T93" fmla="*/ 0 h 399"/>
                  <a:gd name="T94" fmla="*/ 0 w 460"/>
                  <a:gd name="T95" fmla="*/ 0 h 399"/>
                  <a:gd name="T96" fmla="*/ 0 w 460"/>
                  <a:gd name="T97" fmla="*/ 0 h 399"/>
                  <a:gd name="T98" fmla="*/ 0 w 460"/>
                  <a:gd name="T99" fmla="*/ 0 h 399"/>
                  <a:gd name="T100" fmla="*/ 0 w 460"/>
                  <a:gd name="T101" fmla="*/ 0 h 399"/>
                  <a:gd name="T102" fmla="*/ 0 w 460"/>
                  <a:gd name="T103" fmla="*/ 1 h 399"/>
                  <a:gd name="T104" fmla="*/ 0 w 460"/>
                  <a:gd name="T105" fmla="*/ 0 h 399"/>
                  <a:gd name="T106" fmla="*/ 0 w 460"/>
                  <a:gd name="T107" fmla="*/ 0 h 399"/>
                  <a:gd name="T108" fmla="*/ 0 w 460"/>
                  <a:gd name="T109" fmla="*/ 0 h 399"/>
                  <a:gd name="T110" fmla="*/ 0 w 460"/>
                  <a:gd name="T111" fmla="*/ 0 h 399"/>
                  <a:gd name="T112" fmla="*/ 0 w 460"/>
                  <a:gd name="T113" fmla="*/ 0 h 399"/>
                  <a:gd name="T114" fmla="*/ 0 w 460"/>
                  <a:gd name="T115" fmla="*/ 0 h 39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60" h="399">
                    <a:moveTo>
                      <a:pt x="35" y="123"/>
                    </a:moveTo>
                    <a:lnTo>
                      <a:pt x="0" y="0"/>
                    </a:lnTo>
                    <a:lnTo>
                      <a:pt x="18" y="0"/>
                    </a:lnTo>
                    <a:lnTo>
                      <a:pt x="38" y="80"/>
                    </a:lnTo>
                    <a:lnTo>
                      <a:pt x="39" y="87"/>
                    </a:lnTo>
                    <a:lnTo>
                      <a:pt x="40" y="94"/>
                    </a:lnTo>
                    <a:lnTo>
                      <a:pt x="42" y="99"/>
                    </a:lnTo>
                    <a:lnTo>
                      <a:pt x="43" y="106"/>
                    </a:lnTo>
                    <a:lnTo>
                      <a:pt x="46" y="98"/>
                    </a:lnTo>
                    <a:lnTo>
                      <a:pt x="47" y="91"/>
                    </a:lnTo>
                    <a:lnTo>
                      <a:pt x="49" y="87"/>
                    </a:lnTo>
                    <a:lnTo>
                      <a:pt x="50" y="84"/>
                    </a:lnTo>
                    <a:lnTo>
                      <a:pt x="75" y="0"/>
                    </a:lnTo>
                    <a:lnTo>
                      <a:pt x="97" y="0"/>
                    </a:lnTo>
                    <a:lnTo>
                      <a:pt x="114" y="61"/>
                    </a:lnTo>
                    <a:lnTo>
                      <a:pt x="116" y="73"/>
                    </a:lnTo>
                    <a:lnTo>
                      <a:pt x="119" y="84"/>
                    </a:lnTo>
                    <a:lnTo>
                      <a:pt x="121" y="95"/>
                    </a:lnTo>
                    <a:lnTo>
                      <a:pt x="123" y="106"/>
                    </a:lnTo>
                    <a:lnTo>
                      <a:pt x="125" y="101"/>
                    </a:lnTo>
                    <a:lnTo>
                      <a:pt x="126" y="95"/>
                    </a:lnTo>
                    <a:lnTo>
                      <a:pt x="127" y="88"/>
                    </a:lnTo>
                    <a:lnTo>
                      <a:pt x="129" y="81"/>
                    </a:lnTo>
                    <a:lnTo>
                      <a:pt x="148" y="0"/>
                    </a:lnTo>
                    <a:lnTo>
                      <a:pt x="166" y="0"/>
                    </a:lnTo>
                    <a:lnTo>
                      <a:pt x="132" y="123"/>
                    </a:lnTo>
                    <a:lnTo>
                      <a:pt x="114" y="123"/>
                    </a:lnTo>
                    <a:lnTo>
                      <a:pt x="89" y="27"/>
                    </a:lnTo>
                    <a:lnTo>
                      <a:pt x="87" y="22"/>
                    </a:lnTo>
                    <a:lnTo>
                      <a:pt x="87" y="19"/>
                    </a:lnTo>
                    <a:lnTo>
                      <a:pt x="86" y="16"/>
                    </a:lnTo>
                    <a:lnTo>
                      <a:pt x="85" y="15"/>
                    </a:lnTo>
                    <a:lnTo>
                      <a:pt x="83" y="19"/>
                    </a:lnTo>
                    <a:lnTo>
                      <a:pt x="83" y="23"/>
                    </a:lnTo>
                    <a:lnTo>
                      <a:pt x="82" y="27"/>
                    </a:lnTo>
                    <a:lnTo>
                      <a:pt x="81" y="30"/>
                    </a:lnTo>
                    <a:lnTo>
                      <a:pt x="54" y="123"/>
                    </a:lnTo>
                    <a:lnTo>
                      <a:pt x="35" y="123"/>
                    </a:lnTo>
                    <a:close/>
                    <a:moveTo>
                      <a:pt x="228" y="113"/>
                    </a:moveTo>
                    <a:lnTo>
                      <a:pt x="224" y="116"/>
                    </a:lnTo>
                    <a:lnTo>
                      <a:pt x="220" y="119"/>
                    </a:lnTo>
                    <a:lnTo>
                      <a:pt x="216" y="120"/>
                    </a:lnTo>
                    <a:lnTo>
                      <a:pt x="212" y="121"/>
                    </a:lnTo>
                    <a:lnTo>
                      <a:pt x="209" y="123"/>
                    </a:lnTo>
                    <a:lnTo>
                      <a:pt x="205" y="123"/>
                    </a:lnTo>
                    <a:lnTo>
                      <a:pt x="201" y="123"/>
                    </a:lnTo>
                    <a:lnTo>
                      <a:pt x="195" y="123"/>
                    </a:lnTo>
                    <a:lnTo>
                      <a:pt x="188" y="123"/>
                    </a:lnTo>
                    <a:lnTo>
                      <a:pt x="183" y="121"/>
                    </a:lnTo>
                    <a:lnTo>
                      <a:pt x="177" y="120"/>
                    </a:lnTo>
                    <a:lnTo>
                      <a:pt x="173" y="117"/>
                    </a:lnTo>
                    <a:lnTo>
                      <a:pt x="169" y="114"/>
                    </a:lnTo>
                    <a:lnTo>
                      <a:pt x="168" y="110"/>
                    </a:lnTo>
                    <a:lnTo>
                      <a:pt x="165" y="105"/>
                    </a:lnTo>
                    <a:lnTo>
                      <a:pt x="165" y="99"/>
                    </a:lnTo>
                    <a:lnTo>
                      <a:pt x="165" y="96"/>
                    </a:lnTo>
                    <a:lnTo>
                      <a:pt x="166" y="94"/>
                    </a:lnTo>
                    <a:lnTo>
                      <a:pt x="168" y="91"/>
                    </a:lnTo>
                    <a:lnTo>
                      <a:pt x="169" y="88"/>
                    </a:lnTo>
                    <a:lnTo>
                      <a:pt x="170" y="85"/>
                    </a:lnTo>
                    <a:lnTo>
                      <a:pt x="172" y="83"/>
                    </a:lnTo>
                    <a:lnTo>
                      <a:pt x="174" y="81"/>
                    </a:lnTo>
                    <a:lnTo>
                      <a:pt x="176" y="78"/>
                    </a:lnTo>
                    <a:lnTo>
                      <a:pt x="179" y="77"/>
                    </a:lnTo>
                    <a:lnTo>
                      <a:pt x="181" y="76"/>
                    </a:lnTo>
                    <a:lnTo>
                      <a:pt x="184" y="76"/>
                    </a:lnTo>
                    <a:lnTo>
                      <a:pt x="187" y="74"/>
                    </a:lnTo>
                    <a:lnTo>
                      <a:pt x="190" y="73"/>
                    </a:lnTo>
                    <a:lnTo>
                      <a:pt x="192" y="73"/>
                    </a:lnTo>
                    <a:lnTo>
                      <a:pt x="197" y="73"/>
                    </a:lnTo>
                    <a:lnTo>
                      <a:pt x="201" y="72"/>
                    </a:lnTo>
                    <a:lnTo>
                      <a:pt x="209" y="70"/>
                    </a:lnTo>
                    <a:lnTo>
                      <a:pt x="216" y="69"/>
                    </a:lnTo>
                    <a:lnTo>
                      <a:pt x="223" y="67"/>
                    </a:lnTo>
                    <a:lnTo>
                      <a:pt x="227" y="66"/>
                    </a:lnTo>
                    <a:lnTo>
                      <a:pt x="227" y="65"/>
                    </a:lnTo>
                    <a:lnTo>
                      <a:pt x="227" y="63"/>
                    </a:lnTo>
                    <a:lnTo>
                      <a:pt x="227" y="59"/>
                    </a:lnTo>
                    <a:lnTo>
                      <a:pt x="226" y="56"/>
                    </a:lnTo>
                    <a:lnTo>
                      <a:pt x="224" y="54"/>
                    </a:lnTo>
                    <a:lnTo>
                      <a:pt x="223" y="51"/>
                    </a:lnTo>
                    <a:lnTo>
                      <a:pt x="220" y="49"/>
                    </a:lnTo>
                    <a:lnTo>
                      <a:pt x="216" y="48"/>
                    </a:lnTo>
                    <a:lnTo>
                      <a:pt x="212" y="47"/>
                    </a:lnTo>
                    <a:lnTo>
                      <a:pt x="206" y="47"/>
                    </a:lnTo>
                    <a:lnTo>
                      <a:pt x="201" y="47"/>
                    </a:lnTo>
                    <a:lnTo>
                      <a:pt x="197" y="48"/>
                    </a:lnTo>
                    <a:lnTo>
                      <a:pt x="192" y="48"/>
                    </a:lnTo>
                    <a:lnTo>
                      <a:pt x="190" y="49"/>
                    </a:lnTo>
                    <a:lnTo>
                      <a:pt x="188" y="52"/>
                    </a:lnTo>
                    <a:lnTo>
                      <a:pt x="185" y="55"/>
                    </a:lnTo>
                    <a:lnTo>
                      <a:pt x="184" y="58"/>
                    </a:lnTo>
                    <a:lnTo>
                      <a:pt x="183" y="62"/>
                    </a:lnTo>
                    <a:lnTo>
                      <a:pt x="168" y="59"/>
                    </a:lnTo>
                    <a:lnTo>
                      <a:pt x="169" y="55"/>
                    </a:lnTo>
                    <a:lnTo>
                      <a:pt x="170" y="51"/>
                    </a:lnTo>
                    <a:lnTo>
                      <a:pt x="173" y="47"/>
                    </a:lnTo>
                    <a:lnTo>
                      <a:pt x="174" y="44"/>
                    </a:lnTo>
                    <a:lnTo>
                      <a:pt x="177" y="41"/>
                    </a:lnTo>
                    <a:lnTo>
                      <a:pt x="180" y="38"/>
                    </a:lnTo>
                    <a:lnTo>
                      <a:pt x="184" y="37"/>
                    </a:lnTo>
                    <a:lnTo>
                      <a:pt x="188" y="34"/>
                    </a:lnTo>
                    <a:lnTo>
                      <a:pt x="192" y="33"/>
                    </a:lnTo>
                    <a:lnTo>
                      <a:pt x="198" y="33"/>
                    </a:lnTo>
                    <a:lnTo>
                      <a:pt x="203" y="32"/>
                    </a:lnTo>
                    <a:lnTo>
                      <a:pt x="209" y="32"/>
                    </a:lnTo>
                    <a:lnTo>
                      <a:pt x="215" y="32"/>
                    </a:lnTo>
                    <a:lnTo>
                      <a:pt x="219" y="33"/>
                    </a:lnTo>
                    <a:lnTo>
                      <a:pt x="223" y="33"/>
                    </a:lnTo>
                    <a:lnTo>
                      <a:pt x="227" y="34"/>
                    </a:lnTo>
                    <a:lnTo>
                      <a:pt x="231" y="36"/>
                    </a:lnTo>
                    <a:lnTo>
                      <a:pt x="234" y="37"/>
                    </a:lnTo>
                    <a:lnTo>
                      <a:pt x="235" y="40"/>
                    </a:lnTo>
                    <a:lnTo>
                      <a:pt x="238" y="41"/>
                    </a:lnTo>
                    <a:lnTo>
                      <a:pt x="239" y="44"/>
                    </a:lnTo>
                    <a:lnTo>
                      <a:pt x="241" y="47"/>
                    </a:lnTo>
                    <a:lnTo>
                      <a:pt x="242" y="49"/>
                    </a:lnTo>
                    <a:lnTo>
                      <a:pt x="242" y="52"/>
                    </a:lnTo>
                    <a:lnTo>
                      <a:pt x="244" y="54"/>
                    </a:lnTo>
                    <a:lnTo>
                      <a:pt x="244" y="56"/>
                    </a:lnTo>
                    <a:lnTo>
                      <a:pt x="244" y="61"/>
                    </a:lnTo>
                    <a:lnTo>
                      <a:pt x="244" y="65"/>
                    </a:lnTo>
                    <a:lnTo>
                      <a:pt x="244" y="84"/>
                    </a:lnTo>
                    <a:lnTo>
                      <a:pt x="244" y="94"/>
                    </a:lnTo>
                    <a:lnTo>
                      <a:pt x="244" y="101"/>
                    </a:lnTo>
                    <a:lnTo>
                      <a:pt x="244" y="106"/>
                    </a:lnTo>
                    <a:lnTo>
                      <a:pt x="245" y="110"/>
                    </a:lnTo>
                    <a:lnTo>
                      <a:pt x="245" y="113"/>
                    </a:lnTo>
                    <a:lnTo>
                      <a:pt x="246" y="117"/>
                    </a:lnTo>
                    <a:lnTo>
                      <a:pt x="246" y="120"/>
                    </a:lnTo>
                    <a:lnTo>
                      <a:pt x="248" y="123"/>
                    </a:lnTo>
                    <a:lnTo>
                      <a:pt x="232" y="123"/>
                    </a:lnTo>
                    <a:lnTo>
                      <a:pt x="231" y="120"/>
                    </a:lnTo>
                    <a:lnTo>
                      <a:pt x="231" y="119"/>
                    </a:lnTo>
                    <a:lnTo>
                      <a:pt x="230" y="116"/>
                    </a:lnTo>
                    <a:lnTo>
                      <a:pt x="228" y="113"/>
                    </a:lnTo>
                    <a:close/>
                    <a:moveTo>
                      <a:pt x="227" y="81"/>
                    </a:moveTo>
                    <a:lnTo>
                      <a:pt x="223" y="83"/>
                    </a:lnTo>
                    <a:lnTo>
                      <a:pt x="217" y="84"/>
                    </a:lnTo>
                    <a:lnTo>
                      <a:pt x="210" y="85"/>
                    </a:lnTo>
                    <a:lnTo>
                      <a:pt x="202" y="87"/>
                    </a:lnTo>
                    <a:lnTo>
                      <a:pt x="198" y="87"/>
                    </a:lnTo>
                    <a:lnTo>
                      <a:pt x="194" y="87"/>
                    </a:lnTo>
                    <a:lnTo>
                      <a:pt x="191" y="88"/>
                    </a:lnTo>
                    <a:lnTo>
                      <a:pt x="188" y="88"/>
                    </a:lnTo>
                    <a:lnTo>
                      <a:pt x="187" y="90"/>
                    </a:lnTo>
                    <a:lnTo>
                      <a:pt x="185" y="90"/>
                    </a:lnTo>
                    <a:lnTo>
                      <a:pt x="184" y="91"/>
                    </a:lnTo>
                    <a:lnTo>
                      <a:pt x="183" y="92"/>
                    </a:lnTo>
                    <a:lnTo>
                      <a:pt x="181" y="94"/>
                    </a:lnTo>
                    <a:lnTo>
                      <a:pt x="181" y="95"/>
                    </a:lnTo>
                    <a:lnTo>
                      <a:pt x="180" y="96"/>
                    </a:lnTo>
                    <a:lnTo>
                      <a:pt x="180" y="98"/>
                    </a:lnTo>
                    <a:lnTo>
                      <a:pt x="180" y="101"/>
                    </a:lnTo>
                    <a:lnTo>
                      <a:pt x="181" y="103"/>
                    </a:lnTo>
                    <a:lnTo>
                      <a:pt x="183" y="105"/>
                    </a:lnTo>
                    <a:lnTo>
                      <a:pt x="184" y="106"/>
                    </a:lnTo>
                    <a:lnTo>
                      <a:pt x="187" y="107"/>
                    </a:lnTo>
                    <a:lnTo>
                      <a:pt x="191" y="109"/>
                    </a:lnTo>
                    <a:lnTo>
                      <a:pt x="194" y="110"/>
                    </a:lnTo>
                    <a:lnTo>
                      <a:pt x="198" y="110"/>
                    </a:lnTo>
                    <a:lnTo>
                      <a:pt x="203" y="110"/>
                    </a:lnTo>
                    <a:lnTo>
                      <a:pt x="208" y="109"/>
                    </a:lnTo>
                    <a:lnTo>
                      <a:pt x="212" y="107"/>
                    </a:lnTo>
                    <a:lnTo>
                      <a:pt x="215" y="106"/>
                    </a:lnTo>
                    <a:lnTo>
                      <a:pt x="217" y="103"/>
                    </a:lnTo>
                    <a:lnTo>
                      <a:pt x="220" y="102"/>
                    </a:lnTo>
                    <a:lnTo>
                      <a:pt x="223" y="99"/>
                    </a:lnTo>
                    <a:lnTo>
                      <a:pt x="224" y="98"/>
                    </a:lnTo>
                    <a:lnTo>
                      <a:pt x="226" y="95"/>
                    </a:lnTo>
                    <a:lnTo>
                      <a:pt x="227" y="92"/>
                    </a:lnTo>
                    <a:lnTo>
                      <a:pt x="227" y="90"/>
                    </a:lnTo>
                    <a:lnTo>
                      <a:pt x="227" y="85"/>
                    </a:lnTo>
                    <a:lnTo>
                      <a:pt x="227" y="81"/>
                    </a:lnTo>
                    <a:close/>
                    <a:moveTo>
                      <a:pt x="299" y="110"/>
                    </a:moveTo>
                    <a:lnTo>
                      <a:pt x="302" y="123"/>
                    </a:lnTo>
                    <a:lnTo>
                      <a:pt x="299" y="123"/>
                    </a:lnTo>
                    <a:lnTo>
                      <a:pt x="296" y="123"/>
                    </a:lnTo>
                    <a:lnTo>
                      <a:pt x="292" y="123"/>
                    </a:lnTo>
                    <a:lnTo>
                      <a:pt x="289" y="123"/>
                    </a:lnTo>
                    <a:lnTo>
                      <a:pt x="285" y="123"/>
                    </a:lnTo>
                    <a:lnTo>
                      <a:pt x="282" y="123"/>
                    </a:lnTo>
                    <a:lnTo>
                      <a:pt x="279" y="123"/>
                    </a:lnTo>
                    <a:lnTo>
                      <a:pt x="277" y="123"/>
                    </a:lnTo>
                    <a:lnTo>
                      <a:pt x="275" y="121"/>
                    </a:lnTo>
                    <a:lnTo>
                      <a:pt x="273" y="119"/>
                    </a:lnTo>
                    <a:lnTo>
                      <a:pt x="271" y="117"/>
                    </a:lnTo>
                    <a:lnTo>
                      <a:pt x="271" y="116"/>
                    </a:lnTo>
                    <a:lnTo>
                      <a:pt x="270" y="113"/>
                    </a:lnTo>
                    <a:lnTo>
                      <a:pt x="270" y="109"/>
                    </a:lnTo>
                    <a:lnTo>
                      <a:pt x="268" y="105"/>
                    </a:lnTo>
                    <a:lnTo>
                      <a:pt x="268" y="98"/>
                    </a:lnTo>
                    <a:lnTo>
                      <a:pt x="268" y="48"/>
                    </a:lnTo>
                    <a:lnTo>
                      <a:pt x="257" y="48"/>
                    </a:lnTo>
                    <a:lnTo>
                      <a:pt x="257" y="33"/>
                    </a:lnTo>
                    <a:lnTo>
                      <a:pt x="268" y="33"/>
                    </a:lnTo>
                    <a:lnTo>
                      <a:pt x="268" y="11"/>
                    </a:lnTo>
                    <a:lnTo>
                      <a:pt x="284" y="1"/>
                    </a:lnTo>
                    <a:lnTo>
                      <a:pt x="284" y="33"/>
                    </a:lnTo>
                    <a:lnTo>
                      <a:pt x="299" y="33"/>
                    </a:lnTo>
                    <a:lnTo>
                      <a:pt x="299" y="48"/>
                    </a:lnTo>
                    <a:lnTo>
                      <a:pt x="284" y="48"/>
                    </a:lnTo>
                    <a:lnTo>
                      <a:pt x="284" y="98"/>
                    </a:lnTo>
                    <a:lnTo>
                      <a:pt x="284" y="101"/>
                    </a:lnTo>
                    <a:lnTo>
                      <a:pt x="284" y="103"/>
                    </a:lnTo>
                    <a:lnTo>
                      <a:pt x="284" y="105"/>
                    </a:lnTo>
                    <a:lnTo>
                      <a:pt x="285" y="106"/>
                    </a:lnTo>
                    <a:lnTo>
                      <a:pt x="285" y="107"/>
                    </a:lnTo>
                    <a:lnTo>
                      <a:pt x="286" y="107"/>
                    </a:lnTo>
                    <a:lnTo>
                      <a:pt x="286" y="109"/>
                    </a:lnTo>
                    <a:lnTo>
                      <a:pt x="288" y="109"/>
                    </a:lnTo>
                    <a:lnTo>
                      <a:pt x="289" y="109"/>
                    </a:lnTo>
                    <a:lnTo>
                      <a:pt x="290" y="110"/>
                    </a:lnTo>
                    <a:lnTo>
                      <a:pt x="292" y="110"/>
                    </a:lnTo>
                    <a:lnTo>
                      <a:pt x="293" y="110"/>
                    </a:lnTo>
                    <a:lnTo>
                      <a:pt x="295" y="110"/>
                    </a:lnTo>
                    <a:lnTo>
                      <a:pt x="297" y="110"/>
                    </a:lnTo>
                    <a:lnTo>
                      <a:pt x="299" y="110"/>
                    </a:lnTo>
                    <a:close/>
                    <a:moveTo>
                      <a:pt x="377" y="95"/>
                    </a:moveTo>
                    <a:lnTo>
                      <a:pt x="393" y="98"/>
                    </a:lnTo>
                    <a:lnTo>
                      <a:pt x="390" y="103"/>
                    </a:lnTo>
                    <a:lnTo>
                      <a:pt x="387" y="109"/>
                    </a:lnTo>
                    <a:lnTo>
                      <a:pt x="383" y="113"/>
                    </a:lnTo>
                    <a:lnTo>
                      <a:pt x="379" y="117"/>
                    </a:lnTo>
                    <a:lnTo>
                      <a:pt x="373" y="120"/>
                    </a:lnTo>
                    <a:lnTo>
                      <a:pt x="366" y="121"/>
                    </a:lnTo>
                    <a:lnTo>
                      <a:pt x="360" y="123"/>
                    </a:lnTo>
                    <a:lnTo>
                      <a:pt x="353" y="123"/>
                    </a:lnTo>
                    <a:lnTo>
                      <a:pt x="343" y="123"/>
                    </a:lnTo>
                    <a:lnTo>
                      <a:pt x="335" y="121"/>
                    </a:lnTo>
                    <a:lnTo>
                      <a:pt x="326" y="119"/>
                    </a:lnTo>
                    <a:lnTo>
                      <a:pt x="321" y="113"/>
                    </a:lnTo>
                    <a:lnTo>
                      <a:pt x="315" y="106"/>
                    </a:lnTo>
                    <a:lnTo>
                      <a:pt x="311" y="98"/>
                    </a:lnTo>
                    <a:lnTo>
                      <a:pt x="310" y="90"/>
                    </a:lnTo>
                    <a:lnTo>
                      <a:pt x="308" y="78"/>
                    </a:lnTo>
                    <a:lnTo>
                      <a:pt x="310" y="69"/>
                    </a:lnTo>
                    <a:lnTo>
                      <a:pt x="311" y="59"/>
                    </a:lnTo>
                    <a:lnTo>
                      <a:pt x="315" y="51"/>
                    </a:lnTo>
                    <a:lnTo>
                      <a:pt x="321" y="44"/>
                    </a:lnTo>
                    <a:lnTo>
                      <a:pt x="328" y="38"/>
                    </a:lnTo>
                    <a:lnTo>
                      <a:pt x="335" y="34"/>
                    </a:lnTo>
                    <a:lnTo>
                      <a:pt x="343" y="33"/>
                    </a:lnTo>
                    <a:lnTo>
                      <a:pt x="351" y="32"/>
                    </a:lnTo>
                    <a:lnTo>
                      <a:pt x="360" y="33"/>
                    </a:lnTo>
                    <a:lnTo>
                      <a:pt x="368" y="34"/>
                    </a:lnTo>
                    <a:lnTo>
                      <a:pt x="375" y="38"/>
                    </a:lnTo>
                    <a:lnTo>
                      <a:pt x="382" y="44"/>
                    </a:lnTo>
                    <a:lnTo>
                      <a:pt x="386" y="51"/>
                    </a:lnTo>
                    <a:lnTo>
                      <a:pt x="390" y="58"/>
                    </a:lnTo>
                    <a:lnTo>
                      <a:pt x="391" y="67"/>
                    </a:lnTo>
                    <a:lnTo>
                      <a:pt x="393" y="77"/>
                    </a:lnTo>
                    <a:lnTo>
                      <a:pt x="393" y="78"/>
                    </a:lnTo>
                    <a:lnTo>
                      <a:pt x="393" y="80"/>
                    </a:lnTo>
                    <a:lnTo>
                      <a:pt x="393" y="81"/>
                    </a:lnTo>
                    <a:lnTo>
                      <a:pt x="324" y="81"/>
                    </a:lnTo>
                    <a:lnTo>
                      <a:pt x="325" y="88"/>
                    </a:lnTo>
                    <a:lnTo>
                      <a:pt x="326" y="94"/>
                    </a:lnTo>
                    <a:lnTo>
                      <a:pt x="329" y="98"/>
                    </a:lnTo>
                    <a:lnTo>
                      <a:pt x="332" y="102"/>
                    </a:lnTo>
                    <a:lnTo>
                      <a:pt x="336" y="106"/>
                    </a:lnTo>
                    <a:lnTo>
                      <a:pt x="342" y="107"/>
                    </a:lnTo>
                    <a:lnTo>
                      <a:pt x="347" y="110"/>
                    </a:lnTo>
                    <a:lnTo>
                      <a:pt x="353" y="110"/>
                    </a:lnTo>
                    <a:lnTo>
                      <a:pt x="357" y="110"/>
                    </a:lnTo>
                    <a:lnTo>
                      <a:pt x="361" y="109"/>
                    </a:lnTo>
                    <a:lnTo>
                      <a:pt x="365" y="107"/>
                    </a:lnTo>
                    <a:lnTo>
                      <a:pt x="368" y="106"/>
                    </a:lnTo>
                    <a:lnTo>
                      <a:pt x="371" y="103"/>
                    </a:lnTo>
                    <a:lnTo>
                      <a:pt x="373" y="102"/>
                    </a:lnTo>
                    <a:lnTo>
                      <a:pt x="375" y="99"/>
                    </a:lnTo>
                    <a:lnTo>
                      <a:pt x="377" y="95"/>
                    </a:lnTo>
                    <a:close/>
                    <a:moveTo>
                      <a:pt x="324" y="66"/>
                    </a:moveTo>
                    <a:lnTo>
                      <a:pt x="377" y="66"/>
                    </a:lnTo>
                    <a:lnTo>
                      <a:pt x="377" y="62"/>
                    </a:lnTo>
                    <a:lnTo>
                      <a:pt x="376" y="59"/>
                    </a:lnTo>
                    <a:lnTo>
                      <a:pt x="373" y="56"/>
                    </a:lnTo>
                    <a:lnTo>
                      <a:pt x="372" y="54"/>
                    </a:lnTo>
                    <a:lnTo>
                      <a:pt x="368" y="51"/>
                    </a:lnTo>
                    <a:lnTo>
                      <a:pt x="362" y="48"/>
                    </a:lnTo>
                    <a:lnTo>
                      <a:pt x="357" y="47"/>
                    </a:lnTo>
                    <a:lnTo>
                      <a:pt x="351" y="47"/>
                    </a:lnTo>
                    <a:lnTo>
                      <a:pt x="346" y="47"/>
                    </a:lnTo>
                    <a:lnTo>
                      <a:pt x="342" y="48"/>
                    </a:lnTo>
                    <a:lnTo>
                      <a:pt x="336" y="49"/>
                    </a:lnTo>
                    <a:lnTo>
                      <a:pt x="332" y="52"/>
                    </a:lnTo>
                    <a:lnTo>
                      <a:pt x="329" y="55"/>
                    </a:lnTo>
                    <a:lnTo>
                      <a:pt x="326" y="58"/>
                    </a:lnTo>
                    <a:lnTo>
                      <a:pt x="325" y="62"/>
                    </a:lnTo>
                    <a:lnTo>
                      <a:pt x="324" y="66"/>
                    </a:lnTo>
                    <a:close/>
                    <a:moveTo>
                      <a:pt x="412" y="123"/>
                    </a:moveTo>
                    <a:lnTo>
                      <a:pt x="412" y="33"/>
                    </a:lnTo>
                    <a:lnTo>
                      <a:pt x="424" y="33"/>
                    </a:lnTo>
                    <a:lnTo>
                      <a:pt x="424" y="47"/>
                    </a:lnTo>
                    <a:lnTo>
                      <a:pt x="427" y="43"/>
                    </a:lnTo>
                    <a:lnTo>
                      <a:pt x="430" y="38"/>
                    </a:lnTo>
                    <a:lnTo>
                      <a:pt x="431" y="37"/>
                    </a:lnTo>
                    <a:lnTo>
                      <a:pt x="434" y="34"/>
                    </a:lnTo>
                    <a:lnTo>
                      <a:pt x="437" y="33"/>
                    </a:lnTo>
                    <a:lnTo>
                      <a:pt x="440" y="33"/>
                    </a:lnTo>
                    <a:lnTo>
                      <a:pt x="442" y="32"/>
                    </a:lnTo>
                    <a:lnTo>
                      <a:pt x="445" y="32"/>
                    </a:lnTo>
                    <a:lnTo>
                      <a:pt x="449" y="32"/>
                    </a:lnTo>
                    <a:lnTo>
                      <a:pt x="453" y="33"/>
                    </a:lnTo>
                    <a:lnTo>
                      <a:pt x="456" y="34"/>
                    </a:lnTo>
                    <a:lnTo>
                      <a:pt x="460" y="36"/>
                    </a:lnTo>
                    <a:lnTo>
                      <a:pt x="455" y="49"/>
                    </a:lnTo>
                    <a:lnTo>
                      <a:pt x="452" y="48"/>
                    </a:lnTo>
                    <a:lnTo>
                      <a:pt x="449" y="48"/>
                    </a:lnTo>
                    <a:lnTo>
                      <a:pt x="447" y="47"/>
                    </a:lnTo>
                    <a:lnTo>
                      <a:pt x="444" y="47"/>
                    </a:lnTo>
                    <a:lnTo>
                      <a:pt x="442" y="47"/>
                    </a:lnTo>
                    <a:lnTo>
                      <a:pt x="440" y="48"/>
                    </a:lnTo>
                    <a:lnTo>
                      <a:pt x="438" y="48"/>
                    </a:lnTo>
                    <a:lnTo>
                      <a:pt x="436" y="49"/>
                    </a:lnTo>
                    <a:lnTo>
                      <a:pt x="434" y="51"/>
                    </a:lnTo>
                    <a:lnTo>
                      <a:pt x="433" y="54"/>
                    </a:lnTo>
                    <a:lnTo>
                      <a:pt x="431" y="55"/>
                    </a:lnTo>
                    <a:lnTo>
                      <a:pt x="430" y="58"/>
                    </a:lnTo>
                    <a:lnTo>
                      <a:pt x="429" y="62"/>
                    </a:lnTo>
                    <a:lnTo>
                      <a:pt x="429" y="66"/>
                    </a:lnTo>
                    <a:lnTo>
                      <a:pt x="427" y="70"/>
                    </a:lnTo>
                    <a:lnTo>
                      <a:pt x="427" y="76"/>
                    </a:lnTo>
                    <a:lnTo>
                      <a:pt x="427" y="123"/>
                    </a:lnTo>
                    <a:lnTo>
                      <a:pt x="412" y="123"/>
                    </a:lnTo>
                    <a:close/>
                    <a:moveTo>
                      <a:pt x="11" y="399"/>
                    </a:moveTo>
                    <a:lnTo>
                      <a:pt x="11" y="276"/>
                    </a:lnTo>
                    <a:lnTo>
                      <a:pt x="65" y="276"/>
                    </a:lnTo>
                    <a:lnTo>
                      <a:pt x="74" y="276"/>
                    </a:lnTo>
                    <a:lnTo>
                      <a:pt x="81" y="276"/>
                    </a:lnTo>
                    <a:lnTo>
                      <a:pt x="86" y="277"/>
                    </a:lnTo>
                    <a:lnTo>
                      <a:pt x="90" y="279"/>
                    </a:lnTo>
                    <a:lnTo>
                      <a:pt x="94" y="282"/>
                    </a:lnTo>
                    <a:lnTo>
                      <a:pt x="97" y="284"/>
                    </a:lnTo>
                    <a:lnTo>
                      <a:pt x="101" y="287"/>
                    </a:lnTo>
                    <a:lnTo>
                      <a:pt x="104" y="291"/>
                    </a:lnTo>
                    <a:lnTo>
                      <a:pt x="105" y="295"/>
                    </a:lnTo>
                    <a:lnTo>
                      <a:pt x="108" y="299"/>
                    </a:lnTo>
                    <a:lnTo>
                      <a:pt x="110" y="304"/>
                    </a:lnTo>
                    <a:lnTo>
                      <a:pt x="110" y="309"/>
                    </a:lnTo>
                    <a:lnTo>
                      <a:pt x="110" y="315"/>
                    </a:lnTo>
                    <a:lnTo>
                      <a:pt x="108" y="322"/>
                    </a:lnTo>
                    <a:lnTo>
                      <a:pt x="105" y="327"/>
                    </a:lnTo>
                    <a:lnTo>
                      <a:pt x="101" y="331"/>
                    </a:lnTo>
                    <a:lnTo>
                      <a:pt x="96" y="335"/>
                    </a:lnTo>
                    <a:lnTo>
                      <a:pt x="90" y="338"/>
                    </a:lnTo>
                    <a:lnTo>
                      <a:pt x="83" y="341"/>
                    </a:lnTo>
                    <a:lnTo>
                      <a:pt x="75" y="342"/>
                    </a:lnTo>
                    <a:lnTo>
                      <a:pt x="78" y="344"/>
                    </a:lnTo>
                    <a:lnTo>
                      <a:pt x="81" y="346"/>
                    </a:lnTo>
                    <a:lnTo>
                      <a:pt x="82" y="348"/>
                    </a:lnTo>
                    <a:lnTo>
                      <a:pt x="83" y="349"/>
                    </a:lnTo>
                    <a:lnTo>
                      <a:pt x="87" y="352"/>
                    </a:lnTo>
                    <a:lnTo>
                      <a:pt x="90" y="356"/>
                    </a:lnTo>
                    <a:lnTo>
                      <a:pt x="94" y="360"/>
                    </a:lnTo>
                    <a:lnTo>
                      <a:pt x="97" y="366"/>
                    </a:lnTo>
                    <a:lnTo>
                      <a:pt x="118" y="399"/>
                    </a:lnTo>
                    <a:lnTo>
                      <a:pt x="98" y="399"/>
                    </a:lnTo>
                    <a:lnTo>
                      <a:pt x="83" y="374"/>
                    </a:lnTo>
                    <a:lnTo>
                      <a:pt x="79" y="369"/>
                    </a:lnTo>
                    <a:lnTo>
                      <a:pt x="76" y="363"/>
                    </a:lnTo>
                    <a:lnTo>
                      <a:pt x="74" y="359"/>
                    </a:lnTo>
                    <a:lnTo>
                      <a:pt x="71" y="356"/>
                    </a:lnTo>
                    <a:lnTo>
                      <a:pt x="69" y="353"/>
                    </a:lnTo>
                    <a:lnTo>
                      <a:pt x="67" y="352"/>
                    </a:lnTo>
                    <a:lnTo>
                      <a:pt x="65" y="349"/>
                    </a:lnTo>
                    <a:lnTo>
                      <a:pt x="63" y="348"/>
                    </a:lnTo>
                    <a:lnTo>
                      <a:pt x="61" y="346"/>
                    </a:lnTo>
                    <a:lnTo>
                      <a:pt x="60" y="346"/>
                    </a:lnTo>
                    <a:lnTo>
                      <a:pt x="57" y="345"/>
                    </a:lnTo>
                    <a:lnTo>
                      <a:pt x="56" y="345"/>
                    </a:lnTo>
                    <a:lnTo>
                      <a:pt x="54" y="345"/>
                    </a:lnTo>
                    <a:lnTo>
                      <a:pt x="52" y="344"/>
                    </a:lnTo>
                    <a:lnTo>
                      <a:pt x="49" y="344"/>
                    </a:lnTo>
                    <a:lnTo>
                      <a:pt x="46" y="344"/>
                    </a:lnTo>
                    <a:lnTo>
                      <a:pt x="28" y="344"/>
                    </a:lnTo>
                    <a:lnTo>
                      <a:pt x="28" y="399"/>
                    </a:lnTo>
                    <a:lnTo>
                      <a:pt x="11" y="399"/>
                    </a:lnTo>
                    <a:close/>
                    <a:moveTo>
                      <a:pt x="28" y="330"/>
                    </a:moveTo>
                    <a:lnTo>
                      <a:pt x="63" y="330"/>
                    </a:lnTo>
                    <a:lnTo>
                      <a:pt x="68" y="330"/>
                    </a:lnTo>
                    <a:lnTo>
                      <a:pt x="72" y="328"/>
                    </a:lnTo>
                    <a:lnTo>
                      <a:pt x="76" y="328"/>
                    </a:lnTo>
                    <a:lnTo>
                      <a:pt x="81" y="327"/>
                    </a:lnTo>
                    <a:lnTo>
                      <a:pt x="83" y="326"/>
                    </a:lnTo>
                    <a:lnTo>
                      <a:pt x="86" y="324"/>
                    </a:lnTo>
                    <a:lnTo>
                      <a:pt x="87" y="322"/>
                    </a:lnTo>
                    <a:lnTo>
                      <a:pt x="89" y="320"/>
                    </a:lnTo>
                    <a:lnTo>
                      <a:pt x="90" y="317"/>
                    </a:lnTo>
                    <a:lnTo>
                      <a:pt x="92" y="315"/>
                    </a:lnTo>
                    <a:lnTo>
                      <a:pt x="93" y="312"/>
                    </a:lnTo>
                    <a:lnTo>
                      <a:pt x="93" y="309"/>
                    </a:lnTo>
                    <a:lnTo>
                      <a:pt x="93" y="305"/>
                    </a:lnTo>
                    <a:lnTo>
                      <a:pt x="92" y="302"/>
                    </a:lnTo>
                    <a:lnTo>
                      <a:pt x="89" y="298"/>
                    </a:lnTo>
                    <a:lnTo>
                      <a:pt x="86" y="295"/>
                    </a:lnTo>
                    <a:lnTo>
                      <a:pt x="82" y="294"/>
                    </a:lnTo>
                    <a:lnTo>
                      <a:pt x="78" y="291"/>
                    </a:lnTo>
                    <a:lnTo>
                      <a:pt x="72" y="290"/>
                    </a:lnTo>
                    <a:lnTo>
                      <a:pt x="67" y="290"/>
                    </a:lnTo>
                    <a:lnTo>
                      <a:pt x="28" y="290"/>
                    </a:lnTo>
                    <a:lnTo>
                      <a:pt x="28" y="33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1" name="Freeform 18">
                <a:extLst>
                  <a:ext uri="{FF2B5EF4-FFF2-40B4-BE49-F238E27FC236}">
                    <a16:creationId xmlns:a16="http://schemas.microsoft.com/office/drawing/2014/main" id="{2D8EAA2C-D888-4604-97CF-5D23F578166F}"/>
                  </a:ext>
                </a:extLst>
              </p:cNvPr>
              <p:cNvSpPr>
                <a:spLocks noEditPoints="1"/>
              </p:cNvSpPr>
              <p:nvPr/>
            </p:nvSpPr>
            <p:spPr bwMode="auto">
              <a:xfrm>
                <a:off x="3589" y="1260"/>
                <a:ext cx="48" cy="41"/>
              </a:xfrm>
              <a:custGeom>
                <a:avLst/>
                <a:gdLst>
                  <a:gd name="T0" fmla="*/ 0 w 146"/>
                  <a:gd name="T1" fmla="*/ 0 h 124"/>
                  <a:gd name="T2" fmla="*/ 0 w 146"/>
                  <a:gd name="T3" fmla="*/ 0 h 124"/>
                  <a:gd name="T4" fmla="*/ 0 w 146"/>
                  <a:gd name="T5" fmla="*/ 0 h 124"/>
                  <a:gd name="T6" fmla="*/ 0 w 146"/>
                  <a:gd name="T7" fmla="*/ 0 h 124"/>
                  <a:gd name="T8" fmla="*/ 0 w 146"/>
                  <a:gd name="T9" fmla="*/ 0 h 124"/>
                  <a:gd name="T10" fmla="*/ 0 w 146"/>
                  <a:gd name="T11" fmla="*/ 0 h 124"/>
                  <a:gd name="T12" fmla="*/ 0 w 146"/>
                  <a:gd name="T13" fmla="*/ 0 h 124"/>
                  <a:gd name="T14" fmla="*/ 0 w 146"/>
                  <a:gd name="T15" fmla="*/ 0 h 124"/>
                  <a:gd name="T16" fmla="*/ 0 w 146"/>
                  <a:gd name="T17" fmla="*/ 0 h 124"/>
                  <a:gd name="T18" fmla="*/ 0 w 146"/>
                  <a:gd name="T19" fmla="*/ 0 h 124"/>
                  <a:gd name="T20" fmla="*/ 0 w 146"/>
                  <a:gd name="T21" fmla="*/ 0 h 124"/>
                  <a:gd name="T22" fmla="*/ 0 w 146"/>
                  <a:gd name="T23" fmla="*/ 0 h 124"/>
                  <a:gd name="T24" fmla="*/ 0 w 146"/>
                  <a:gd name="T25" fmla="*/ 0 h 124"/>
                  <a:gd name="T26" fmla="*/ 0 w 146"/>
                  <a:gd name="T27" fmla="*/ 0 h 124"/>
                  <a:gd name="T28" fmla="*/ 0 w 146"/>
                  <a:gd name="T29" fmla="*/ 0 h 124"/>
                  <a:gd name="T30" fmla="*/ 0 w 146"/>
                  <a:gd name="T31" fmla="*/ 0 h 124"/>
                  <a:gd name="T32" fmla="*/ 0 w 146"/>
                  <a:gd name="T33" fmla="*/ 0 h 124"/>
                  <a:gd name="T34" fmla="*/ 0 w 146"/>
                  <a:gd name="T35" fmla="*/ 0 h 124"/>
                  <a:gd name="T36" fmla="*/ 0 w 146"/>
                  <a:gd name="T37" fmla="*/ 0 h 124"/>
                  <a:gd name="T38" fmla="*/ 0 w 146"/>
                  <a:gd name="T39" fmla="*/ 0 h 124"/>
                  <a:gd name="T40" fmla="*/ 0 w 146"/>
                  <a:gd name="T41" fmla="*/ 0 h 124"/>
                  <a:gd name="T42" fmla="*/ 0 w 146"/>
                  <a:gd name="T43" fmla="*/ 0 h 124"/>
                  <a:gd name="T44" fmla="*/ 0 w 146"/>
                  <a:gd name="T45" fmla="*/ 0 h 124"/>
                  <a:gd name="T46" fmla="*/ 0 w 146"/>
                  <a:gd name="T47" fmla="*/ 0 h 124"/>
                  <a:gd name="T48" fmla="*/ 0 w 146"/>
                  <a:gd name="T49" fmla="*/ 0 h 124"/>
                  <a:gd name="T50" fmla="*/ 0 w 146"/>
                  <a:gd name="T51" fmla="*/ 0 h 124"/>
                  <a:gd name="T52" fmla="*/ 0 w 146"/>
                  <a:gd name="T53" fmla="*/ 0 h 124"/>
                  <a:gd name="T54" fmla="*/ 0 w 146"/>
                  <a:gd name="T55" fmla="*/ 0 h 124"/>
                  <a:gd name="T56" fmla="*/ 0 w 146"/>
                  <a:gd name="T57" fmla="*/ 0 h 124"/>
                  <a:gd name="T58" fmla="*/ 0 w 146"/>
                  <a:gd name="T59" fmla="*/ 0 h 124"/>
                  <a:gd name="T60" fmla="*/ 0 w 146"/>
                  <a:gd name="T61" fmla="*/ 0 h 124"/>
                  <a:gd name="T62" fmla="*/ 0 w 146"/>
                  <a:gd name="T63" fmla="*/ 0 h 124"/>
                  <a:gd name="T64" fmla="*/ 0 w 146"/>
                  <a:gd name="T65" fmla="*/ 0 h 124"/>
                  <a:gd name="T66" fmla="*/ 0 w 146"/>
                  <a:gd name="T67" fmla="*/ 0 h 124"/>
                  <a:gd name="T68" fmla="*/ 0 w 146"/>
                  <a:gd name="T69" fmla="*/ 0 h 124"/>
                  <a:gd name="T70" fmla="*/ 0 w 146"/>
                  <a:gd name="T71" fmla="*/ 0 h 124"/>
                  <a:gd name="T72" fmla="*/ 0 w 146"/>
                  <a:gd name="T73" fmla="*/ 0 h 124"/>
                  <a:gd name="T74" fmla="*/ 0 w 146"/>
                  <a:gd name="T75" fmla="*/ 0 h 124"/>
                  <a:gd name="T76" fmla="*/ 0 w 146"/>
                  <a:gd name="T77" fmla="*/ 0 h 124"/>
                  <a:gd name="T78" fmla="*/ 0 w 146"/>
                  <a:gd name="T79" fmla="*/ 0 h 124"/>
                  <a:gd name="T80" fmla="*/ 0 w 146"/>
                  <a:gd name="T81" fmla="*/ 0 h 124"/>
                  <a:gd name="T82" fmla="*/ 0 w 146"/>
                  <a:gd name="T83" fmla="*/ 0 h 124"/>
                  <a:gd name="T84" fmla="*/ 0 w 146"/>
                  <a:gd name="T85" fmla="*/ 0 h 124"/>
                  <a:gd name="T86" fmla="*/ 0 w 146"/>
                  <a:gd name="T87" fmla="*/ 0 h 124"/>
                  <a:gd name="T88" fmla="*/ 0 w 146"/>
                  <a:gd name="T89" fmla="*/ 0 h 124"/>
                  <a:gd name="T90" fmla="*/ 0 w 146"/>
                  <a:gd name="T91" fmla="*/ 0 h 124"/>
                  <a:gd name="T92" fmla="*/ 0 w 146"/>
                  <a:gd name="T93" fmla="*/ 0 h 124"/>
                  <a:gd name="T94" fmla="*/ 0 w 146"/>
                  <a:gd name="T95" fmla="*/ 0 h 124"/>
                  <a:gd name="T96" fmla="*/ 0 w 146"/>
                  <a:gd name="T97" fmla="*/ 0 h 124"/>
                  <a:gd name="T98" fmla="*/ 0 w 146"/>
                  <a:gd name="T99" fmla="*/ 0 h 124"/>
                  <a:gd name="T100" fmla="*/ 0 w 146"/>
                  <a:gd name="T101" fmla="*/ 0 h 124"/>
                  <a:gd name="T102" fmla="*/ 0 w 146"/>
                  <a:gd name="T103" fmla="*/ 0 h 124"/>
                  <a:gd name="T104" fmla="*/ 0 w 146"/>
                  <a:gd name="T105" fmla="*/ 0 h 124"/>
                  <a:gd name="T106" fmla="*/ 0 w 146"/>
                  <a:gd name="T107" fmla="*/ 0 h 124"/>
                  <a:gd name="T108" fmla="*/ 0 w 146"/>
                  <a:gd name="T109" fmla="*/ 0 h 124"/>
                  <a:gd name="T110" fmla="*/ 0 w 146"/>
                  <a:gd name="T111" fmla="*/ 0 h 124"/>
                  <a:gd name="T112" fmla="*/ 0 w 146"/>
                  <a:gd name="T113" fmla="*/ 0 h 1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6" h="124">
                    <a:moveTo>
                      <a:pt x="70" y="96"/>
                    </a:moveTo>
                    <a:lnTo>
                      <a:pt x="85" y="99"/>
                    </a:lnTo>
                    <a:lnTo>
                      <a:pt x="82" y="105"/>
                    </a:lnTo>
                    <a:lnTo>
                      <a:pt x="79" y="110"/>
                    </a:lnTo>
                    <a:lnTo>
                      <a:pt x="75" y="114"/>
                    </a:lnTo>
                    <a:lnTo>
                      <a:pt x="71" y="118"/>
                    </a:lnTo>
                    <a:lnTo>
                      <a:pt x="65" y="121"/>
                    </a:lnTo>
                    <a:lnTo>
                      <a:pt x="58" y="123"/>
                    </a:lnTo>
                    <a:lnTo>
                      <a:pt x="52" y="124"/>
                    </a:lnTo>
                    <a:lnTo>
                      <a:pt x="45" y="124"/>
                    </a:lnTo>
                    <a:lnTo>
                      <a:pt x="35" y="124"/>
                    </a:lnTo>
                    <a:lnTo>
                      <a:pt x="27" y="123"/>
                    </a:lnTo>
                    <a:lnTo>
                      <a:pt x="18" y="120"/>
                    </a:lnTo>
                    <a:lnTo>
                      <a:pt x="13" y="114"/>
                    </a:lnTo>
                    <a:lnTo>
                      <a:pt x="7" y="107"/>
                    </a:lnTo>
                    <a:lnTo>
                      <a:pt x="3" y="99"/>
                    </a:lnTo>
                    <a:lnTo>
                      <a:pt x="2" y="91"/>
                    </a:lnTo>
                    <a:lnTo>
                      <a:pt x="0" y="80"/>
                    </a:lnTo>
                    <a:lnTo>
                      <a:pt x="2" y="70"/>
                    </a:lnTo>
                    <a:lnTo>
                      <a:pt x="3" y="60"/>
                    </a:lnTo>
                    <a:lnTo>
                      <a:pt x="7" y="52"/>
                    </a:lnTo>
                    <a:lnTo>
                      <a:pt x="13" y="45"/>
                    </a:lnTo>
                    <a:lnTo>
                      <a:pt x="20" y="40"/>
                    </a:lnTo>
                    <a:lnTo>
                      <a:pt x="27" y="36"/>
                    </a:lnTo>
                    <a:lnTo>
                      <a:pt x="35" y="34"/>
                    </a:lnTo>
                    <a:lnTo>
                      <a:pt x="43" y="33"/>
                    </a:lnTo>
                    <a:lnTo>
                      <a:pt x="52" y="34"/>
                    </a:lnTo>
                    <a:lnTo>
                      <a:pt x="60" y="36"/>
                    </a:lnTo>
                    <a:lnTo>
                      <a:pt x="67" y="40"/>
                    </a:lnTo>
                    <a:lnTo>
                      <a:pt x="74" y="45"/>
                    </a:lnTo>
                    <a:lnTo>
                      <a:pt x="78" y="52"/>
                    </a:lnTo>
                    <a:lnTo>
                      <a:pt x="82" y="59"/>
                    </a:lnTo>
                    <a:lnTo>
                      <a:pt x="83" y="69"/>
                    </a:lnTo>
                    <a:lnTo>
                      <a:pt x="85" y="78"/>
                    </a:lnTo>
                    <a:lnTo>
                      <a:pt x="85" y="80"/>
                    </a:lnTo>
                    <a:lnTo>
                      <a:pt x="85" y="81"/>
                    </a:lnTo>
                    <a:lnTo>
                      <a:pt x="85" y="82"/>
                    </a:lnTo>
                    <a:lnTo>
                      <a:pt x="16" y="82"/>
                    </a:lnTo>
                    <a:lnTo>
                      <a:pt x="17" y="89"/>
                    </a:lnTo>
                    <a:lnTo>
                      <a:pt x="18" y="95"/>
                    </a:lnTo>
                    <a:lnTo>
                      <a:pt x="21" y="99"/>
                    </a:lnTo>
                    <a:lnTo>
                      <a:pt x="24" y="103"/>
                    </a:lnTo>
                    <a:lnTo>
                      <a:pt x="28" y="107"/>
                    </a:lnTo>
                    <a:lnTo>
                      <a:pt x="34" y="109"/>
                    </a:lnTo>
                    <a:lnTo>
                      <a:pt x="39" y="112"/>
                    </a:lnTo>
                    <a:lnTo>
                      <a:pt x="45" y="112"/>
                    </a:lnTo>
                    <a:lnTo>
                      <a:pt x="49" y="112"/>
                    </a:lnTo>
                    <a:lnTo>
                      <a:pt x="53" y="110"/>
                    </a:lnTo>
                    <a:lnTo>
                      <a:pt x="57" y="109"/>
                    </a:lnTo>
                    <a:lnTo>
                      <a:pt x="60" y="107"/>
                    </a:lnTo>
                    <a:lnTo>
                      <a:pt x="63" y="105"/>
                    </a:lnTo>
                    <a:lnTo>
                      <a:pt x="65" y="103"/>
                    </a:lnTo>
                    <a:lnTo>
                      <a:pt x="67" y="100"/>
                    </a:lnTo>
                    <a:lnTo>
                      <a:pt x="70" y="96"/>
                    </a:lnTo>
                    <a:close/>
                    <a:moveTo>
                      <a:pt x="16" y="67"/>
                    </a:moveTo>
                    <a:lnTo>
                      <a:pt x="70" y="67"/>
                    </a:lnTo>
                    <a:lnTo>
                      <a:pt x="70" y="63"/>
                    </a:lnTo>
                    <a:lnTo>
                      <a:pt x="68" y="60"/>
                    </a:lnTo>
                    <a:lnTo>
                      <a:pt x="65" y="58"/>
                    </a:lnTo>
                    <a:lnTo>
                      <a:pt x="64" y="55"/>
                    </a:lnTo>
                    <a:lnTo>
                      <a:pt x="60" y="52"/>
                    </a:lnTo>
                    <a:lnTo>
                      <a:pt x="54" y="49"/>
                    </a:lnTo>
                    <a:lnTo>
                      <a:pt x="49" y="48"/>
                    </a:lnTo>
                    <a:lnTo>
                      <a:pt x="43" y="48"/>
                    </a:lnTo>
                    <a:lnTo>
                      <a:pt x="38" y="48"/>
                    </a:lnTo>
                    <a:lnTo>
                      <a:pt x="34" y="49"/>
                    </a:lnTo>
                    <a:lnTo>
                      <a:pt x="28" y="51"/>
                    </a:lnTo>
                    <a:lnTo>
                      <a:pt x="24" y="53"/>
                    </a:lnTo>
                    <a:lnTo>
                      <a:pt x="21" y="56"/>
                    </a:lnTo>
                    <a:lnTo>
                      <a:pt x="18" y="59"/>
                    </a:lnTo>
                    <a:lnTo>
                      <a:pt x="17" y="63"/>
                    </a:lnTo>
                    <a:lnTo>
                      <a:pt x="16" y="67"/>
                    </a:lnTo>
                    <a:close/>
                    <a:moveTo>
                      <a:pt x="107" y="124"/>
                    </a:moveTo>
                    <a:lnTo>
                      <a:pt x="107" y="49"/>
                    </a:lnTo>
                    <a:lnTo>
                      <a:pt x="94" y="49"/>
                    </a:lnTo>
                    <a:lnTo>
                      <a:pt x="94" y="34"/>
                    </a:lnTo>
                    <a:lnTo>
                      <a:pt x="107" y="34"/>
                    </a:lnTo>
                    <a:lnTo>
                      <a:pt x="107" y="24"/>
                    </a:lnTo>
                    <a:lnTo>
                      <a:pt x="107" y="20"/>
                    </a:lnTo>
                    <a:lnTo>
                      <a:pt x="108" y="18"/>
                    </a:lnTo>
                    <a:lnTo>
                      <a:pt x="108" y="15"/>
                    </a:lnTo>
                    <a:lnTo>
                      <a:pt x="108" y="12"/>
                    </a:lnTo>
                    <a:lnTo>
                      <a:pt x="110" y="9"/>
                    </a:lnTo>
                    <a:lnTo>
                      <a:pt x="112" y="7"/>
                    </a:lnTo>
                    <a:lnTo>
                      <a:pt x="114" y="5"/>
                    </a:lnTo>
                    <a:lnTo>
                      <a:pt x="117" y="2"/>
                    </a:lnTo>
                    <a:lnTo>
                      <a:pt x="119" y="1"/>
                    </a:lnTo>
                    <a:lnTo>
                      <a:pt x="123" y="1"/>
                    </a:lnTo>
                    <a:lnTo>
                      <a:pt x="128" y="0"/>
                    </a:lnTo>
                    <a:lnTo>
                      <a:pt x="132" y="0"/>
                    </a:lnTo>
                    <a:lnTo>
                      <a:pt x="134" y="0"/>
                    </a:lnTo>
                    <a:lnTo>
                      <a:pt x="139" y="0"/>
                    </a:lnTo>
                    <a:lnTo>
                      <a:pt x="143" y="0"/>
                    </a:lnTo>
                    <a:lnTo>
                      <a:pt x="146" y="1"/>
                    </a:lnTo>
                    <a:lnTo>
                      <a:pt x="144" y="15"/>
                    </a:lnTo>
                    <a:lnTo>
                      <a:pt x="141" y="15"/>
                    </a:lnTo>
                    <a:lnTo>
                      <a:pt x="139" y="13"/>
                    </a:lnTo>
                    <a:lnTo>
                      <a:pt x="137" y="13"/>
                    </a:lnTo>
                    <a:lnTo>
                      <a:pt x="134" y="13"/>
                    </a:lnTo>
                    <a:lnTo>
                      <a:pt x="132" y="13"/>
                    </a:lnTo>
                    <a:lnTo>
                      <a:pt x="129" y="15"/>
                    </a:lnTo>
                    <a:lnTo>
                      <a:pt x="128" y="15"/>
                    </a:lnTo>
                    <a:lnTo>
                      <a:pt x="125" y="16"/>
                    </a:lnTo>
                    <a:lnTo>
                      <a:pt x="123" y="19"/>
                    </a:lnTo>
                    <a:lnTo>
                      <a:pt x="123" y="20"/>
                    </a:lnTo>
                    <a:lnTo>
                      <a:pt x="122" y="23"/>
                    </a:lnTo>
                    <a:lnTo>
                      <a:pt x="122" y="27"/>
                    </a:lnTo>
                    <a:lnTo>
                      <a:pt x="122" y="34"/>
                    </a:lnTo>
                    <a:lnTo>
                      <a:pt x="140" y="34"/>
                    </a:lnTo>
                    <a:lnTo>
                      <a:pt x="140" y="49"/>
                    </a:lnTo>
                    <a:lnTo>
                      <a:pt x="122" y="49"/>
                    </a:lnTo>
                    <a:lnTo>
                      <a:pt x="122" y="124"/>
                    </a:lnTo>
                    <a:lnTo>
                      <a:pt x="107" y="12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2" name="Freeform 19">
                <a:extLst>
                  <a:ext uri="{FF2B5EF4-FFF2-40B4-BE49-F238E27FC236}">
                    <a16:creationId xmlns:a16="http://schemas.microsoft.com/office/drawing/2014/main" id="{847C0E63-A141-4758-BB1D-0A8DF6A1086B}"/>
                  </a:ext>
                </a:extLst>
              </p:cNvPr>
              <p:cNvSpPr>
                <a:spLocks/>
              </p:cNvSpPr>
              <p:nvPr/>
            </p:nvSpPr>
            <p:spPr bwMode="auto">
              <a:xfrm>
                <a:off x="3639" y="1271"/>
                <a:ext cx="17" cy="30"/>
              </a:xfrm>
              <a:custGeom>
                <a:avLst/>
                <a:gdLst>
                  <a:gd name="T0" fmla="*/ 0 w 49"/>
                  <a:gd name="T1" fmla="*/ 0 h 91"/>
                  <a:gd name="T2" fmla="*/ 0 w 49"/>
                  <a:gd name="T3" fmla="*/ 0 h 91"/>
                  <a:gd name="T4" fmla="*/ 0 w 49"/>
                  <a:gd name="T5" fmla="*/ 0 h 91"/>
                  <a:gd name="T6" fmla="*/ 0 w 49"/>
                  <a:gd name="T7" fmla="*/ 0 h 91"/>
                  <a:gd name="T8" fmla="*/ 0 w 49"/>
                  <a:gd name="T9" fmla="*/ 0 h 91"/>
                  <a:gd name="T10" fmla="*/ 0 w 49"/>
                  <a:gd name="T11" fmla="*/ 0 h 91"/>
                  <a:gd name="T12" fmla="*/ 0 w 49"/>
                  <a:gd name="T13" fmla="*/ 0 h 91"/>
                  <a:gd name="T14" fmla="*/ 0 w 49"/>
                  <a:gd name="T15" fmla="*/ 0 h 91"/>
                  <a:gd name="T16" fmla="*/ 0 w 49"/>
                  <a:gd name="T17" fmla="*/ 0 h 91"/>
                  <a:gd name="T18" fmla="*/ 0 w 49"/>
                  <a:gd name="T19" fmla="*/ 0 h 91"/>
                  <a:gd name="T20" fmla="*/ 0 w 49"/>
                  <a:gd name="T21" fmla="*/ 0 h 91"/>
                  <a:gd name="T22" fmla="*/ 0 w 49"/>
                  <a:gd name="T23" fmla="*/ 0 h 91"/>
                  <a:gd name="T24" fmla="*/ 0 w 49"/>
                  <a:gd name="T25" fmla="*/ 0 h 91"/>
                  <a:gd name="T26" fmla="*/ 0 w 49"/>
                  <a:gd name="T27" fmla="*/ 0 h 91"/>
                  <a:gd name="T28" fmla="*/ 0 w 49"/>
                  <a:gd name="T29" fmla="*/ 0 h 91"/>
                  <a:gd name="T30" fmla="*/ 0 w 49"/>
                  <a:gd name="T31" fmla="*/ 0 h 91"/>
                  <a:gd name="T32" fmla="*/ 0 w 49"/>
                  <a:gd name="T33" fmla="*/ 0 h 91"/>
                  <a:gd name="T34" fmla="*/ 0 w 49"/>
                  <a:gd name="T35" fmla="*/ 0 h 91"/>
                  <a:gd name="T36" fmla="*/ 0 w 49"/>
                  <a:gd name="T37" fmla="*/ 0 h 91"/>
                  <a:gd name="T38" fmla="*/ 0 w 49"/>
                  <a:gd name="T39" fmla="*/ 0 h 91"/>
                  <a:gd name="T40" fmla="*/ 0 w 49"/>
                  <a:gd name="T41" fmla="*/ 0 h 91"/>
                  <a:gd name="T42" fmla="*/ 0 w 49"/>
                  <a:gd name="T43" fmla="*/ 0 h 91"/>
                  <a:gd name="T44" fmla="*/ 0 w 49"/>
                  <a:gd name="T45" fmla="*/ 0 h 91"/>
                  <a:gd name="T46" fmla="*/ 0 w 49"/>
                  <a:gd name="T47" fmla="*/ 0 h 91"/>
                  <a:gd name="T48" fmla="*/ 0 w 49"/>
                  <a:gd name="T49" fmla="*/ 0 h 91"/>
                  <a:gd name="T50" fmla="*/ 0 w 49"/>
                  <a:gd name="T51" fmla="*/ 0 h 91"/>
                  <a:gd name="T52" fmla="*/ 0 w 49"/>
                  <a:gd name="T53" fmla="*/ 0 h 91"/>
                  <a:gd name="T54" fmla="*/ 0 w 49"/>
                  <a:gd name="T55" fmla="*/ 0 h 91"/>
                  <a:gd name="T56" fmla="*/ 0 w 49"/>
                  <a:gd name="T57" fmla="*/ 0 h 91"/>
                  <a:gd name="T58" fmla="*/ 0 w 49"/>
                  <a:gd name="T59" fmla="*/ 0 h 91"/>
                  <a:gd name="T60" fmla="*/ 0 w 49"/>
                  <a:gd name="T61" fmla="*/ 0 h 91"/>
                  <a:gd name="T62" fmla="*/ 0 w 49"/>
                  <a:gd name="T63" fmla="*/ 0 h 91"/>
                  <a:gd name="T64" fmla="*/ 0 w 49"/>
                  <a:gd name="T65" fmla="*/ 0 h 91"/>
                  <a:gd name="T66" fmla="*/ 0 w 49"/>
                  <a:gd name="T67" fmla="*/ 0 h 91"/>
                  <a:gd name="T68" fmla="*/ 0 w 49"/>
                  <a:gd name="T69" fmla="*/ 0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 h="91">
                    <a:moveTo>
                      <a:pt x="0" y="91"/>
                    </a:moveTo>
                    <a:lnTo>
                      <a:pt x="0" y="1"/>
                    </a:lnTo>
                    <a:lnTo>
                      <a:pt x="13" y="1"/>
                    </a:lnTo>
                    <a:lnTo>
                      <a:pt x="13" y="15"/>
                    </a:lnTo>
                    <a:lnTo>
                      <a:pt x="16" y="11"/>
                    </a:lnTo>
                    <a:lnTo>
                      <a:pt x="18" y="7"/>
                    </a:lnTo>
                    <a:lnTo>
                      <a:pt x="20" y="5"/>
                    </a:lnTo>
                    <a:lnTo>
                      <a:pt x="23" y="3"/>
                    </a:lnTo>
                    <a:lnTo>
                      <a:pt x="25" y="1"/>
                    </a:lnTo>
                    <a:lnTo>
                      <a:pt x="28" y="1"/>
                    </a:lnTo>
                    <a:lnTo>
                      <a:pt x="31" y="0"/>
                    </a:lnTo>
                    <a:lnTo>
                      <a:pt x="34" y="0"/>
                    </a:lnTo>
                    <a:lnTo>
                      <a:pt x="38" y="0"/>
                    </a:lnTo>
                    <a:lnTo>
                      <a:pt x="42" y="1"/>
                    </a:lnTo>
                    <a:lnTo>
                      <a:pt x="45" y="3"/>
                    </a:lnTo>
                    <a:lnTo>
                      <a:pt x="49" y="4"/>
                    </a:lnTo>
                    <a:lnTo>
                      <a:pt x="43" y="18"/>
                    </a:lnTo>
                    <a:lnTo>
                      <a:pt x="40" y="16"/>
                    </a:lnTo>
                    <a:lnTo>
                      <a:pt x="38" y="16"/>
                    </a:lnTo>
                    <a:lnTo>
                      <a:pt x="35" y="15"/>
                    </a:lnTo>
                    <a:lnTo>
                      <a:pt x="32" y="15"/>
                    </a:lnTo>
                    <a:lnTo>
                      <a:pt x="31" y="15"/>
                    </a:lnTo>
                    <a:lnTo>
                      <a:pt x="28" y="16"/>
                    </a:lnTo>
                    <a:lnTo>
                      <a:pt x="27" y="16"/>
                    </a:lnTo>
                    <a:lnTo>
                      <a:pt x="24" y="18"/>
                    </a:lnTo>
                    <a:lnTo>
                      <a:pt x="23" y="19"/>
                    </a:lnTo>
                    <a:lnTo>
                      <a:pt x="21" y="22"/>
                    </a:lnTo>
                    <a:lnTo>
                      <a:pt x="20" y="23"/>
                    </a:lnTo>
                    <a:lnTo>
                      <a:pt x="18" y="26"/>
                    </a:lnTo>
                    <a:lnTo>
                      <a:pt x="17" y="30"/>
                    </a:lnTo>
                    <a:lnTo>
                      <a:pt x="17" y="34"/>
                    </a:lnTo>
                    <a:lnTo>
                      <a:pt x="16" y="38"/>
                    </a:lnTo>
                    <a:lnTo>
                      <a:pt x="16" y="44"/>
                    </a:lnTo>
                    <a:lnTo>
                      <a:pt x="16" y="91"/>
                    </a:lnTo>
                    <a:lnTo>
                      <a:pt x="0" y="9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3" name="Freeform 20">
                <a:extLst>
                  <a:ext uri="{FF2B5EF4-FFF2-40B4-BE49-F238E27FC236}">
                    <a16:creationId xmlns:a16="http://schemas.microsoft.com/office/drawing/2014/main" id="{F70104EA-EF0E-48D1-8CF0-3A5D4A91583B}"/>
                  </a:ext>
                </a:extLst>
              </p:cNvPr>
              <p:cNvSpPr>
                <a:spLocks noEditPoints="1"/>
              </p:cNvSpPr>
              <p:nvPr/>
            </p:nvSpPr>
            <p:spPr bwMode="auto">
              <a:xfrm>
                <a:off x="3659" y="1260"/>
                <a:ext cx="93" cy="52"/>
              </a:xfrm>
              <a:custGeom>
                <a:avLst/>
                <a:gdLst>
                  <a:gd name="T0" fmla="*/ 0 w 281"/>
                  <a:gd name="T1" fmla="*/ 0 h 157"/>
                  <a:gd name="T2" fmla="*/ 0 w 281"/>
                  <a:gd name="T3" fmla="*/ 0 h 157"/>
                  <a:gd name="T4" fmla="*/ 0 w 281"/>
                  <a:gd name="T5" fmla="*/ 0 h 157"/>
                  <a:gd name="T6" fmla="*/ 0 w 281"/>
                  <a:gd name="T7" fmla="*/ 0 h 157"/>
                  <a:gd name="T8" fmla="*/ 0 w 281"/>
                  <a:gd name="T9" fmla="*/ 0 h 157"/>
                  <a:gd name="T10" fmla="*/ 0 w 281"/>
                  <a:gd name="T11" fmla="*/ 0 h 157"/>
                  <a:gd name="T12" fmla="*/ 0 w 281"/>
                  <a:gd name="T13" fmla="*/ 0 h 157"/>
                  <a:gd name="T14" fmla="*/ 0 w 281"/>
                  <a:gd name="T15" fmla="*/ 0 h 157"/>
                  <a:gd name="T16" fmla="*/ 0 w 281"/>
                  <a:gd name="T17" fmla="*/ 0 h 157"/>
                  <a:gd name="T18" fmla="*/ 0 w 281"/>
                  <a:gd name="T19" fmla="*/ 0 h 157"/>
                  <a:gd name="T20" fmla="*/ 0 w 281"/>
                  <a:gd name="T21" fmla="*/ 0 h 157"/>
                  <a:gd name="T22" fmla="*/ 0 w 281"/>
                  <a:gd name="T23" fmla="*/ 0 h 157"/>
                  <a:gd name="T24" fmla="*/ 0 w 281"/>
                  <a:gd name="T25" fmla="*/ 0 h 157"/>
                  <a:gd name="T26" fmla="*/ 0 w 281"/>
                  <a:gd name="T27" fmla="*/ 0 h 157"/>
                  <a:gd name="T28" fmla="*/ 0 w 281"/>
                  <a:gd name="T29" fmla="*/ 0 h 157"/>
                  <a:gd name="T30" fmla="*/ 0 w 281"/>
                  <a:gd name="T31" fmla="*/ 0 h 157"/>
                  <a:gd name="T32" fmla="*/ 0 w 281"/>
                  <a:gd name="T33" fmla="*/ 0 h 157"/>
                  <a:gd name="T34" fmla="*/ 0 w 281"/>
                  <a:gd name="T35" fmla="*/ 0 h 157"/>
                  <a:gd name="T36" fmla="*/ 0 w 281"/>
                  <a:gd name="T37" fmla="*/ 0 h 157"/>
                  <a:gd name="T38" fmla="*/ 0 w 281"/>
                  <a:gd name="T39" fmla="*/ 0 h 157"/>
                  <a:gd name="T40" fmla="*/ 0 w 281"/>
                  <a:gd name="T41" fmla="*/ 0 h 157"/>
                  <a:gd name="T42" fmla="*/ 0 w 281"/>
                  <a:gd name="T43" fmla="*/ 0 h 157"/>
                  <a:gd name="T44" fmla="*/ 0 w 281"/>
                  <a:gd name="T45" fmla="*/ 0 h 157"/>
                  <a:gd name="T46" fmla="*/ 0 w 281"/>
                  <a:gd name="T47" fmla="*/ 0 h 157"/>
                  <a:gd name="T48" fmla="*/ 0 w 281"/>
                  <a:gd name="T49" fmla="*/ 0 h 157"/>
                  <a:gd name="T50" fmla="*/ 0 w 281"/>
                  <a:gd name="T51" fmla="*/ 0 h 157"/>
                  <a:gd name="T52" fmla="*/ 0 w 281"/>
                  <a:gd name="T53" fmla="*/ 0 h 157"/>
                  <a:gd name="T54" fmla="*/ 0 w 281"/>
                  <a:gd name="T55" fmla="*/ 0 h 157"/>
                  <a:gd name="T56" fmla="*/ 0 w 281"/>
                  <a:gd name="T57" fmla="*/ 0 h 157"/>
                  <a:gd name="T58" fmla="*/ 0 w 281"/>
                  <a:gd name="T59" fmla="*/ 0 h 157"/>
                  <a:gd name="T60" fmla="*/ 0 w 281"/>
                  <a:gd name="T61" fmla="*/ 0 h 157"/>
                  <a:gd name="T62" fmla="*/ 0 w 281"/>
                  <a:gd name="T63" fmla="*/ 0 h 157"/>
                  <a:gd name="T64" fmla="*/ 0 w 281"/>
                  <a:gd name="T65" fmla="*/ 0 h 157"/>
                  <a:gd name="T66" fmla="*/ 0 w 281"/>
                  <a:gd name="T67" fmla="*/ 0 h 157"/>
                  <a:gd name="T68" fmla="*/ 0 w 281"/>
                  <a:gd name="T69" fmla="*/ 0 h 157"/>
                  <a:gd name="T70" fmla="*/ 0 w 281"/>
                  <a:gd name="T71" fmla="*/ 0 h 157"/>
                  <a:gd name="T72" fmla="*/ 0 w 281"/>
                  <a:gd name="T73" fmla="*/ 0 h 157"/>
                  <a:gd name="T74" fmla="*/ 0 w 281"/>
                  <a:gd name="T75" fmla="*/ 0 h 157"/>
                  <a:gd name="T76" fmla="*/ 0 w 281"/>
                  <a:gd name="T77" fmla="*/ 0 h 157"/>
                  <a:gd name="T78" fmla="*/ 0 w 281"/>
                  <a:gd name="T79" fmla="*/ 0 h 157"/>
                  <a:gd name="T80" fmla="*/ 0 w 281"/>
                  <a:gd name="T81" fmla="*/ 0 h 157"/>
                  <a:gd name="T82" fmla="*/ 0 w 281"/>
                  <a:gd name="T83" fmla="*/ 0 h 157"/>
                  <a:gd name="T84" fmla="*/ 0 w 281"/>
                  <a:gd name="T85" fmla="*/ 0 h 157"/>
                  <a:gd name="T86" fmla="*/ 0 w 281"/>
                  <a:gd name="T87" fmla="*/ 0 h 157"/>
                  <a:gd name="T88" fmla="*/ 0 w 281"/>
                  <a:gd name="T89" fmla="*/ 0 h 157"/>
                  <a:gd name="T90" fmla="*/ 0 w 281"/>
                  <a:gd name="T91" fmla="*/ 0 h 157"/>
                  <a:gd name="T92" fmla="*/ 0 w 281"/>
                  <a:gd name="T93" fmla="*/ 0 h 157"/>
                  <a:gd name="T94" fmla="*/ 0 w 281"/>
                  <a:gd name="T95" fmla="*/ 0 h 157"/>
                  <a:gd name="T96" fmla="*/ 0 w 281"/>
                  <a:gd name="T97" fmla="*/ 0 h 157"/>
                  <a:gd name="T98" fmla="*/ 0 w 281"/>
                  <a:gd name="T99" fmla="*/ 0 h 157"/>
                  <a:gd name="T100" fmla="*/ 0 w 281"/>
                  <a:gd name="T101" fmla="*/ 0 h 157"/>
                  <a:gd name="T102" fmla="*/ 0 w 281"/>
                  <a:gd name="T103" fmla="*/ 0 h 157"/>
                  <a:gd name="T104" fmla="*/ 0 w 281"/>
                  <a:gd name="T105" fmla="*/ 0 h 157"/>
                  <a:gd name="T106" fmla="*/ 0 w 281"/>
                  <a:gd name="T107" fmla="*/ 0 h 157"/>
                  <a:gd name="T108" fmla="*/ 0 w 281"/>
                  <a:gd name="T109" fmla="*/ 0 h 157"/>
                  <a:gd name="T110" fmla="*/ 0 w 281"/>
                  <a:gd name="T111" fmla="*/ 0 h 15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1" h="157">
                    <a:moveTo>
                      <a:pt x="0" y="14"/>
                    </a:moveTo>
                    <a:lnTo>
                      <a:pt x="0" y="0"/>
                    </a:lnTo>
                    <a:lnTo>
                      <a:pt x="16" y="0"/>
                    </a:lnTo>
                    <a:lnTo>
                      <a:pt x="16" y="14"/>
                    </a:lnTo>
                    <a:lnTo>
                      <a:pt x="0" y="14"/>
                    </a:lnTo>
                    <a:close/>
                    <a:moveTo>
                      <a:pt x="0" y="123"/>
                    </a:moveTo>
                    <a:lnTo>
                      <a:pt x="0" y="33"/>
                    </a:lnTo>
                    <a:lnTo>
                      <a:pt x="16" y="33"/>
                    </a:lnTo>
                    <a:lnTo>
                      <a:pt x="16" y="123"/>
                    </a:lnTo>
                    <a:lnTo>
                      <a:pt x="0" y="123"/>
                    </a:lnTo>
                    <a:close/>
                    <a:moveTo>
                      <a:pt x="36" y="127"/>
                    </a:moveTo>
                    <a:lnTo>
                      <a:pt x="50" y="130"/>
                    </a:lnTo>
                    <a:lnTo>
                      <a:pt x="52" y="133"/>
                    </a:lnTo>
                    <a:lnTo>
                      <a:pt x="53" y="135"/>
                    </a:lnTo>
                    <a:lnTo>
                      <a:pt x="54" y="137"/>
                    </a:lnTo>
                    <a:lnTo>
                      <a:pt x="56" y="140"/>
                    </a:lnTo>
                    <a:lnTo>
                      <a:pt x="58" y="141"/>
                    </a:lnTo>
                    <a:lnTo>
                      <a:pt x="63" y="141"/>
                    </a:lnTo>
                    <a:lnTo>
                      <a:pt x="67" y="142"/>
                    </a:lnTo>
                    <a:lnTo>
                      <a:pt x="71" y="142"/>
                    </a:lnTo>
                    <a:lnTo>
                      <a:pt x="76" y="142"/>
                    </a:lnTo>
                    <a:lnTo>
                      <a:pt x="81" y="141"/>
                    </a:lnTo>
                    <a:lnTo>
                      <a:pt x="85" y="141"/>
                    </a:lnTo>
                    <a:lnTo>
                      <a:pt x="87" y="140"/>
                    </a:lnTo>
                    <a:lnTo>
                      <a:pt x="90" y="137"/>
                    </a:lnTo>
                    <a:lnTo>
                      <a:pt x="93" y="134"/>
                    </a:lnTo>
                    <a:lnTo>
                      <a:pt x="94" y="131"/>
                    </a:lnTo>
                    <a:lnTo>
                      <a:pt x="96" y="128"/>
                    </a:lnTo>
                    <a:lnTo>
                      <a:pt x="96" y="126"/>
                    </a:lnTo>
                    <a:lnTo>
                      <a:pt x="97" y="123"/>
                    </a:lnTo>
                    <a:lnTo>
                      <a:pt x="97" y="119"/>
                    </a:lnTo>
                    <a:lnTo>
                      <a:pt x="97" y="113"/>
                    </a:lnTo>
                    <a:lnTo>
                      <a:pt x="92" y="117"/>
                    </a:lnTo>
                    <a:lnTo>
                      <a:pt x="86" y="120"/>
                    </a:lnTo>
                    <a:lnTo>
                      <a:pt x="79" y="123"/>
                    </a:lnTo>
                    <a:lnTo>
                      <a:pt x="72" y="123"/>
                    </a:lnTo>
                    <a:lnTo>
                      <a:pt x="64" y="122"/>
                    </a:lnTo>
                    <a:lnTo>
                      <a:pt x="56" y="120"/>
                    </a:lnTo>
                    <a:lnTo>
                      <a:pt x="49" y="116"/>
                    </a:lnTo>
                    <a:lnTo>
                      <a:pt x="43" y="111"/>
                    </a:lnTo>
                    <a:lnTo>
                      <a:pt x="39" y="104"/>
                    </a:lnTo>
                    <a:lnTo>
                      <a:pt x="36" y="95"/>
                    </a:lnTo>
                    <a:lnTo>
                      <a:pt x="34" y="87"/>
                    </a:lnTo>
                    <a:lnTo>
                      <a:pt x="34" y="79"/>
                    </a:lnTo>
                    <a:lnTo>
                      <a:pt x="34" y="72"/>
                    </a:lnTo>
                    <a:lnTo>
                      <a:pt x="35" y="66"/>
                    </a:lnTo>
                    <a:lnTo>
                      <a:pt x="36" y="61"/>
                    </a:lnTo>
                    <a:lnTo>
                      <a:pt x="38" y="55"/>
                    </a:lnTo>
                    <a:lnTo>
                      <a:pt x="40" y="50"/>
                    </a:lnTo>
                    <a:lnTo>
                      <a:pt x="43" y="44"/>
                    </a:lnTo>
                    <a:lnTo>
                      <a:pt x="47" y="40"/>
                    </a:lnTo>
                    <a:lnTo>
                      <a:pt x="52" y="37"/>
                    </a:lnTo>
                    <a:lnTo>
                      <a:pt x="56" y="36"/>
                    </a:lnTo>
                    <a:lnTo>
                      <a:pt x="61" y="33"/>
                    </a:lnTo>
                    <a:lnTo>
                      <a:pt x="65" y="32"/>
                    </a:lnTo>
                    <a:lnTo>
                      <a:pt x="71" y="32"/>
                    </a:lnTo>
                    <a:lnTo>
                      <a:pt x="79" y="33"/>
                    </a:lnTo>
                    <a:lnTo>
                      <a:pt x="86" y="35"/>
                    </a:lnTo>
                    <a:lnTo>
                      <a:pt x="92" y="39"/>
                    </a:lnTo>
                    <a:lnTo>
                      <a:pt x="97" y="46"/>
                    </a:lnTo>
                    <a:lnTo>
                      <a:pt x="97" y="33"/>
                    </a:lnTo>
                    <a:lnTo>
                      <a:pt x="111" y="33"/>
                    </a:lnTo>
                    <a:lnTo>
                      <a:pt x="111" y="111"/>
                    </a:lnTo>
                    <a:lnTo>
                      <a:pt x="111" y="119"/>
                    </a:lnTo>
                    <a:lnTo>
                      <a:pt x="110" y="127"/>
                    </a:lnTo>
                    <a:lnTo>
                      <a:pt x="108" y="133"/>
                    </a:lnTo>
                    <a:lnTo>
                      <a:pt x="107" y="138"/>
                    </a:lnTo>
                    <a:lnTo>
                      <a:pt x="104" y="142"/>
                    </a:lnTo>
                    <a:lnTo>
                      <a:pt x="101" y="146"/>
                    </a:lnTo>
                    <a:lnTo>
                      <a:pt x="99" y="149"/>
                    </a:lnTo>
                    <a:lnTo>
                      <a:pt x="94" y="152"/>
                    </a:lnTo>
                    <a:lnTo>
                      <a:pt x="89" y="155"/>
                    </a:lnTo>
                    <a:lnTo>
                      <a:pt x="83" y="156"/>
                    </a:lnTo>
                    <a:lnTo>
                      <a:pt x="78" y="157"/>
                    </a:lnTo>
                    <a:lnTo>
                      <a:pt x="71" y="157"/>
                    </a:lnTo>
                    <a:lnTo>
                      <a:pt x="64" y="157"/>
                    </a:lnTo>
                    <a:lnTo>
                      <a:pt x="57" y="156"/>
                    </a:lnTo>
                    <a:lnTo>
                      <a:pt x="52" y="153"/>
                    </a:lnTo>
                    <a:lnTo>
                      <a:pt x="46" y="151"/>
                    </a:lnTo>
                    <a:lnTo>
                      <a:pt x="42" y="146"/>
                    </a:lnTo>
                    <a:lnTo>
                      <a:pt x="39" y="141"/>
                    </a:lnTo>
                    <a:lnTo>
                      <a:pt x="36" y="134"/>
                    </a:lnTo>
                    <a:lnTo>
                      <a:pt x="36" y="127"/>
                    </a:lnTo>
                    <a:close/>
                    <a:moveTo>
                      <a:pt x="49" y="77"/>
                    </a:moveTo>
                    <a:lnTo>
                      <a:pt x="49" y="86"/>
                    </a:lnTo>
                    <a:lnTo>
                      <a:pt x="50" y="91"/>
                    </a:lnTo>
                    <a:lnTo>
                      <a:pt x="53" y="97"/>
                    </a:lnTo>
                    <a:lnTo>
                      <a:pt x="56" y="101"/>
                    </a:lnTo>
                    <a:lnTo>
                      <a:pt x="58" y="105"/>
                    </a:lnTo>
                    <a:lnTo>
                      <a:pt x="63" y="106"/>
                    </a:lnTo>
                    <a:lnTo>
                      <a:pt x="67" y="109"/>
                    </a:lnTo>
                    <a:lnTo>
                      <a:pt x="72" y="109"/>
                    </a:lnTo>
                    <a:lnTo>
                      <a:pt x="78" y="109"/>
                    </a:lnTo>
                    <a:lnTo>
                      <a:pt x="82" y="106"/>
                    </a:lnTo>
                    <a:lnTo>
                      <a:pt x="86" y="105"/>
                    </a:lnTo>
                    <a:lnTo>
                      <a:pt x="90" y="101"/>
                    </a:lnTo>
                    <a:lnTo>
                      <a:pt x="93" y="97"/>
                    </a:lnTo>
                    <a:lnTo>
                      <a:pt x="96" y="91"/>
                    </a:lnTo>
                    <a:lnTo>
                      <a:pt x="97" y="86"/>
                    </a:lnTo>
                    <a:lnTo>
                      <a:pt x="97" y="77"/>
                    </a:lnTo>
                    <a:lnTo>
                      <a:pt x="97" y="70"/>
                    </a:lnTo>
                    <a:lnTo>
                      <a:pt x="96" y="64"/>
                    </a:lnTo>
                    <a:lnTo>
                      <a:pt x="93" y="59"/>
                    </a:lnTo>
                    <a:lnTo>
                      <a:pt x="89" y="55"/>
                    </a:lnTo>
                    <a:lnTo>
                      <a:pt x="86" y="51"/>
                    </a:lnTo>
                    <a:lnTo>
                      <a:pt x="82" y="48"/>
                    </a:lnTo>
                    <a:lnTo>
                      <a:pt x="78" y="47"/>
                    </a:lnTo>
                    <a:lnTo>
                      <a:pt x="72" y="47"/>
                    </a:lnTo>
                    <a:lnTo>
                      <a:pt x="67" y="47"/>
                    </a:lnTo>
                    <a:lnTo>
                      <a:pt x="63" y="48"/>
                    </a:lnTo>
                    <a:lnTo>
                      <a:pt x="58" y="51"/>
                    </a:lnTo>
                    <a:lnTo>
                      <a:pt x="56" y="54"/>
                    </a:lnTo>
                    <a:lnTo>
                      <a:pt x="53" y="58"/>
                    </a:lnTo>
                    <a:lnTo>
                      <a:pt x="50" y="64"/>
                    </a:lnTo>
                    <a:lnTo>
                      <a:pt x="49" y="70"/>
                    </a:lnTo>
                    <a:lnTo>
                      <a:pt x="49" y="77"/>
                    </a:lnTo>
                    <a:close/>
                    <a:moveTo>
                      <a:pt x="198" y="95"/>
                    </a:moveTo>
                    <a:lnTo>
                      <a:pt x="213" y="98"/>
                    </a:lnTo>
                    <a:lnTo>
                      <a:pt x="210" y="104"/>
                    </a:lnTo>
                    <a:lnTo>
                      <a:pt x="208" y="109"/>
                    </a:lnTo>
                    <a:lnTo>
                      <a:pt x="203" y="113"/>
                    </a:lnTo>
                    <a:lnTo>
                      <a:pt x="199" y="117"/>
                    </a:lnTo>
                    <a:lnTo>
                      <a:pt x="194" y="120"/>
                    </a:lnTo>
                    <a:lnTo>
                      <a:pt x="187" y="122"/>
                    </a:lnTo>
                    <a:lnTo>
                      <a:pt x="180" y="123"/>
                    </a:lnTo>
                    <a:lnTo>
                      <a:pt x="173" y="123"/>
                    </a:lnTo>
                    <a:lnTo>
                      <a:pt x="163" y="123"/>
                    </a:lnTo>
                    <a:lnTo>
                      <a:pt x="155" y="122"/>
                    </a:lnTo>
                    <a:lnTo>
                      <a:pt x="147" y="119"/>
                    </a:lnTo>
                    <a:lnTo>
                      <a:pt x="141" y="113"/>
                    </a:lnTo>
                    <a:lnTo>
                      <a:pt x="136" y="106"/>
                    </a:lnTo>
                    <a:lnTo>
                      <a:pt x="132" y="98"/>
                    </a:lnTo>
                    <a:lnTo>
                      <a:pt x="130" y="90"/>
                    </a:lnTo>
                    <a:lnTo>
                      <a:pt x="129" y="79"/>
                    </a:lnTo>
                    <a:lnTo>
                      <a:pt x="130" y="69"/>
                    </a:lnTo>
                    <a:lnTo>
                      <a:pt x="132" y="59"/>
                    </a:lnTo>
                    <a:lnTo>
                      <a:pt x="136" y="51"/>
                    </a:lnTo>
                    <a:lnTo>
                      <a:pt x="141" y="44"/>
                    </a:lnTo>
                    <a:lnTo>
                      <a:pt x="148" y="39"/>
                    </a:lnTo>
                    <a:lnTo>
                      <a:pt x="155" y="35"/>
                    </a:lnTo>
                    <a:lnTo>
                      <a:pt x="163" y="33"/>
                    </a:lnTo>
                    <a:lnTo>
                      <a:pt x="172" y="32"/>
                    </a:lnTo>
                    <a:lnTo>
                      <a:pt x="180" y="33"/>
                    </a:lnTo>
                    <a:lnTo>
                      <a:pt x="188" y="35"/>
                    </a:lnTo>
                    <a:lnTo>
                      <a:pt x="195" y="39"/>
                    </a:lnTo>
                    <a:lnTo>
                      <a:pt x="202" y="44"/>
                    </a:lnTo>
                    <a:lnTo>
                      <a:pt x="206" y="51"/>
                    </a:lnTo>
                    <a:lnTo>
                      <a:pt x="210" y="58"/>
                    </a:lnTo>
                    <a:lnTo>
                      <a:pt x="212" y="68"/>
                    </a:lnTo>
                    <a:lnTo>
                      <a:pt x="213" y="77"/>
                    </a:lnTo>
                    <a:lnTo>
                      <a:pt x="213" y="79"/>
                    </a:lnTo>
                    <a:lnTo>
                      <a:pt x="213" y="80"/>
                    </a:lnTo>
                    <a:lnTo>
                      <a:pt x="213" y="81"/>
                    </a:lnTo>
                    <a:lnTo>
                      <a:pt x="144" y="81"/>
                    </a:lnTo>
                    <a:lnTo>
                      <a:pt x="145" y="88"/>
                    </a:lnTo>
                    <a:lnTo>
                      <a:pt x="147" y="94"/>
                    </a:lnTo>
                    <a:lnTo>
                      <a:pt x="150" y="98"/>
                    </a:lnTo>
                    <a:lnTo>
                      <a:pt x="152" y="102"/>
                    </a:lnTo>
                    <a:lnTo>
                      <a:pt x="157" y="106"/>
                    </a:lnTo>
                    <a:lnTo>
                      <a:pt x="162" y="108"/>
                    </a:lnTo>
                    <a:lnTo>
                      <a:pt x="168" y="111"/>
                    </a:lnTo>
                    <a:lnTo>
                      <a:pt x="173" y="111"/>
                    </a:lnTo>
                    <a:lnTo>
                      <a:pt x="177" y="111"/>
                    </a:lnTo>
                    <a:lnTo>
                      <a:pt x="181" y="109"/>
                    </a:lnTo>
                    <a:lnTo>
                      <a:pt x="186" y="108"/>
                    </a:lnTo>
                    <a:lnTo>
                      <a:pt x="188" y="106"/>
                    </a:lnTo>
                    <a:lnTo>
                      <a:pt x="191" y="104"/>
                    </a:lnTo>
                    <a:lnTo>
                      <a:pt x="194" y="102"/>
                    </a:lnTo>
                    <a:lnTo>
                      <a:pt x="195" y="99"/>
                    </a:lnTo>
                    <a:lnTo>
                      <a:pt x="198" y="95"/>
                    </a:lnTo>
                    <a:close/>
                    <a:moveTo>
                      <a:pt x="144" y="66"/>
                    </a:moveTo>
                    <a:lnTo>
                      <a:pt x="198" y="66"/>
                    </a:lnTo>
                    <a:lnTo>
                      <a:pt x="198" y="62"/>
                    </a:lnTo>
                    <a:lnTo>
                      <a:pt x="197" y="59"/>
                    </a:lnTo>
                    <a:lnTo>
                      <a:pt x="194" y="57"/>
                    </a:lnTo>
                    <a:lnTo>
                      <a:pt x="192" y="54"/>
                    </a:lnTo>
                    <a:lnTo>
                      <a:pt x="188" y="51"/>
                    </a:lnTo>
                    <a:lnTo>
                      <a:pt x="183" y="48"/>
                    </a:lnTo>
                    <a:lnTo>
                      <a:pt x="177" y="47"/>
                    </a:lnTo>
                    <a:lnTo>
                      <a:pt x="172" y="47"/>
                    </a:lnTo>
                    <a:lnTo>
                      <a:pt x="166" y="47"/>
                    </a:lnTo>
                    <a:lnTo>
                      <a:pt x="162" y="48"/>
                    </a:lnTo>
                    <a:lnTo>
                      <a:pt x="157" y="50"/>
                    </a:lnTo>
                    <a:lnTo>
                      <a:pt x="152" y="52"/>
                    </a:lnTo>
                    <a:lnTo>
                      <a:pt x="150" y="55"/>
                    </a:lnTo>
                    <a:lnTo>
                      <a:pt x="147" y="58"/>
                    </a:lnTo>
                    <a:lnTo>
                      <a:pt x="145" y="62"/>
                    </a:lnTo>
                    <a:lnTo>
                      <a:pt x="144" y="66"/>
                    </a:lnTo>
                    <a:close/>
                    <a:moveTo>
                      <a:pt x="232" y="123"/>
                    </a:moveTo>
                    <a:lnTo>
                      <a:pt x="232" y="33"/>
                    </a:lnTo>
                    <a:lnTo>
                      <a:pt x="245" y="33"/>
                    </a:lnTo>
                    <a:lnTo>
                      <a:pt x="245" y="47"/>
                    </a:lnTo>
                    <a:lnTo>
                      <a:pt x="248" y="43"/>
                    </a:lnTo>
                    <a:lnTo>
                      <a:pt x="250" y="39"/>
                    </a:lnTo>
                    <a:lnTo>
                      <a:pt x="252" y="37"/>
                    </a:lnTo>
                    <a:lnTo>
                      <a:pt x="255" y="35"/>
                    </a:lnTo>
                    <a:lnTo>
                      <a:pt x="257" y="33"/>
                    </a:lnTo>
                    <a:lnTo>
                      <a:pt x="260" y="33"/>
                    </a:lnTo>
                    <a:lnTo>
                      <a:pt x="263" y="32"/>
                    </a:lnTo>
                    <a:lnTo>
                      <a:pt x="266" y="32"/>
                    </a:lnTo>
                    <a:lnTo>
                      <a:pt x="270" y="32"/>
                    </a:lnTo>
                    <a:lnTo>
                      <a:pt x="274" y="33"/>
                    </a:lnTo>
                    <a:lnTo>
                      <a:pt x="277" y="35"/>
                    </a:lnTo>
                    <a:lnTo>
                      <a:pt x="281" y="36"/>
                    </a:lnTo>
                    <a:lnTo>
                      <a:pt x="275" y="50"/>
                    </a:lnTo>
                    <a:lnTo>
                      <a:pt x="273" y="48"/>
                    </a:lnTo>
                    <a:lnTo>
                      <a:pt x="270" y="48"/>
                    </a:lnTo>
                    <a:lnTo>
                      <a:pt x="267" y="47"/>
                    </a:lnTo>
                    <a:lnTo>
                      <a:pt x="264" y="47"/>
                    </a:lnTo>
                    <a:lnTo>
                      <a:pt x="263" y="47"/>
                    </a:lnTo>
                    <a:lnTo>
                      <a:pt x="260" y="48"/>
                    </a:lnTo>
                    <a:lnTo>
                      <a:pt x="259" y="48"/>
                    </a:lnTo>
                    <a:lnTo>
                      <a:pt x="256" y="50"/>
                    </a:lnTo>
                    <a:lnTo>
                      <a:pt x="255" y="51"/>
                    </a:lnTo>
                    <a:lnTo>
                      <a:pt x="253" y="54"/>
                    </a:lnTo>
                    <a:lnTo>
                      <a:pt x="252" y="55"/>
                    </a:lnTo>
                    <a:lnTo>
                      <a:pt x="250" y="58"/>
                    </a:lnTo>
                    <a:lnTo>
                      <a:pt x="249" y="62"/>
                    </a:lnTo>
                    <a:lnTo>
                      <a:pt x="249" y="66"/>
                    </a:lnTo>
                    <a:lnTo>
                      <a:pt x="248" y="70"/>
                    </a:lnTo>
                    <a:lnTo>
                      <a:pt x="248" y="76"/>
                    </a:lnTo>
                    <a:lnTo>
                      <a:pt x="248" y="123"/>
                    </a:lnTo>
                    <a:lnTo>
                      <a:pt x="232"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4" name="Freeform 21">
                <a:extLst>
                  <a:ext uri="{FF2B5EF4-FFF2-40B4-BE49-F238E27FC236}">
                    <a16:creationId xmlns:a16="http://schemas.microsoft.com/office/drawing/2014/main" id="{7133F032-216F-4D56-888C-F63194B31A02}"/>
                  </a:ext>
                </a:extLst>
              </p:cNvPr>
              <p:cNvSpPr>
                <a:spLocks noEditPoints="1"/>
              </p:cNvSpPr>
              <p:nvPr/>
            </p:nvSpPr>
            <p:spPr bwMode="auto">
              <a:xfrm>
                <a:off x="3546" y="1260"/>
                <a:ext cx="285" cy="133"/>
              </a:xfrm>
              <a:custGeom>
                <a:avLst/>
                <a:gdLst>
                  <a:gd name="T0" fmla="*/ 1 w 856"/>
                  <a:gd name="T1" fmla="*/ 0 h 398"/>
                  <a:gd name="T2" fmla="*/ 1 w 856"/>
                  <a:gd name="T3" fmla="*/ 0 h 398"/>
                  <a:gd name="T4" fmla="*/ 1 w 856"/>
                  <a:gd name="T5" fmla="*/ 0 h 398"/>
                  <a:gd name="T6" fmla="*/ 1 w 856"/>
                  <a:gd name="T7" fmla="*/ 0 h 398"/>
                  <a:gd name="T8" fmla="*/ 1 w 856"/>
                  <a:gd name="T9" fmla="*/ 0 h 398"/>
                  <a:gd name="T10" fmla="*/ 1 w 856"/>
                  <a:gd name="T11" fmla="*/ 0 h 398"/>
                  <a:gd name="T12" fmla="*/ 1 w 856"/>
                  <a:gd name="T13" fmla="*/ 0 h 398"/>
                  <a:gd name="T14" fmla="*/ 1 w 856"/>
                  <a:gd name="T15" fmla="*/ 0 h 398"/>
                  <a:gd name="T16" fmla="*/ 1 w 856"/>
                  <a:gd name="T17" fmla="*/ 0 h 398"/>
                  <a:gd name="T18" fmla="*/ 1 w 856"/>
                  <a:gd name="T19" fmla="*/ 0 h 398"/>
                  <a:gd name="T20" fmla="*/ 1 w 856"/>
                  <a:gd name="T21" fmla="*/ 0 h 398"/>
                  <a:gd name="T22" fmla="*/ 1 w 856"/>
                  <a:gd name="T23" fmla="*/ 0 h 398"/>
                  <a:gd name="T24" fmla="*/ 1 w 856"/>
                  <a:gd name="T25" fmla="*/ 0 h 398"/>
                  <a:gd name="T26" fmla="*/ 1 w 856"/>
                  <a:gd name="T27" fmla="*/ 0 h 398"/>
                  <a:gd name="T28" fmla="*/ 1 w 856"/>
                  <a:gd name="T29" fmla="*/ 0 h 398"/>
                  <a:gd name="T30" fmla="*/ 1 w 856"/>
                  <a:gd name="T31" fmla="*/ 0 h 398"/>
                  <a:gd name="T32" fmla="*/ 1 w 856"/>
                  <a:gd name="T33" fmla="*/ 0 h 398"/>
                  <a:gd name="T34" fmla="*/ 1 w 856"/>
                  <a:gd name="T35" fmla="*/ 0 h 398"/>
                  <a:gd name="T36" fmla="*/ 1 w 856"/>
                  <a:gd name="T37" fmla="*/ 0 h 398"/>
                  <a:gd name="T38" fmla="*/ 1 w 856"/>
                  <a:gd name="T39" fmla="*/ 0 h 398"/>
                  <a:gd name="T40" fmla="*/ 1 w 856"/>
                  <a:gd name="T41" fmla="*/ 0 h 398"/>
                  <a:gd name="T42" fmla="*/ 1 w 856"/>
                  <a:gd name="T43" fmla="*/ 0 h 398"/>
                  <a:gd name="T44" fmla="*/ 1 w 856"/>
                  <a:gd name="T45" fmla="*/ 0 h 398"/>
                  <a:gd name="T46" fmla="*/ 1 w 856"/>
                  <a:gd name="T47" fmla="*/ 0 h 398"/>
                  <a:gd name="T48" fmla="*/ 1 w 856"/>
                  <a:gd name="T49" fmla="*/ 0 h 398"/>
                  <a:gd name="T50" fmla="*/ 1 w 856"/>
                  <a:gd name="T51" fmla="*/ 0 h 398"/>
                  <a:gd name="T52" fmla="*/ 1 w 856"/>
                  <a:gd name="T53" fmla="*/ 0 h 398"/>
                  <a:gd name="T54" fmla="*/ 1 w 856"/>
                  <a:gd name="T55" fmla="*/ 0 h 398"/>
                  <a:gd name="T56" fmla="*/ 1 w 856"/>
                  <a:gd name="T57" fmla="*/ 0 h 398"/>
                  <a:gd name="T58" fmla="*/ 1 w 856"/>
                  <a:gd name="T59" fmla="*/ 0 h 398"/>
                  <a:gd name="T60" fmla="*/ 1 w 856"/>
                  <a:gd name="T61" fmla="*/ 0 h 398"/>
                  <a:gd name="T62" fmla="*/ 1 w 856"/>
                  <a:gd name="T63" fmla="*/ 0 h 398"/>
                  <a:gd name="T64" fmla="*/ 1 w 856"/>
                  <a:gd name="T65" fmla="*/ 0 h 398"/>
                  <a:gd name="T66" fmla="*/ 1 w 856"/>
                  <a:gd name="T67" fmla="*/ 0 h 398"/>
                  <a:gd name="T68" fmla="*/ 1 w 856"/>
                  <a:gd name="T69" fmla="*/ 0 h 398"/>
                  <a:gd name="T70" fmla="*/ 1 w 856"/>
                  <a:gd name="T71" fmla="*/ 0 h 398"/>
                  <a:gd name="T72" fmla="*/ 1 w 856"/>
                  <a:gd name="T73" fmla="*/ 0 h 398"/>
                  <a:gd name="T74" fmla="*/ 1 w 856"/>
                  <a:gd name="T75" fmla="*/ 0 h 398"/>
                  <a:gd name="T76" fmla="*/ 1 w 856"/>
                  <a:gd name="T77" fmla="*/ 0 h 398"/>
                  <a:gd name="T78" fmla="*/ 1 w 856"/>
                  <a:gd name="T79" fmla="*/ 0 h 398"/>
                  <a:gd name="T80" fmla="*/ 1 w 856"/>
                  <a:gd name="T81" fmla="*/ 0 h 398"/>
                  <a:gd name="T82" fmla="*/ 1 w 856"/>
                  <a:gd name="T83" fmla="*/ 0 h 398"/>
                  <a:gd name="T84" fmla="*/ 1 w 856"/>
                  <a:gd name="T85" fmla="*/ 0 h 398"/>
                  <a:gd name="T86" fmla="*/ 1 w 856"/>
                  <a:gd name="T87" fmla="*/ 0 h 398"/>
                  <a:gd name="T88" fmla="*/ 1 w 856"/>
                  <a:gd name="T89" fmla="*/ 0 h 398"/>
                  <a:gd name="T90" fmla="*/ 1 w 856"/>
                  <a:gd name="T91" fmla="*/ 0 h 398"/>
                  <a:gd name="T92" fmla="*/ 1 w 856"/>
                  <a:gd name="T93" fmla="*/ 0 h 398"/>
                  <a:gd name="T94" fmla="*/ 1 w 856"/>
                  <a:gd name="T95" fmla="*/ 0 h 398"/>
                  <a:gd name="T96" fmla="*/ 1 w 856"/>
                  <a:gd name="T97" fmla="*/ 0 h 398"/>
                  <a:gd name="T98" fmla="*/ 1 w 856"/>
                  <a:gd name="T99" fmla="*/ 0 h 398"/>
                  <a:gd name="T100" fmla="*/ 1 w 856"/>
                  <a:gd name="T101" fmla="*/ 0 h 398"/>
                  <a:gd name="T102" fmla="*/ 1 w 856"/>
                  <a:gd name="T103" fmla="*/ 0 h 398"/>
                  <a:gd name="T104" fmla="*/ 1 w 856"/>
                  <a:gd name="T105" fmla="*/ 0 h 398"/>
                  <a:gd name="T106" fmla="*/ 1 w 856"/>
                  <a:gd name="T107" fmla="*/ 0 h 398"/>
                  <a:gd name="T108" fmla="*/ 1 w 856"/>
                  <a:gd name="T109" fmla="*/ 0 h 398"/>
                  <a:gd name="T110" fmla="*/ 1 w 856"/>
                  <a:gd name="T111" fmla="*/ 0 h 398"/>
                  <a:gd name="T112" fmla="*/ 1 w 856"/>
                  <a:gd name="T113" fmla="*/ 0 h 398"/>
                  <a:gd name="T114" fmla="*/ 1 w 856"/>
                  <a:gd name="T115" fmla="*/ 0 h 398"/>
                  <a:gd name="T116" fmla="*/ 0 w 856"/>
                  <a:gd name="T117" fmla="*/ 1 h 398"/>
                  <a:gd name="T118" fmla="*/ 0 w 856"/>
                  <a:gd name="T119" fmla="*/ 1 h 398"/>
                  <a:gd name="T120" fmla="*/ 0 w 856"/>
                  <a:gd name="T121" fmla="*/ 0 h 398"/>
                  <a:gd name="T122" fmla="*/ 0 w 856"/>
                  <a:gd name="T123" fmla="*/ 0 h 398"/>
                  <a:gd name="T124" fmla="*/ 0 w 856"/>
                  <a:gd name="T125" fmla="*/ 0 h 3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56" h="398">
                    <a:moveTo>
                      <a:pt x="687" y="112"/>
                    </a:moveTo>
                    <a:lnTo>
                      <a:pt x="682" y="115"/>
                    </a:lnTo>
                    <a:lnTo>
                      <a:pt x="678" y="118"/>
                    </a:lnTo>
                    <a:lnTo>
                      <a:pt x="674" y="119"/>
                    </a:lnTo>
                    <a:lnTo>
                      <a:pt x="670" y="121"/>
                    </a:lnTo>
                    <a:lnTo>
                      <a:pt x="667" y="122"/>
                    </a:lnTo>
                    <a:lnTo>
                      <a:pt x="663" y="122"/>
                    </a:lnTo>
                    <a:lnTo>
                      <a:pt x="659" y="122"/>
                    </a:lnTo>
                    <a:lnTo>
                      <a:pt x="653" y="122"/>
                    </a:lnTo>
                    <a:lnTo>
                      <a:pt x="646" y="122"/>
                    </a:lnTo>
                    <a:lnTo>
                      <a:pt x="641" y="121"/>
                    </a:lnTo>
                    <a:lnTo>
                      <a:pt x="635" y="119"/>
                    </a:lnTo>
                    <a:lnTo>
                      <a:pt x="631" y="116"/>
                    </a:lnTo>
                    <a:lnTo>
                      <a:pt x="627" y="114"/>
                    </a:lnTo>
                    <a:lnTo>
                      <a:pt x="626" y="110"/>
                    </a:lnTo>
                    <a:lnTo>
                      <a:pt x="623" y="104"/>
                    </a:lnTo>
                    <a:lnTo>
                      <a:pt x="623" y="98"/>
                    </a:lnTo>
                    <a:lnTo>
                      <a:pt x="623" y="96"/>
                    </a:lnTo>
                    <a:lnTo>
                      <a:pt x="624" y="93"/>
                    </a:lnTo>
                    <a:lnTo>
                      <a:pt x="626" y="90"/>
                    </a:lnTo>
                    <a:lnTo>
                      <a:pt x="627" y="87"/>
                    </a:lnTo>
                    <a:lnTo>
                      <a:pt x="629" y="85"/>
                    </a:lnTo>
                    <a:lnTo>
                      <a:pt x="630" y="82"/>
                    </a:lnTo>
                    <a:lnTo>
                      <a:pt x="633" y="80"/>
                    </a:lnTo>
                    <a:lnTo>
                      <a:pt x="634" y="78"/>
                    </a:lnTo>
                    <a:lnTo>
                      <a:pt x="637" y="76"/>
                    </a:lnTo>
                    <a:lnTo>
                      <a:pt x="640" y="75"/>
                    </a:lnTo>
                    <a:lnTo>
                      <a:pt x="642" y="75"/>
                    </a:lnTo>
                    <a:lnTo>
                      <a:pt x="645" y="74"/>
                    </a:lnTo>
                    <a:lnTo>
                      <a:pt x="648" y="72"/>
                    </a:lnTo>
                    <a:lnTo>
                      <a:pt x="651" y="72"/>
                    </a:lnTo>
                    <a:lnTo>
                      <a:pt x="655" y="72"/>
                    </a:lnTo>
                    <a:lnTo>
                      <a:pt x="659" y="71"/>
                    </a:lnTo>
                    <a:lnTo>
                      <a:pt x="667" y="69"/>
                    </a:lnTo>
                    <a:lnTo>
                      <a:pt x="674" y="68"/>
                    </a:lnTo>
                    <a:lnTo>
                      <a:pt x="681" y="67"/>
                    </a:lnTo>
                    <a:lnTo>
                      <a:pt x="685" y="65"/>
                    </a:lnTo>
                    <a:lnTo>
                      <a:pt x="685" y="64"/>
                    </a:lnTo>
                    <a:lnTo>
                      <a:pt x="685" y="63"/>
                    </a:lnTo>
                    <a:lnTo>
                      <a:pt x="685" y="58"/>
                    </a:lnTo>
                    <a:lnTo>
                      <a:pt x="684" y="56"/>
                    </a:lnTo>
                    <a:lnTo>
                      <a:pt x="682" y="53"/>
                    </a:lnTo>
                    <a:lnTo>
                      <a:pt x="681" y="50"/>
                    </a:lnTo>
                    <a:lnTo>
                      <a:pt x="678" y="49"/>
                    </a:lnTo>
                    <a:lnTo>
                      <a:pt x="674" y="47"/>
                    </a:lnTo>
                    <a:lnTo>
                      <a:pt x="670" y="46"/>
                    </a:lnTo>
                    <a:lnTo>
                      <a:pt x="664" y="46"/>
                    </a:lnTo>
                    <a:lnTo>
                      <a:pt x="659" y="46"/>
                    </a:lnTo>
                    <a:lnTo>
                      <a:pt x="655" y="47"/>
                    </a:lnTo>
                    <a:lnTo>
                      <a:pt x="651" y="47"/>
                    </a:lnTo>
                    <a:lnTo>
                      <a:pt x="648" y="49"/>
                    </a:lnTo>
                    <a:lnTo>
                      <a:pt x="646" y="51"/>
                    </a:lnTo>
                    <a:lnTo>
                      <a:pt x="644" y="54"/>
                    </a:lnTo>
                    <a:lnTo>
                      <a:pt x="642" y="57"/>
                    </a:lnTo>
                    <a:lnTo>
                      <a:pt x="641" y="61"/>
                    </a:lnTo>
                    <a:lnTo>
                      <a:pt x="626" y="58"/>
                    </a:lnTo>
                    <a:lnTo>
                      <a:pt x="627" y="54"/>
                    </a:lnTo>
                    <a:lnTo>
                      <a:pt x="629" y="50"/>
                    </a:lnTo>
                    <a:lnTo>
                      <a:pt x="631" y="46"/>
                    </a:lnTo>
                    <a:lnTo>
                      <a:pt x="633" y="43"/>
                    </a:lnTo>
                    <a:lnTo>
                      <a:pt x="635" y="40"/>
                    </a:lnTo>
                    <a:lnTo>
                      <a:pt x="638" y="38"/>
                    </a:lnTo>
                    <a:lnTo>
                      <a:pt x="642" y="36"/>
                    </a:lnTo>
                    <a:lnTo>
                      <a:pt x="646" y="34"/>
                    </a:lnTo>
                    <a:lnTo>
                      <a:pt x="651" y="32"/>
                    </a:lnTo>
                    <a:lnTo>
                      <a:pt x="656" y="32"/>
                    </a:lnTo>
                    <a:lnTo>
                      <a:pt x="662" y="31"/>
                    </a:lnTo>
                    <a:lnTo>
                      <a:pt x="667" y="31"/>
                    </a:lnTo>
                    <a:lnTo>
                      <a:pt x="673" y="31"/>
                    </a:lnTo>
                    <a:lnTo>
                      <a:pt x="677" y="32"/>
                    </a:lnTo>
                    <a:lnTo>
                      <a:pt x="681" y="32"/>
                    </a:lnTo>
                    <a:lnTo>
                      <a:pt x="685" y="34"/>
                    </a:lnTo>
                    <a:lnTo>
                      <a:pt x="689" y="35"/>
                    </a:lnTo>
                    <a:lnTo>
                      <a:pt x="692" y="36"/>
                    </a:lnTo>
                    <a:lnTo>
                      <a:pt x="693" y="39"/>
                    </a:lnTo>
                    <a:lnTo>
                      <a:pt x="696" y="40"/>
                    </a:lnTo>
                    <a:lnTo>
                      <a:pt x="698" y="43"/>
                    </a:lnTo>
                    <a:lnTo>
                      <a:pt x="699" y="46"/>
                    </a:lnTo>
                    <a:lnTo>
                      <a:pt x="700" y="49"/>
                    </a:lnTo>
                    <a:lnTo>
                      <a:pt x="700" y="51"/>
                    </a:lnTo>
                    <a:lnTo>
                      <a:pt x="702" y="53"/>
                    </a:lnTo>
                    <a:lnTo>
                      <a:pt x="702" y="56"/>
                    </a:lnTo>
                    <a:lnTo>
                      <a:pt x="702" y="60"/>
                    </a:lnTo>
                    <a:lnTo>
                      <a:pt x="702" y="64"/>
                    </a:lnTo>
                    <a:lnTo>
                      <a:pt x="702" y="83"/>
                    </a:lnTo>
                    <a:lnTo>
                      <a:pt x="702" y="93"/>
                    </a:lnTo>
                    <a:lnTo>
                      <a:pt x="702" y="100"/>
                    </a:lnTo>
                    <a:lnTo>
                      <a:pt x="702" y="105"/>
                    </a:lnTo>
                    <a:lnTo>
                      <a:pt x="703" y="110"/>
                    </a:lnTo>
                    <a:lnTo>
                      <a:pt x="703" y="112"/>
                    </a:lnTo>
                    <a:lnTo>
                      <a:pt x="704" y="116"/>
                    </a:lnTo>
                    <a:lnTo>
                      <a:pt x="704" y="119"/>
                    </a:lnTo>
                    <a:lnTo>
                      <a:pt x="706" y="122"/>
                    </a:lnTo>
                    <a:lnTo>
                      <a:pt x="691" y="122"/>
                    </a:lnTo>
                    <a:lnTo>
                      <a:pt x="689" y="119"/>
                    </a:lnTo>
                    <a:lnTo>
                      <a:pt x="689" y="118"/>
                    </a:lnTo>
                    <a:lnTo>
                      <a:pt x="688" y="115"/>
                    </a:lnTo>
                    <a:lnTo>
                      <a:pt x="687" y="112"/>
                    </a:lnTo>
                    <a:close/>
                    <a:moveTo>
                      <a:pt x="685" y="80"/>
                    </a:moveTo>
                    <a:lnTo>
                      <a:pt x="681" y="82"/>
                    </a:lnTo>
                    <a:lnTo>
                      <a:pt x="675" y="83"/>
                    </a:lnTo>
                    <a:lnTo>
                      <a:pt x="669" y="85"/>
                    </a:lnTo>
                    <a:lnTo>
                      <a:pt x="660" y="86"/>
                    </a:lnTo>
                    <a:lnTo>
                      <a:pt x="656" y="86"/>
                    </a:lnTo>
                    <a:lnTo>
                      <a:pt x="652" y="86"/>
                    </a:lnTo>
                    <a:lnTo>
                      <a:pt x="649" y="87"/>
                    </a:lnTo>
                    <a:lnTo>
                      <a:pt x="646" y="87"/>
                    </a:lnTo>
                    <a:lnTo>
                      <a:pt x="645" y="89"/>
                    </a:lnTo>
                    <a:lnTo>
                      <a:pt x="644" y="89"/>
                    </a:lnTo>
                    <a:lnTo>
                      <a:pt x="642" y="90"/>
                    </a:lnTo>
                    <a:lnTo>
                      <a:pt x="641" y="92"/>
                    </a:lnTo>
                    <a:lnTo>
                      <a:pt x="640" y="93"/>
                    </a:lnTo>
                    <a:lnTo>
                      <a:pt x="640" y="94"/>
                    </a:lnTo>
                    <a:lnTo>
                      <a:pt x="638" y="96"/>
                    </a:lnTo>
                    <a:lnTo>
                      <a:pt x="638" y="97"/>
                    </a:lnTo>
                    <a:lnTo>
                      <a:pt x="638" y="100"/>
                    </a:lnTo>
                    <a:lnTo>
                      <a:pt x="640" y="103"/>
                    </a:lnTo>
                    <a:lnTo>
                      <a:pt x="641" y="104"/>
                    </a:lnTo>
                    <a:lnTo>
                      <a:pt x="642" y="105"/>
                    </a:lnTo>
                    <a:lnTo>
                      <a:pt x="645" y="107"/>
                    </a:lnTo>
                    <a:lnTo>
                      <a:pt x="649" y="108"/>
                    </a:lnTo>
                    <a:lnTo>
                      <a:pt x="652" y="110"/>
                    </a:lnTo>
                    <a:lnTo>
                      <a:pt x="656" y="110"/>
                    </a:lnTo>
                    <a:lnTo>
                      <a:pt x="662" y="110"/>
                    </a:lnTo>
                    <a:lnTo>
                      <a:pt x="666" y="108"/>
                    </a:lnTo>
                    <a:lnTo>
                      <a:pt x="670" y="107"/>
                    </a:lnTo>
                    <a:lnTo>
                      <a:pt x="673" y="105"/>
                    </a:lnTo>
                    <a:lnTo>
                      <a:pt x="675" y="103"/>
                    </a:lnTo>
                    <a:lnTo>
                      <a:pt x="678" y="101"/>
                    </a:lnTo>
                    <a:lnTo>
                      <a:pt x="681" y="98"/>
                    </a:lnTo>
                    <a:lnTo>
                      <a:pt x="682" y="97"/>
                    </a:lnTo>
                    <a:lnTo>
                      <a:pt x="684" y="94"/>
                    </a:lnTo>
                    <a:lnTo>
                      <a:pt x="685" y="92"/>
                    </a:lnTo>
                    <a:lnTo>
                      <a:pt x="685" y="89"/>
                    </a:lnTo>
                    <a:lnTo>
                      <a:pt x="685" y="85"/>
                    </a:lnTo>
                    <a:lnTo>
                      <a:pt x="685" y="80"/>
                    </a:lnTo>
                    <a:close/>
                    <a:moveTo>
                      <a:pt x="725" y="122"/>
                    </a:moveTo>
                    <a:lnTo>
                      <a:pt x="725" y="32"/>
                    </a:lnTo>
                    <a:lnTo>
                      <a:pt x="740" y="32"/>
                    </a:lnTo>
                    <a:lnTo>
                      <a:pt x="740" y="45"/>
                    </a:lnTo>
                    <a:lnTo>
                      <a:pt x="746" y="39"/>
                    </a:lnTo>
                    <a:lnTo>
                      <a:pt x="753" y="35"/>
                    </a:lnTo>
                    <a:lnTo>
                      <a:pt x="760" y="32"/>
                    </a:lnTo>
                    <a:lnTo>
                      <a:pt x="768" y="31"/>
                    </a:lnTo>
                    <a:lnTo>
                      <a:pt x="772" y="31"/>
                    </a:lnTo>
                    <a:lnTo>
                      <a:pt x="775" y="32"/>
                    </a:lnTo>
                    <a:lnTo>
                      <a:pt x="779" y="32"/>
                    </a:lnTo>
                    <a:lnTo>
                      <a:pt x="782" y="34"/>
                    </a:lnTo>
                    <a:lnTo>
                      <a:pt x="785" y="35"/>
                    </a:lnTo>
                    <a:lnTo>
                      <a:pt x="787" y="38"/>
                    </a:lnTo>
                    <a:lnTo>
                      <a:pt x="790" y="39"/>
                    </a:lnTo>
                    <a:lnTo>
                      <a:pt x="792" y="42"/>
                    </a:lnTo>
                    <a:lnTo>
                      <a:pt x="793" y="45"/>
                    </a:lnTo>
                    <a:lnTo>
                      <a:pt x="794" y="47"/>
                    </a:lnTo>
                    <a:lnTo>
                      <a:pt x="796" y="50"/>
                    </a:lnTo>
                    <a:lnTo>
                      <a:pt x="796" y="53"/>
                    </a:lnTo>
                    <a:lnTo>
                      <a:pt x="797" y="56"/>
                    </a:lnTo>
                    <a:lnTo>
                      <a:pt x="797" y="58"/>
                    </a:lnTo>
                    <a:lnTo>
                      <a:pt x="797" y="63"/>
                    </a:lnTo>
                    <a:lnTo>
                      <a:pt x="797" y="68"/>
                    </a:lnTo>
                    <a:lnTo>
                      <a:pt x="797" y="122"/>
                    </a:lnTo>
                    <a:lnTo>
                      <a:pt x="782" y="122"/>
                    </a:lnTo>
                    <a:lnTo>
                      <a:pt x="782" y="69"/>
                    </a:lnTo>
                    <a:lnTo>
                      <a:pt x="782" y="65"/>
                    </a:lnTo>
                    <a:lnTo>
                      <a:pt x="782" y="61"/>
                    </a:lnTo>
                    <a:lnTo>
                      <a:pt x="782" y="58"/>
                    </a:lnTo>
                    <a:lnTo>
                      <a:pt x="780" y="56"/>
                    </a:lnTo>
                    <a:lnTo>
                      <a:pt x="779" y="54"/>
                    </a:lnTo>
                    <a:lnTo>
                      <a:pt x="778" y="51"/>
                    </a:lnTo>
                    <a:lnTo>
                      <a:pt x="776" y="50"/>
                    </a:lnTo>
                    <a:lnTo>
                      <a:pt x="775" y="49"/>
                    </a:lnTo>
                    <a:lnTo>
                      <a:pt x="772" y="47"/>
                    </a:lnTo>
                    <a:lnTo>
                      <a:pt x="769" y="47"/>
                    </a:lnTo>
                    <a:lnTo>
                      <a:pt x="767" y="46"/>
                    </a:lnTo>
                    <a:lnTo>
                      <a:pt x="764" y="46"/>
                    </a:lnTo>
                    <a:lnTo>
                      <a:pt x="758" y="46"/>
                    </a:lnTo>
                    <a:lnTo>
                      <a:pt x="754" y="47"/>
                    </a:lnTo>
                    <a:lnTo>
                      <a:pt x="750" y="49"/>
                    </a:lnTo>
                    <a:lnTo>
                      <a:pt x="747" y="51"/>
                    </a:lnTo>
                    <a:lnTo>
                      <a:pt x="745" y="56"/>
                    </a:lnTo>
                    <a:lnTo>
                      <a:pt x="742" y="61"/>
                    </a:lnTo>
                    <a:lnTo>
                      <a:pt x="740" y="67"/>
                    </a:lnTo>
                    <a:lnTo>
                      <a:pt x="740" y="75"/>
                    </a:lnTo>
                    <a:lnTo>
                      <a:pt x="740" y="122"/>
                    </a:lnTo>
                    <a:lnTo>
                      <a:pt x="725" y="122"/>
                    </a:lnTo>
                    <a:close/>
                    <a:moveTo>
                      <a:pt x="854" y="110"/>
                    </a:moveTo>
                    <a:lnTo>
                      <a:pt x="856" y="122"/>
                    </a:lnTo>
                    <a:lnTo>
                      <a:pt x="854" y="122"/>
                    </a:lnTo>
                    <a:lnTo>
                      <a:pt x="851" y="122"/>
                    </a:lnTo>
                    <a:lnTo>
                      <a:pt x="847" y="122"/>
                    </a:lnTo>
                    <a:lnTo>
                      <a:pt x="844" y="122"/>
                    </a:lnTo>
                    <a:lnTo>
                      <a:pt x="840" y="122"/>
                    </a:lnTo>
                    <a:lnTo>
                      <a:pt x="837" y="122"/>
                    </a:lnTo>
                    <a:lnTo>
                      <a:pt x="834" y="122"/>
                    </a:lnTo>
                    <a:lnTo>
                      <a:pt x="832" y="122"/>
                    </a:lnTo>
                    <a:lnTo>
                      <a:pt x="830" y="121"/>
                    </a:lnTo>
                    <a:lnTo>
                      <a:pt x="827" y="118"/>
                    </a:lnTo>
                    <a:lnTo>
                      <a:pt x="826" y="116"/>
                    </a:lnTo>
                    <a:lnTo>
                      <a:pt x="826" y="115"/>
                    </a:lnTo>
                    <a:lnTo>
                      <a:pt x="825" y="112"/>
                    </a:lnTo>
                    <a:lnTo>
                      <a:pt x="825" y="108"/>
                    </a:lnTo>
                    <a:lnTo>
                      <a:pt x="823" y="104"/>
                    </a:lnTo>
                    <a:lnTo>
                      <a:pt x="823" y="97"/>
                    </a:lnTo>
                    <a:lnTo>
                      <a:pt x="823" y="47"/>
                    </a:lnTo>
                    <a:lnTo>
                      <a:pt x="812" y="47"/>
                    </a:lnTo>
                    <a:lnTo>
                      <a:pt x="812" y="32"/>
                    </a:lnTo>
                    <a:lnTo>
                      <a:pt x="823" y="32"/>
                    </a:lnTo>
                    <a:lnTo>
                      <a:pt x="823" y="10"/>
                    </a:lnTo>
                    <a:lnTo>
                      <a:pt x="838" y="0"/>
                    </a:lnTo>
                    <a:lnTo>
                      <a:pt x="838" y="32"/>
                    </a:lnTo>
                    <a:lnTo>
                      <a:pt x="854" y="32"/>
                    </a:lnTo>
                    <a:lnTo>
                      <a:pt x="854" y="47"/>
                    </a:lnTo>
                    <a:lnTo>
                      <a:pt x="838" y="47"/>
                    </a:lnTo>
                    <a:lnTo>
                      <a:pt x="838" y="97"/>
                    </a:lnTo>
                    <a:lnTo>
                      <a:pt x="838" y="100"/>
                    </a:lnTo>
                    <a:lnTo>
                      <a:pt x="838" y="103"/>
                    </a:lnTo>
                    <a:lnTo>
                      <a:pt x="838" y="104"/>
                    </a:lnTo>
                    <a:lnTo>
                      <a:pt x="840" y="105"/>
                    </a:lnTo>
                    <a:lnTo>
                      <a:pt x="840" y="107"/>
                    </a:lnTo>
                    <a:lnTo>
                      <a:pt x="841" y="107"/>
                    </a:lnTo>
                    <a:lnTo>
                      <a:pt x="841" y="108"/>
                    </a:lnTo>
                    <a:lnTo>
                      <a:pt x="843" y="108"/>
                    </a:lnTo>
                    <a:lnTo>
                      <a:pt x="844" y="108"/>
                    </a:lnTo>
                    <a:lnTo>
                      <a:pt x="845" y="110"/>
                    </a:lnTo>
                    <a:lnTo>
                      <a:pt x="847" y="110"/>
                    </a:lnTo>
                    <a:lnTo>
                      <a:pt x="848" y="110"/>
                    </a:lnTo>
                    <a:lnTo>
                      <a:pt x="850" y="110"/>
                    </a:lnTo>
                    <a:lnTo>
                      <a:pt x="852" y="110"/>
                    </a:lnTo>
                    <a:lnTo>
                      <a:pt x="854" y="110"/>
                    </a:lnTo>
                    <a:close/>
                    <a:moveTo>
                      <a:pt x="0" y="398"/>
                    </a:moveTo>
                    <a:lnTo>
                      <a:pt x="50" y="275"/>
                    </a:lnTo>
                    <a:lnTo>
                      <a:pt x="64" y="275"/>
                    </a:lnTo>
                    <a:lnTo>
                      <a:pt x="115" y="398"/>
                    </a:lnTo>
                    <a:lnTo>
                      <a:pt x="98" y="398"/>
                    </a:lnTo>
                    <a:lnTo>
                      <a:pt x="83" y="360"/>
                    </a:lnTo>
                    <a:lnTo>
                      <a:pt x="30" y="360"/>
                    </a:lnTo>
                    <a:lnTo>
                      <a:pt x="15" y="398"/>
                    </a:lnTo>
                    <a:lnTo>
                      <a:pt x="0" y="398"/>
                    </a:lnTo>
                    <a:close/>
                    <a:moveTo>
                      <a:pt x="36" y="344"/>
                    </a:moveTo>
                    <a:lnTo>
                      <a:pt x="77" y="344"/>
                    </a:lnTo>
                    <a:lnTo>
                      <a:pt x="65" y="313"/>
                    </a:lnTo>
                    <a:lnTo>
                      <a:pt x="62" y="306"/>
                    </a:lnTo>
                    <a:lnTo>
                      <a:pt x="61" y="299"/>
                    </a:lnTo>
                    <a:lnTo>
                      <a:pt x="58" y="293"/>
                    </a:lnTo>
                    <a:lnTo>
                      <a:pt x="57" y="289"/>
                    </a:lnTo>
                    <a:lnTo>
                      <a:pt x="55" y="295"/>
                    </a:lnTo>
                    <a:lnTo>
                      <a:pt x="54" y="300"/>
                    </a:lnTo>
                    <a:lnTo>
                      <a:pt x="51" y="307"/>
                    </a:lnTo>
                    <a:lnTo>
                      <a:pt x="50" y="313"/>
                    </a:lnTo>
                    <a:lnTo>
                      <a:pt x="36" y="34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5" name="Freeform 22">
                <a:extLst>
                  <a:ext uri="{FF2B5EF4-FFF2-40B4-BE49-F238E27FC236}">
                    <a16:creationId xmlns:a16="http://schemas.microsoft.com/office/drawing/2014/main" id="{D71D2531-BC8D-47A2-9CB3-9B722FC5C29F}"/>
                  </a:ext>
                </a:extLst>
              </p:cNvPr>
              <p:cNvSpPr>
                <a:spLocks noEditPoints="1"/>
              </p:cNvSpPr>
              <p:nvPr/>
            </p:nvSpPr>
            <p:spPr bwMode="auto">
              <a:xfrm>
                <a:off x="3588" y="1352"/>
                <a:ext cx="29" cy="41"/>
              </a:xfrm>
              <a:custGeom>
                <a:avLst/>
                <a:gdLst>
                  <a:gd name="T0" fmla="*/ 0 w 87"/>
                  <a:gd name="T1" fmla="*/ 0 h 123"/>
                  <a:gd name="T2" fmla="*/ 0 w 87"/>
                  <a:gd name="T3" fmla="*/ 0 h 123"/>
                  <a:gd name="T4" fmla="*/ 0 w 87"/>
                  <a:gd name="T5" fmla="*/ 0 h 123"/>
                  <a:gd name="T6" fmla="*/ 0 w 87"/>
                  <a:gd name="T7" fmla="*/ 0 h 123"/>
                  <a:gd name="T8" fmla="*/ 0 w 87"/>
                  <a:gd name="T9" fmla="*/ 0 h 123"/>
                  <a:gd name="T10" fmla="*/ 0 w 87"/>
                  <a:gd name="T11" fmla="*/ 0 h 123"/>
                  <a:gd name="T12" fmla="*/ 0 w 87"/>
                  <a:gd name="T13" fmla="*/ 0 h 123"/>
                  <a:gd name="T14" fmla="*/ 0 w 87"/>
                  <a:gd name="T15" fmla="*/ 0 h 123"/>
                  <a:gd name="T16" fmla="*/ 0 w 87"/>
                  <a:gd name="T17" fmla="*/ 0 h 123"/>
                  <a:gd name="T18" fmla="*/ 0 w 87"/>
                  <a:gd name="T19" fmla="*/ 0 h 123"/>
                  <a:gd name="T20" fmla="*/ 0 w 87"/>
                  <a:gd name="T21" fmla="*/ 0 h 123"/>
                  <a:gd name="T22" fmla="*/ 0 w 87"/>
                  <a:gd name="T23" fmla="*/ 0 h 123"/>
                  <a:gd name="T24" fmla="*/ 0 w 87"/>
                  <a:gd name="T25" fmla="*/ 0 h 123"/>
                  <a:gd name="T26" fmla="*/ 0 w 87"/>
                  <a:gd name="T27" fmla="*/ 0 h 123"/>
                  <a:gd name="T28" fmla="*/ 0 w 87"/>
                  <a:gd name="T29" fmla="*/ 0 h 123"/>
                  <a:gd name="T30" fmla="*/ 0 w 87"/>
                  <a:gd name="T31" fmla="*/ 0 h 123"/>
                  <a:gd name="T32" fmla="*/ 0 w 87"/>
                  <a:gd name="T33" fmla="*/ 0 h 123"/>
                  <a:gd name="T34" fmla="*/ 0 w 87"/>
                  <a:gd name="T35" fmla="*/ 0 h 123"/>
                  <a:gd name="T36" fmla="*/ 0 w 87"/>
                  <a:gd name="T37" fmla="*/ 0 h 123"/>
                  <a:gd name="T38" fmla="*/ 0 w 87"/>
                  <a:gd name="T39" fmla="*/ 0 h 123"/>
                  <a:gd name="T40" fmla="*/ 0 w 87"/>
                  <a:gd name="T41" fmla="*/ 0 h 123"/>
                  <a:gd name="T42" fmla="*/ 0 w 87"/>
                  <a:gd name="T43" fmla="*/ 0 h 123"/>
                  <a:gd name="T44" fmla="*/ 0 w 87"/>
                  <a:gd name="T45" fmla="*/ 0 h 123"/>
                  <a:gd name="T46" fmla="*/ 0 w 87"/>
                  <a:gd name="T47" fmla="*/ 0 h 123"/>
                  <a:gd name="T48" fmla="*/ 0 w 87"/>
                  <a:gd name="T49" fmla="*/ 0 h 123"/>
                  <a:gd name="T50" fmla="*/ 0 w 87"/>
                  <a:gd name="T51" fmla="*/ 0 h 123"/>
                  <a:gd name="T52" fmla="*/ 0 w 87"/>
                  <a:gd name="T53" fmla="*/ 0 h 123"/>
                  <a:gd name="T54" fmla="*/ 0 w 87"/>
                  <a:gd name="T55" fmla="*/ 0 h 123"/>
                  <a:gd name="T56" fmla="*/ 0 w 87"/>
                  <a:gd name="T57" fmla="*/ 0 h 123"/>
                  <a:gd name="T58" fmla="*/ 0 w 87"/>
                  <a:gd name="T59" fmla="*/ 0 h 123"/>
                  <a:gd name="T60" fmla="*/ 0 w 87"/>
                  <a:gd name="T61" fmla="*/ 0 h 123"/>
                  <a:gd name="T62" fmla="*/ 0 w 87"/>
                  <a:gd name="T63" fmla="*/ 0 h 123"/>
                  <a:gd name="T64" fmla="*/ 0 w 87"/>
                  <a:gd name="T65" fmla="*/ 0 h 123"/>
                  <a:gd name="T66" fmla="*/ 0 w 87"/>
                  <a:gd name="T67" fmla="*/ 0 h 123"/>
                  <a:gd name="T68" fmla="*/ 0 w 87"/>
                  <a:gd name="T69" fmla="*/ 0 h 123"/>
                  <a:gd name="T70" fmla="*/ 0 w 87"/>
                  <a:gd name="T71" fmla="*/ 0 h 123"/>
                  <a:gd name="T72" fmla="*/ 0 w 87"/>
                  <a:gd name="T73" fmla="*/ 0 h 123"/>
                  <a:gd name="T74" fmla="*/ 0 w 87"/>
                  <a:gd name="T75" fmla="*/ 0 h 123"/>
                  <a:gd name="T76" fmla="*/ 0 w 87"/>
                  <a:gd name="T77" fmla="*/ 0 h 123"/>
                  <a:gd name="T78" fmla="*/ 0 w 87"/>
                  <a:gd name="T79" fmla="*/ 0 h 123"/>
                  <a:gd name="T80" fmla="*/ 0 w 87"/>
                  <a:gd name="T81" fmla="*/ 0 h 123"/>
                  <a:gd name="T82" fmla="*/ 0 w 87"/>
                  <a:gd name="T83" fmla="*/ 0 h 123"/>
                  <a:gd name="T84" fmla="*/ 0 w 87"/>
                  <a:gd name="T85" fmla="*/ 0 h 123"/>
                  <a:gd name="T86" fmla="*/ 0 w 87"/>
                  <a:gd name="T87" fmla="*/ 0 h 123"/>
                  <a:gd name="T88" fmla="*/ 0 w 87"/>
                  <a:gd name="T89" fmla="*/ 0 h 1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7" h="123">
                    <a:moveTo>
                      <a:pt x="0" y="14"/>
                    </a:moveTo>
                    <a:lnTo>
                      <a:pt x="0" y="0"/>
                    </a:lnTo>
                    <a:lnTo>
                      <a:pt x="15" y="0"/>
                    </a:lnTo>
                    <a:lnTo>
                      <a:pt x="15" y="14"/>
                    </a:lnTo>
                    <a:lnTo>
                      <a:pt x="0" y="14"/>
                    </a:lnTo>
                    <a:close/>
                    <a:moveTo>
                      <a:pt x="0" y="123"/>
                    </a:moveTo>
                    <a:lnTo>
                      <a:pt x="0" y="33"/>
                    </a:lnTo>
                    <a:lnTo>
                      <a:pt x="15" y="33"/>
                    </a:lnTo>
                    <a:lnTo>
                      <a:pt x="15" y="123"/>
                    </a:lnTo>
                    <a:lnTo>
                      <a:pt x="0" y="123"/>
                    </a:lnTo>
                    <a:close/>
                    <a:moveTo>
                      <a:pt x="38" y="123"/>
                    </a:moveTo>
                    <a:lnTo>
                      <a:pt x="38" y="33"/>
                    </a:lnTo>
                    <a:lnTo>
                      <a:pt x="51" y="33"/>
                    </a:lnTo>
                    <a:lnTo>
                      <a:pt x="51" y="47"/>
                    </a:lnTo>
                    <a:lnTo>
                      <a:pt x="54" y="43"/>
                    </a:lnTo>
                    <a:lnTo>
                      <a:pt x="56" y="39"/>
                    </a:lnTo>
                    <a:lnTo>
                      <a:pt x="58" y="38"/>
                    </a:lnTo>
                    <a:lnTo>
                      <a:pt x="60" y="35"/>
                    </a:lnTo>
                    <a:lnTo>
                      <a:pt x="63" y="33"/>
                    </a:lnTo>
                    <a:lnTo>
                      <a:pt x="66" y="33"/>
                    </a:lnTo>
                    <a:lnTo>
                      <a:pt x="69" y="32"/>
                    </a:lnTo>
                    <a:lnTo>
                      <a:pt x="72" y="32"/>
                    </a:lnTo>
                    <a:lnTo>
                      <a:pt x="76" y="32"/>
                    </a:lnTo>
                    <a:lnTo>
                      <a:pt x="80" y="33"/>
                    </a:lnTo>
                    <a:lnTo>
                      <a:pt x="83" y="35"/>
                    </a:lnTo>
                    <a:lnTo>
                      <a:pt x="87" y="36"/>
                    </a:lnTo>
                    <a:lnTo>
                      <a:pt x="81" y="50"/>
                    </a:lnTo>
                    <a:lnTo>
                      <a:pt x="78" y="49"/>
                    </a:lnTo>
                    <a:lnTo>
                      <a:pt x="76" y="49"/>
                    </a:lnTo>
                    <a:lnTo>
                      <a:pt x="73" y="47"/>
                    </a:lnTo>
                    <a:lnTo>
                      <a:pt x="70" y="47"/>
                    </a:lnTo>
                    <a:lnTo>
                      <a:pt x="69" y="47"/>
                    </a:lnTo>
                    <a:lnTo>
                      <a:pt x="66" y="49"/>
                    </a:lnTo>
                    <a:lnTo>
                      <a:pt x="65" y="49"/>
                    </a:lnTo>
                    <a:lnTo>
                      <a:pt x="62" y="50"/>
                    </a:lnTo>
                    <a:lnTo>
                      <a:pt x="60" y="51"/>
                    </a:lnTo>
                    <a:lnTo>
                      <a:pt x="59" y="54"/>
                    </a:lnTo>
                    <a:lnTo>
                      <a:pt x="58" y="56"/>
                    </a:lnTo>
                    <a:lnTo>
                      <a:pt x="56" y="58"/>
                    </a:lnTo>
                    <a:lnTo>
                      <a:pt x="55" y="62"/>
                    </a:lnTo>
                    <a:lnTo>
                      <a:pt x="55" y="67"/>
                    </a:lnTo>
                    <a:lnTo>
                      <a:pt x="54" y="71"/>
                    </a:lnTo>
                    <a:lnTo>
                      <a:pt x="54" y="76"/>
                    </a:lnTo>
                    <a:lnTo>
                      <a:pt x="54" y="123"/>
                    </a:lnTo>
                    <a:lnTo>
                      <a:pt x="38"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6" name="Rectangle 23">
                <a:extLst>
                  <a:ext uri="{FF2B5EF4-FFF2-40B4-BE49-F238E27FC236}">
                    <a16:creationId xmlns:a16="http://schemas.microsoft.com/office/drawing/2014/main" id="{9D4EC2CD-5773-448B-B100-67F2D9076116}"/>
                  </a:ext>
                </a:extLst>
              </p:cNvPr>
              <p:cNvSpPr>
                <a:spLocks noChangeArrowheads="1"/>
              </p:cNvSpPr>
              <p:nvPr/>
            </p:nvSpPr>
            <p:spPr bwMode="auto">
              <a:xfrm>
                <a:off x="3140" y="1119"/>
                <a:ext cx="224" cy="350"/>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7" name="Rectangle 24">
                <a:extLst>
                  <a:ext uri="{FF2B5EF4-FFF2-40B4-BE49-F238E27FC236}">
                    <a16:creationId xmlns:a16="http://schemas.microsoft.com/office/drawing/2014/main" id="{37B31DEB-329F-4D24-A36E-6D06889BE325}"/>
                  </a:ext>
                </a:extLst>
              </p:cNvPr>
              <p:cNvSpPr>
                <a:spLocks noChangeArrowheads="1"/>
              </p:cNvSpPr>
              <p:nvPr/>
            </p:nvSpPr>
            <p:spPr bwMode="auto">
              <a:xfrm>
                <a:off x="3140" y="1119"/>
                <a:ext cx="224" cy="3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8" name="Rectangle 25">
                <a:extLst>
                  <a:ext uri="{FF2B5EF4-FFF2-40B4-BE49-F238E27FC236}">
                    <a16:creationId xmlns:a16="http://schemas.microsoft.com/office/drawing/2014/main" id="{2ED0C0A7-F5F6-4316-92E4-7B4C43525EB2}"/>
                  </a:ext>
                </a:extLst>
              </p:cNvPr>
              <p:cNvSpPr>
                <a:spLocks noChangeArrowheads="1"/>
              </p:cNvSpPr>
              <p:nvPr/>
            </p:nvSpPr>
            <p:spPr bwMode="auto">
              <a:xfrm>
                <a:off x="3499" y="1279"/>
                <a:ext cx="13"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39" name="Rectangle 26">
                <a:extLst>
                  <a:ext uri="{FF2B5EF4-FFF2-40B4-BE49-F238E27FC236}">
                    <a16:creationId xmlns:a16="http://schemas.microsoft.com/office/drawing/2014/main" id="{AD2AAE65-2B66-4258-8944-E8F5DB202C0E}"/>
                  </a:ext>
                </a:extLst>
              </p:cNvPr>
              <p:cNvSpPr>
                <a:spLocks noChangeArrowheads="1"/>
              </p:cNvSpPr>
              <p:nvPr/>
            </p:nvSpPr>
            <p:spPr bwMode="auto">
              <a:xfrm>
                <a:off x="3473" y="1279"/>
                <a:ext cx="13"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0" name="Rectangle 27">
                <a:extLst>
                  <a:ext uri="{FF2B5EF4-FFF2-40B4-BE49-F238E27FC236}">
                    <a16:creationId xmlns:a16="http://schemas.microsoft.com/office/drawing/2014/main" id="{933653C9-E19F-4E27-A9D4-4664683B7CCD}"/>
                  </a:ext>
                </a:extLst>
              </p:cNvPr>
              <p:cNvSpPr>
                <a:spLocks noChangeArrowheads="1"/>
              </p:cNvSpPr>
              <p:nvPr/>
            </p:nvSpPr>
            <p:spPr bwMode="auto">
              <a:xfrm>
                <a:off x="3447" y="1279"/>
                <a:ext cx="13"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1" name="Rectangle 28">
                <a:extLst>
                  <a:ext uri="{FF2B5EF4-FFF2-40B4-BE49-F238E27FC236}">
                    <a16:creationId xmlns:a16="http://schemas.microsoft.com/office/drawing/2014/main" id="{768A5A0D-BB04-47AF-83AF-F93001F0DE33}"/>
                  </a:ext>
                </a:extLst>
              </p:cNvPr>
              <p:cNvSpPr>
                <a:spLocks noChangeArrowheads="1"/>
              </p:cNvSpPr>
              <p:nvPr/>
            </p:nvSpPr>
            <p:spPr bwMode="auto">
              <a:xfrm>
                <a:off x="3422" y="1279"/>
                <a:ext cx="13"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2" name="Rectangle 29">
                <a:extLst>
                  <a:ext uri="{FF2B5EF4-FFF2-40B4-BE49-F238E27FC236}">
                    <a16:creationId xmlns:a16="http://schemas.microsoft.com/office/drawing/2014/main" id="{B15889A8-356D-48E2-8EAA-25F8854C951D}"/>
                  </a:ext>
                </a:extLst>
              </p:cNvPr>
              <p:cNvSpPr>
                <a:spLocks noChangeArrowheads="1"/>
              </p:cNvSpPr>
              <p:nvPr/>
            </p:nvSpPr>
            <p:spPr bwMode="auto">
              <a:xfrm>
                <a:off x="3396" y="1279"/>
                <a:ext cx="13"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3" name="Rectangle 30">
                <a:extLst>
                  <a:ext uri="{FF2B5EF4-FFF2-40B4-BE49-F238E27FC236}">
                    <a16:creationId xmlns:a16="http://schemas.microsoft.com/office/drawing/2014/main" id="{57E18679-79F5-44E0-9540-DF62ABDF052D}"/>
                  </a:ext>
                </a:extLst>
              </p:cNvPr>
              <p:cNvSpPr>
                <a:spLocks noChangeArrowheads="1"/>
              </p:cNvSpPr>
              <p:nvPr/>
            </p:nvSpPr>
            <p:spPr bwMode="auto">
              <a:xfrm>
                <a:off x="3370" y="1279"/>
                <a:ext cx="13"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4" name="Freeform 31">
                <a:extLst>
                  <a:ext uri="{FF2B5EF4-FFF2-40B4-BE49-F238E27FC236}">
                    <a16:creationId xmlns:a16="http://schemas.microsoft.com/office/drawing/2014/main" id="{E35093AF-7E7D-4F98-B6CD-6B1C3CD7D6EF}"/>
                  </a:ext>
                </a:extLst>
              </p:cNvPr>
              <p:cNvSpPr>
                <a:spLocks/>
              </p:cNvSpPr>
              <p:nvPr/>
            </p:nvSpPr>
            <p:spPr bwMode="auto">
              <a:xfrm>
                <a:off x="3318" y="1182"/>
                <a:ext cx="193" cy="13"/>
              </a:xfrm>
              <a:custGeom>
                <a:avLst/>
                <a:gdLst>
                  <a:gd name="T0" fmla="*/ 0 w 581"/>
                  <a:gd name="T1" fmla="*/ 0 h 39"/>
                  <a:gd name="T2" fmla="*/ 0 w 581"/>
                  <a:gd name="T3" fmla="*/ 0 h 39"/>
                  <a:gd name="T4" fmla="*/ 1 w 581"/>
                  <a:gd name="T5" fmla="*/ 0 h 39"/>
                  <a:gd name="T6" fmla="*/ 1 w 581"/>
                  <a:gd name="T7" fmla="*/ 0 h 39"/>
                  <a:gd name="T8" fmla="*/ 0 w 581"/>
                  <a:gd name="T9" fmla="*/ 0 h 39"/>
                  <a:gd name="T10" fmla="*/ 0 w 581"/>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1" h="39">
                    <a:moveTo>
                      <a:pt x="0" y="20"/>
                    </a:moveTo>
                    <a:lnTo>
                      <a:pt x="0" y="39"/>
                    </a:lnTo>
                    <a:lnTo>
                      <a:pt x="581" y="39"/>
                    </a:lnTo>
                    <a:lnTo>
                      <a:pt x="581" y="0"/>
                    </a:lnTo>
                    <a:lnTo>
                      <a:pt x="0" y="0"/>
                    </a:lnTo>
                    <a:lnTo>
                      <a:pt x="0" y="2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5" name="Freeform 32">
                <a:extLst>
                  <a:ext uri="{FF2B5EF4-FFF2-40B4-BE49-F238E27FC236}">
                    <a16:creationId xmlns:a16="http://schemas.microsoft.com/office/drawing/2014/main" id="{34E3B27D-F8E0-470D-8E9C-D059039F903A}"/>
                  </a:ext>
                </a:extLst>
              </p:cNvPr>
              <p:cNvSpPr>
                <a:spLocks/>
              </p:cNvSpPr>
              <p:nvPr/>
            </p:nvSpPr>
            <p:spPr bwMode="auto">
              <a:xfrm>
                <a:off x="3140" y="1182"/>
                <a:ext cx="224" cy="13"/>
              </a:xfrm>
              <a:custGeom>
                <a:avLst/>
                <a:gdLst>
                  <a:gd name="T0" fmla="*/ 0 w 671"/>
                  <a:gd name="T1" fmla="*/ 0 h 39"/>
                  <a:gd name="T2" fmla="*/ 0 w 671"/>
                  <a:gd name="T3" fmla="*/ 0 h 39"/>
                  <a:gd name="T4" fmla="*/ 1 w 671"/>
                  <a:gd name="T5" fmla="*/ 0 h 39"/>
                  <a:gd name="T6" fmla="*/ 1 w 671"/>
                  <a:gd name="T7" fmla="*/ 0 h 39"/>
                  <a:gd name="T8" fmla="*/ 0 w 671"/>
                  <a:gd name="T9" fmla="*/ 0 h 39"/>
                  <a:gd name="T10" fmla="*/ 0 w 671"/>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1" h="39">
                    <a:moveTo>
                      <a:pt x="0" y="20"/>
                    </a:moveTo>
                    <a:lnTo>
                      <a:pt x="0" y="39"/>
                    </a:lnTo>
                    <a:lnTo>
                      <a:pt x="671" y="39"/>
                    </a:lnTo>
                    <a:lnTo>
                      <a:pt x="671" y="0"/>
                    </a:lnTo>
                    <a:lnTo>
                      <a:pt x="0" y="0"/>
                    </a:lnTo>
                    <a:lnTo>
                      <a:pt x="0" y="2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6" name="Rectangle 33">
                <a:extLst>
                  <a:ext uri="{FF2B5EF4-FFF2-40B4-BE49-F238E27FC236}">
                    <a16:creationId xmlns:a16="http://schemas.microsoft.com/office/drawing/2014/main" id="{0E53473B-AEED-41D4-9677-AFD2BE8A8479}"/>
                  </a:ext>
                </a:extLst>
              </p:cNvPr>
              <p:cNvSpPr>
                <a:spLocks noChangeArrowheads="1"/>
              </p:cNvSpPr>
              <p:nvPr/>
            </p:nvSpPr>
            <p:spPr bwMode="auto">
              <a:xfrm>
                <a:off x="3346"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7" name="Rectangle 34">
                <a:extLst>
                  <a:ext uri="{FF2B5EF4-FFF2-40B4-BE49-F238E27FC236}">
                    <a16:creationId xmlns:a16="http://schemas.microsoft.com/office/drawing/2014/main" id="{41A924E4-EB76-4327-9D83-F68FC054E170}"/>
                  </a:ext>
                </a:extLst>
              </p:cNvPr>
              <p:cNvSpPr>
                <a:spLocks noChangeArrowheads="1"/>
              </p:cNvSpPr>
              <p:nvPr/>
            </p:nvSpPr>
            <p:spPr bwMode="auto">
              <a:xfrm>
                <a:off x="3320"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8" name="Rectangle 35">
                <a:extLst>
                  <a:ext uri="{FF2B5EF4-FFF2-40B4-BE49-F238E27FC236}">
                    <a16:creationId xmlns:a16="http://schemas.microsoft.com/office/drawing/2014/main" id="{5276E993-F872-4D18-B999-59C7A4382A26}"/>
                  </a:ext>
                </a:extLst>
              </p:cNvPr>
              <p:cNvSpPr>
                <a:spLocks noChangeArrowheads="1"/>
              </p:cNvSpPr>
              <p:nvPr/>
            </p:nvSpPr>
            <p:spPr bwMode="auto">
              <a:xfrm>
                <a:off x="3294"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49" name="Rectangle 36">
                <a:extLst>
                  <a:ext uri="{FF2B5EF4-FFF2-40B4-BE49-F238E27FC236}">
                    <a16:creationId xmlns:a16="http://schemas.microsoft.com/office/drawing/2014/main" id="{D40915D3-70F3-43EB-869D-13F3F3059155}"/>
                  </a:ext>
                </a:extLst>
              </p:cNvPr>
              <p:cNvSpPr>
                <a:spLocks noChangeArrowheads="1"/>
              </p:cNvSpPr>
              <p:nvPr/>
            </p:nvSpPr>
            <p:spPr bwMode="auto">
              <a:xfrm>
                <a:off x="3268"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0" name="Rectangle 37">
                <a:extLst>
                  <a:ext uri="{FF2B5EF4-FFF2-40B4-BE49-F238E27FC236}">
                    <a16:creationId xmlns:a16="http://schemas.microsoft.com/office/drawing/2014/main" id="{481E1728-9507-4928-B641-D32AB6D1369F}"/>
                  </a:ext>
                </a:extLst>
              </p:cNvPr>
              <p:cNvSpPr>
                <a:spLocks noChangeArrowheads="1"/>
              </p:cNvSpPr>
              <p:nvPr/>
            </p:nvSpPr>
            <p:spPr bwMode="auto">
              <a:xfrm>
                <a:off x="3243"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1" name="Rectangle 38">
                <a:extLst>
                  <a:ext uri="{FF2B5EF4-FFF2-40B4-BE49-F238E27FC236}">
                    <a16:creationId xmlns:a16="http://schemas.microsoft.com/office/drawing/2014/main" id="{D6DFA4F5-5A44-4020-B592-08C91E0E2FFE}"/>
                  </a:ext>
                </a:extLst>
              </p:cNvPr>
              <p:cNvSpPr>
                <a:spLocks noChangeArrowheads="1"/>
              </p:cNvSpPr>
              <p:nvPr/>
            </p:nvSpPr>
            <p:spPr bwMode="auto">
              <a:xfrm>
                <a:off x="3217"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2" name="Rectangle 39">
                <a:extLst>
                  <a:ext uri="{FF2B5EF4-FFF2-40B4-BE49-F238E27FC236}">
                    <a16:creationId xmlns:a16="http://schemas.microsoft.com/office/drawing/2014/main" id="{A4462656-D633-4561-AA98-0B29CFA3C412}"/>
                  </a:ext>
                </a:extLst>
              </p:cNvPr>
              <p:cNvSpPr>
                <a:spLocks noChangeArrowheads="1"/>
              </p:cNvSpPr>
              <p:nvPr/>
            </p:nvSpPr>
            <p:spPr bwMode="auto">
              <a:xfrm>
                <a:off x="3191"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3" name="Rectangle 40">
                <a:extLst>
                  <a:ext uri="{FF2B5EF4-FFF2-40B4-BE49-F238E27FC236}">
                    <a16:creationId xmlns:a16="http://schemas.microsoft.com/office/drawing/2014/main" id="{06AAAED7-61CA-4585-8830-C788DF1FD8F2}"/>
                  </a:ext>
                </a:extLst>
              </p:cNvPr>
              <p:cNvSpPr>
                <a:spLocks noChangeArrowheads="1"/>
              </p:cNvSpPr>
              <p:nvPr/>
            </p:nvSpPr>
            <p:spPr bwMode="auto">
              <a:xfrm>
                <a:off x="3166" y="127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4" name="Freeform 41">
                <a:extLst>
                  <a:ext uri="{FF2B5EF4-FFF2-40B4-BE49-F238E27FC236}">
                    <a16:creationId xmlns:a16="http://schemas.microsoft.com/office/drawing/2014/main" id="{0D9C2314-3575-464D-B85D-B0071750FEE9}"/>
                  </a:ext>
                </a:extLst>
              </p:cNvPr>
              <p:cNvSpPr>
                <a:spLocks/>
              </p:cNvSpPr>
              <p:nvPr/>
            </p:nvSpPr>
            <p:spPr bwMode="auto">
              <a:xfrm>
                <a:off x="3140" y="1279"/>
                <a:ext cx="13" cy="13"/>
              </a:xfrm>
              <a:custGeom>
                <a:avLst/>
                <a:gdLst>
                  <a:gd name="T0" fmla="*/ 0 w 37"/>
                  <a:gd name="T1" fmla="*/ 0 h 39"/>
                  <a:gd name="T2" fmla="*/ 0 w 37"/>
                  <a:gd name="T3" fmla="*/ 0 h 39"/>
                  <a:gd name="T4" fmla="*/ 0 w 37"/>
                  <a:gd name="T5" fmla="*/ 0 h 39"/>
                  <a:gd name="T6" fmla="*/ 0 w 37"/>
                  <a:gd name="T7" fmla="*/ 0 h 39"/>
                  <a:gd name="T8" fmla="*/ 0 w 37"/>
                  <a:gd name="T9" fmla="*/ 0 h 39"/>
                  <a:gd name="T10" fmla="*/ 0 w 37"/>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39">
                    <a:moveTo>
                      <a:pt x="0" y="19"/>
                    </a:moveTo>
                    <a:lnTo>
                      <a:pt x="0" y="39"/>
                    </a:lnTo>
                    <a:lnTo>
                      <a:pt x="37" y="39"/>
                    </a:lnTo>
                    <a:lnTo>
                      <a:pt x="37" y="0"/>
                    </a:lnTo>
                    <a:lnTo>
                      <a:pt x="0" y="0"/>
                    </a:lnTo>
                    <a:lnTo>
                      <a:pt x="0" y="19"/>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5" name="Rectangle 42">
                <a:extLst>
                  <a:ext uri="{FF2B5EF4-FFF2-40B4-BE49-F238E27FC236}">
                    <a16:creationId xmlns:a16="http://schemas.microsoft.com/office/drawing/2014/main" id="{069AAE55-D70B-41C9-99BE-CA99D1A2231B}"/>
                  </a:ext>
                </a:extLst>
              </p:cNvPr>
              <p:cNvSpPr>
                <a:spLocks noChangeArrowheads="1"/>
              </p:cNvSpPr>
              <p:nvPr/>
            </p:nvSpPr>
            <p:spPr bwMode="auto">
              <a:xfrm>
                <a:off x="3473" y="1372"/>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6" name="Rectangle 43">
                <a:extLst>
                  <a:ext uri="{FF2B5EF4-FFF2-40B4-BE49-F238E27FC236}">
                    <a16:creationId xmlns:a16="http://schemas.microsoft.com/office/drawing/2014/main" id="{A6000F5C-21EC-411D-8FEE-9BDC8D987B1D}"/>
                  </a:ext>
                </a:extLst>
              </p:cNvPr>
              <p:cNvSpPr>
                <a:spLocks noChangeArrowheads="1"/>
              </p:cNvSpPr>
              <p:nvPr/>
            </p:nvSpPr>
            <p:spPr bwMode="auto">
              <a:xfrm>
                <a:off x="3422" y="1372"/>
                <a:ext cx="38"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7" name="Rectangle 44">
                <a:extLst>
                  <a:ext uri="{FF2B5EF4-FFF2-40B4-BE49-F238E27FC236}">
                    <a16:creationId xmlns:a16="http://schemas.microsoft.com/office/drawing/2014/main" id="{87949542-0B74-45F4-AAFE-A47FD564DB42}"/>
                  </a:ext>
                </a:extLst>
              </p:cNvPr>
              <p:cNvSpPr>
                <a:spLocks noChangeArrowheads="1"/>
              </p:cNvSpPr>
              <p:nvPr/>
            </p:nvSpPr>
            <p:spPr bwMode="auto">
              <a:xfrm>
                <a:off x="3370" y="1372"/>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8" name="Rectangle 45">
                <a:extLst>
                  <a:ext uri="{FF2B5EF4-FFF2-40B4-BE49-F238E27FC236}">
                    <a16:creationId xmlns:a16="http://schemas.microsoft.com/office/drawing/2014/main" id="{4B5B5D44-304F-49B2-87D2-84624D3B95D8}"/>
                  </a:ext>
                </a:extLst>
              </p:cNvPr>
              <p:cNvSpPr>
                <a:spLocks noChangeArrowheads="1"/>
              </p:cNvSpPr>
              <p:nvPr/>
            </p:nvSpPr>
            <p:spPr bwMode="auto">
              <a:xfrm>
                <a:off x="3320" y="1372"/>
                <a:ext cx="39"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59" name="Rectangle 46">
                <a:extLst>
                  <a:ext uri="{FF2B5EF4-FFF2-40B4-BE49-F238E27FC236}">
                    <a16:creationId xmlns:a16="http://schemas.microsoft.com/office/drawing/2014/main" id="{72183EAF-79BC-41CD-B320-A4F68A9069B7}"/>
                  </a:ext>
                </a:extLst>
              </p:cNvPr>
              <p:cNvSpPr>
                <a:spLocks noChangeArrowheads="1"/>
              </p:cNvSpPr>
              <p:nvPr/>
            </p:nvSpPr>
            <p:spPr bwMode="auto">
              <a:xfrm>
                <a:off x="3268" y="1372"/>
                <a:ext cx="39"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0" name="Rectangle 47">
                <a:extLst>
                  <a:ext uri="{FF2B5EF4-FFF2-40B4-BE49-F238E27FC236}">
                    <a16:creationId xmlns:a16="http://schemas.microsoft.com/office/drawing/2014/main" id="{A3E5875F-58D9-44B7-8427-ED37599CE942}"/>
                  </a:ext>
                </a:extLst>
              </p:cNvPr>
              <p:cNvSpPr>
                <a:spLocks noChangeArrowheads="1"/>
              </p:cNvSpPr>
              <p:nvPr/>
            </p:nvSpPr>
            <p:spPr bwMode="auto">
              <a:xfrm>
                <a:off x="3217" y="1372"/>
                <a:ext cx="39"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1" name="Rectangle 48">
                <a:extLst>
                  <a:ext uri="{FF2B5EF4-FFF2-40B4-BE49-F238E27FC236}">
                    <a16:creationId xmlns:a16="http://schemas.microsoft.com/office/drawing/2014/main" id="{F584F78A-9609-44CD-AEC1-19C62A903A29}"/>
                  </a:ext>
                </a:extLst>
              </p:cNvPr>
              <p:cNvSpPr>
                <a:spLocks noChangeArrowheads="1"/>
              </p:cNvSpPr>
              <p:nvPr/>
            </p:nvSpPr>
            <p:spPr bwMode="auto">
              <a:xfrm>
                <a:off x="3166" y="1372"/>
                <a:ext cx="38"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2" name="Freeform 49">
                <a:extLst>
                  <a:ext uri="{FF2B5EF4-FFF2-40B4-BE49-F238E27FC236}">
                    <a16:creationId xmlns:a16="http://schemas.microsoft.com/office/drawing/2014/main" id="{8DA05ADD-58C0-4F44-99CF-768653E3F1EA}"/>
                  </a:ext>
                </a:extLst>
              </p:cNvPr>
              <p:cNvSpPr>
                <a:spLocks/>
              </p:cNvSpPr>
              <p:nvPr/>
            </p:nvSpPr>
            <p:spPr bwMode="auto">
              <a:xfrm>
                <a:off x="3140" y="1372"/>
                <a:ext cx="13" cy="13"/>
              </a:xfrm>
              <a:custGeom>
                <a:avLst/>
                <a:gdLst>
                  <a:gd name="T0" fmla="*/ 0 w 37"/>
                  <a:gd name="T1" fmla="*/ 0 h 38"/>
                  <a:gd name="T2" fmla="*/ 0 w 37"/>
                  <a:gd name="T3" fmla="*/ 0 h 38"/>
                  <a:gd name="T4" fmla="*/ 0 w 37"/>
                  <a:gd name="T5" fmla="*/ 0 h 38"/>
                  <a:gd name="T6" fmla="*/ 0 w 37"/>
                  <a:gd name="T7" fmla="*/ 0 h 38"/>
                  <a:gd name="T8" fmla="*/ 0 w 37"/>
                  <a:gd name="T9" fmla="*/ 0 h 38"/>
                  <a:gd name="T10" fmla="*/ 0 w 37"/>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7" h="38">
                    <a:moveTo>
                      <a:pt x="0" y="19"/>
                    </a:moveTo>
                    <a:lnTo>
                      <a:pt x="0" y="38"/>
                    </a:lnTo>
                    <a:lnTo>
                      <a:pt x="37" y="38"/>
                    </a:lnTo>
                    <a:lnTo>
                      <a:pt x="37" y="0"/>
                    </a:lnTo>
                    <a:lnTo>
                      <a:pt x="0" y="0"/>
                    </a:lnTo>
                    <a:lnTo>
                      <a:pt x="0" y="19"/>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3" name="Freeform 50">
                <a:extLst>
                  <a:ext uri="{FF2B5EF4-FFF2-40B4-BE49-F238E27FC236}">
                    <a16:creationId xmlns:a16="http://schemas.microsoft.com/office/drawing/2014/main" id="{64713AE7-51DB-42B0-B4DC-47BFC767F7DF}"/>
                  </a:ext>
                </a:extLst>
              </p:cNvPr>
              <p:cNvSpPr>
                <a:spLocks noEditPoints="1"/>
              </p:cNvSpPr>
              <p:nvPr/>
            </p:nvSpPr>
            <p:spPr bwMode="auto">
              <a:xfrm>
                <a:off x="3120" y="1099"/>
                <a:ext cx="764" cy="378"/>
              </a:xfrm>
              <a:custGeom>
                <a:avLst/>
                <a:gdLst>
                  <a:gd name="T0" fmla="*/ 0 w 2292"/>
                  <a:gd name="T1" fmla="*/ 0 h 1134"/>
                  <a:gd name="T2" fmla="*/ 3 w 2292"/>
                  <a:gd name="T3" fmla="*/ 0 h 1134"/>
                  <a:gd name="T4" fmla="*/ 3 w 2292"/>
                  <a:gd name="T5" fmla="*/ 2 h 1134"/>
                  <a:gd name="T6" fmla="*/ 0 w 2292"/>
                  <a:gd name="T7" fmla="*/ 2 h 1134"/>
                  <a:gd name="T8" fmla="*/ 0 w 2292"/>
                  <a:gd name="T9" fmla="*/ 0 h 1134"/>
                  <a:gd name="T10" fmla="*/ 0 w 2292"/>
                  <a:gd name="T11" fmla="*/ 0 h 1134"/>
                  <a:gd name="T12" fmla="*/ 3 w 2292"/>
                  <a:gd name="T13" fmla="*/ 0 h 1134"/>
                  <a:gd name="T14" fmla="*/ 3 w 2292"/>
                  <a:gd name="T15" fmla="*/ 1 h 1134"/>
                  <a:gd name="T16" fmla="*/ 0 w 2292"/>
                  <a:gd name="T17" fmla="*/ 1 h 1134"/>
                  <a:gd name="T18" fmla="*/ 0 w 2292"/>
                  <a:gd name="T19" fmla="*/ 0 h 1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92" h="1134">
                    <a:moveTo>
                      <a:pt x="0" y="0"/>
                    </a:moveTo>
                    <a:lnTo>
                      <a:pt x="2292" y="0"/>
                    </a:lnTo>
                    <a:lnTo>
                      <a:pt x="2292" y="1134"/>
                    </a:lnTo>
                    <a:lnTo>
                      <a:pt x="0" y="1134"/>
                    </a:lnTo>
                    <a:lnTo>
                      <a:pt x="0" y="0"/>
                    </a:lnTo>
                    <a:close/>
                    <a:moveTo>
                      <a:pt x="54" y="55"/>
                    </a:moveTo>
                    <a:lnTo>
                      <a:pt x="2237" y="55"/>
                    </a:lnTo>
                    <a:lnTo>
                      <a:pt x="2237" y="1077"/>
                    </a:lnTo>
                    <a:lnTo>
                      <a:pt x="54" y="1077"/>
                    </a:lnTo>
                    <a:lnTo>
                      <a:pt x="54" y="55"/>
                    </a:lnTo>
                    <a:close/>
                  </a:path>
                </a:pathLst>
              </a:custGeom>
              <a:solidFill>
                <a:srgbClr val="BFBFB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4" name="Rectangle 51">
                <a:extLst>
                  <a:ext uri="{FF2B5EF4-FFF2-40B4-BE49-F238E27FC236}">
                    <a16:creationId xmlns:a16="http://schemas.microsoft.com/office/drawing/2014/main" id="{436BCF1D-C073-4723-9587-B974E5CC7E9C}"/>
                  </a:ext>
                </a:extLst>
              </p:cNvPr>
              <p:cNvSpPr>
                <a:spLocks noChangeArrowheads="1"/>
              </p:cNvSpPr>
              <p:nvPr/>
            </p:nvSpPr>
            <p:spPr bwMode="auto">
              <a:xfrm>
                <a:off x="3120" y="1099"/>
                <a:ext cx="764" cy="37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5" name="Rectangle 52">
                <a:extLst>
                  <a:ext uri="{FF2B5EF4-FFF2-40B4-BE49-F238E27FC236}">
                    <a16:creationId xmlns:a16="http://schemas.microsoft.com/office/drawing/2014/main" id="{488B0A2A-0E7E-456D-AE71-99D37DF353AD}"/>
                  </a:ext>
                </a:extLst>
              </p:cNvPr>
              <p:cNvSpPr>
                <a:spLocks noChangeArrowheads="1"/>
              </p:cNvSpPr>
              <p:nvPr/>
            </p:nvSpPr>
            <p:spPr bwMode="auto">
              <a:xfrm>
                <a:off x="3138" y="1118"/>
                <a:ext cx="728" cy="34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6" name="Rectangle 53">
                <a:extLst>
                  <a:ext uri="{FF2B5EF4-FFF2-40B4-BE49-F238E27FC236}">
                    <a16:creationId xmlns:a16="http://schemas.microsoft.com/office/drawing/2014/main" id="{F81889B1-D860-44D5-80FC-9221546A1E34}"/>
                  </a:ext>
                </a:extLst>
              </p:cNvPr>
              <p:cNvSpPr>
                <a:spLocks noChangeArrowheads="1"/>
              </p:cNvSpPr>
              <p:nvPr/>
            </p:nvSpPr>
            <p:spPr bwMode="auto">
              <a:xfrm>
                <a:off x="1990" y="1874"/>
                <a:ext cx="80" cy="27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7" name="Freeform 54">
                <a:extLst>
                  <a:ext uri="{FF2B5EF4-FFF2-40B4-BE49-F238E27FC236}">
                    <a16:creationId xmlns:a16="http://schemas.microsoft.com/office/drawing/2014/main" id="{1AE60D52-9ECB-4CC7-9C81-013090E3AD2C}"/>
                  </a:ext>
                </a:extLst>
              </p:cNvPr>
              <p:cNvSpPr>
                <a:spLocks/>
              </p:cNvSpPr>
              <p:nvPr/>
            </p:nvSpPr>
            <p:spPr bwMode="auto">
              <a:xfrm>
                <a:off x="1694" y="1651"/>
                <a:ext cx="41" cy="60"/>
              </a:xfrm>
              <a:custGeom>
                <a:avLst/>
                <a:gdLst>
                  <a:gd name="T0" fmla="*/ 0 w 124"/>
                  <a:gd name="T1" fmla="*/ 0 h 180"/>
                  <a:gd name="T2" fmla="*/ 0 w 124"/>
                  <a:gd name="T3" fmla="*/ 0 h 180"/>
                  <a:gd name="T4" fmla="*/ 0 w 124"/>
                  <a:gd name="T5" fmla="*/ 0 h 180"/>
                  <a:gd name="T6" fmla="*/ 0 w 124"/>
                  <a:gd name="T7" fmla="*/ 0 h 180"/>
                  <a:gd name="T8" fmla="*/ 0 w 124"/>
                  <a:gd name="T9" fmla="*/ 0 h 1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 h="180">
                    <a:moveTo>
                      <a:pt x="62" y="28"/>
                    </a:moveTo>
                    <a:lnTo>
                      <a:pt x="0" y="0"/>
                    </a:lnTo>
                    <a:lnTo>
                      <a:pt x="62" y="180"/>
                    </a:lnTo>
                    <a:lnTo>
                      <a:pt x="124" y="0"/>
                    </a:lnTo>
                    <a:lnTo>
                      <a:pt x="62" y="2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8" name="Freeform 55">
                <a:extLst>
                  <a:ext uri="{FF2B5EF4-FFF2-40B4-BE49-F238E27FC236}">
                    <a16:creationId xmlns:a16="http://schemas.microsoft.com/office/drawing/2014/main" id="{1A6640E0-9362-494F-AE94-F5B07F7A6EF0}"/>
                  </a:ext>
                </a:extLst>
              </p:cNvPr>
              <p:cNvSpPr>
                <a:spLocks/>
              </p:cNvSpPr>
              <p:nvPr/>
            </p:nvSpPr>
            <p:spPr bwMode="auto">
              <a:xfrm>
                <a:off x="1708" y="1593"/>
                <a:ext cx="13" cy="68"/>
              </a:xfrm>
              <a:custGeom>
                <a:avLst/>
                <a:gdLst>
                  <a:gd name="T0" fmla="*/ 0 w 39"/>
                  <a:gd name="T1" fmla="*/ 0 h 203"/>
                  <a:gd name="T2" fmla="*/ 0 w 39"/>
                  <a:gd name="T3" fmla="*/ 0 h 203"/>
                  <a:gd name="T4" fmla="*/ 0 w 39"/>
                  <a:gd name="T5" fmla="*/ 0 h 203"/>
                  <a:gd name="T6" fmla="*/ 0 w 39"/>
                  <a:gd name="T7" fmla="*/ 0 h 203"/>
                  <a:gd name="T8" fmla="*/ 0 w 39"/>
                  <a:gd name="T9" fmla="*/ 0 h 203"/>
                  <a:gd name="T10" fmla="*/ 0 w 39"/>
                  <a:gd name="T11" fmla="*/ 0 h 203"/>
                  <a:gd name="T12" fmla="*/ 0 w 39"/>
                  <a:gd name="T13" fmla="*/ 0 h 203"/>
                  <a:gd name="T14" fmla="*/ 0 w 39"/>
                  <a:gd name="T15" fmla="*/ 0 h 203"/>
                  <a:gd name="T16" fmla="*/ 0 w 39"/>
                  <a:gd name="T17" fmla="*/ 0 h 203"/>
                  <a:gd name="T18" fmla="*/ 0 w 39"/>
                  <a:gd name="T19" fmla="*/ 0 h 203"/>
                  <a:gd name="T20" fmla="*/ 0 w 39"/>
                  <a:gd name="T21" fmla="*/ 0 h 203"/>
                  <a:gd name="T22" fmla="*/ 0 w 39"/>
                  <a:gd name="T23" fmla="*/ 0 h 2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203">
                    <a:moveTo>
                      <a:pt x="19" y="0"/>
                    </a:moveTo>
                    <a:lnTo>
                      <a:pt x="0" y="19"/>
                    </a:lnTo>
                    <a:lnTo>
                      <a:pt x="0" y="203"/>
                    </a:lnTo>
                    <a:lnTo>
                      <a:pt x="39" y="203"/>
                    </a:lnTo>
                    <a:lnTo>
                      <a:pt x="39" y="19"/>
                    </a:lnTo>
                    <a:lnTo>
                      <a:pt x="19" y="39"/>
                    </a:lnTo>
                    <a:lnTo>
                      <a:pt x="39" y="19"/>
                    </a:lnTo>
                    <a:lnTo>
                      <a:pt x="33" y="6"/>
                    </a:lnTo>
                    <a:lnTo>
                      <a:pt x="19" y="0"/>
                    </a:lnTo>
                    <a:lnTo>
                      <a:pt x="5" y="6"/>
                    </a:lnTo>
                    <a:lnTo>
                      <a:pt x="0" y="19"/>
                    </a:lnTo>
                    <a:lnTo>
                      <a:pt x="19"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69" name="Freeform 56">
                <a:extLst>
                  <a:ext uri="{FF2B5EF4-FFF2-40B4-BE49-F238E27FC236}">
                    <a16:creationId xmlns:a16="http://schemas.microsoft.com/office/drawing/2014/main" id="{498D0A3C-2201-43B7-A944-C0DD0361EBF8}"/>
                  </a:ext>
                </a:extLst>
              </p:cNvPr>
              <p:cNvSpPr>
                <a:spLocks/>
              </p:cNvSpPr>
              <p:nvPr/>
            </p:nvSpPr>
            <p:spPr bwMode="auto">
              <a:xfrm>
                <a:off x="1714" y="1593"/>
                <a:ext cx="684" cy="13"/>
              </a:xfrm>
              <a:custGeom>
                <a:avLst/>
                <a:gdLst>
                  <a:gd name="T0" fmla="*/ 3 w 2050"/>
                  <a:gd name="T1" fmla="*/ 0 h 40"/>
                  <a:gd name="T2" fmla="*/ 3 w 2050"/>
                  <a:gd name="T3" fmla="*/ 0 h 40"/>
                  <a:gd name="T4" fmla="*/ 0 w 2050"/>
                  <a:gd name="T5" fmla="*/ 0 h 40"/>
                  <a:gd name="T6" fmla="*/ 0 w 2050"/>
                  <a:gd name="T7" fmla="*/ 0 h 40"/>
                  <a:gd name="T8" fmla="*/ 3 w 2050"/>
                  <a:gd name="T9" fmla="*/ 0 h 40"/>
                  <a:gd name="T10" fmla="*/ 3 w 2050"/>
                  <a:gd name="T11" fmla="*/ 0 h 40"/>
                  <a:gd name="T12" fmla="*/ 3 w 2050"/>
                  <a:gd name="T13" fmla="*/ 0 h 40"/>
                  <a:gd name="T14" fmla="*/ 3 w 2050"/>
                  <a:gd name="T15" fmla="*/ 0 h 40"/>
                  <a:gd name="T16" fmla="*/ 3 w 2050"/>
                  <a:gd name="T17" fmla="*/ 0 h 40"/>
                  <a:gd name="T18" fmla="*/ 3 w 2050"/>
                  <a:gd name="T19" fmla="*/ 0 h 40"/>
                  <a:gd name="T20" fmla="*/ 3 w 2050"/>
                  <a:gd name="T21" fmla="*/ 0 h 40"/>
                  <a:gd name="T22" fmla="*/ 3 w 2050"/>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50" h="40">
                    <a:moveTo>
                      <a:pt x="2050" y="19"/>
                    </a:moveTo>
                    <a:lnTo>
                      <a:pt x="2031" y="0"/>
                    </a:lnTo>
                    <a:lnTo>
                      <a:pt x="0" y="1"/>
                    </a:lnTo>
                    <a:lnTo>
                      <a:pt x="0" y="40"/>
                    </a:lnTo>
                    <a:lnTo>
                      <a:pt x="2031" y="38"/>
                    </a:lnTo>
                    <a:lnTo>
                      <a:pt x="2011" y="19"/>
                    </a:lnTo>
                    <a:lnTo>
                      <a:pt x="2031" y="38"/>
                    </a:lnTo>
                    <a:lnTo>
                      <a:pt x="2045" y="33"/>
                    </a:lnTo>
                    <a:lnTo>
                      <a:pt x="2050" y="19"/>
                    </a:lnTo>
                    <a:lnTo>
                      <a:pt x="2045" y="5"/>
                    </a:lnTo>
                    <a:lnTo>
                      <a:pt x="2031" y="0"/>
                    </a:lnTo>
                    <a:lnTo>
                      <a:pt x="2050"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0" name="Freeform 57">
                <a:extLst>
                  <a:ext uri="{FF2B5EF4-FFF2-40B4-BE49-F238E27FC236}">
                    <a16:creationId xmlns:a16="http://schemas.microsoft.com/office/drawing/2014/main" id="{BD9C3A45-C968-47B2-B576-38B296789515}"/>
                  </a:ext>
                </a:extLst>
              </p:cNvPr>
              <p:cNvSpPr>
                <a:spLocks/>
              </p:cNvSpPr>
              <p:nvPr/>
            </p:nvSpPr>
            <p:spPr bwMode="auto">
              <a:xfrm>
                <a:off x="2385" y="1599"/>
                <a:ext cx="13" cy="598"/>
              </a:xfrm>
              <a:custGeom>
                <a:avLst/>
                <a:gdLst>
                  <a:gd name="T0" fmla="*/ 0 w 39"/>
                  <a:gd name="T1" fmla="*/ 2 h 1794"/>
                  <a:gd name="T2" fmla="*/ 0 w 39"/>
                  <a:gd name="T3" fmla="*/ 2 h 1794"/>
                  <a:gd name="T4" fmla="*/ 0 w 39"/>
                  <a:gd name="T5" fmla="*/ 0 h 1794"/>
                  <a:gd name="T6" fmla="*/ 0 w 39"/>
                  <a:gd name="T7" fmla="*/ 0 h 1794"/>
                  <a:gd name="T8" fmla="*/ 0 w 39"/>
                  <a:gd name="T9" fmla="*/ 2 h 1794"/>
                  <a:gd name="T10" fmla="*/ 0 w 39"/>
                  <a:gd name="T11" fmla="*/ 2 h 179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1794">
                    <a:moveTo>
                      <a:pt x="20" y="1794"/>
                    </a:moveTo>
                    <a:lnTo>
                      <a:pt x="39" y="1794"/>
                    </a:lnTo>
                    <a:lnTo>
                      <a:pt x="39" y="0"/>
                    </a:lnTo>
                    <a:lnTo>
                      <a:pt x="0" y="0"/>
                    </a:lnTo>
                    <a:lnTo>
                      <a:pt x="0" y="1794"/>
                    </a:lnTo>
                    <a:lnTo>
                      <a:pt x="20" y="179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1" name="Freeform 58">
                <a:extLst>
                  <a:ext uri="{FF2B5EF4-FFF2-40B4-BE49-F238E27FC236}">
                    <a16:creationId xmlns:a16="http://schemas.microsoft.com/office/drawing/2014/main" id="{0CDEE6FF-99A2-44CC-870A-040633184E9C}"/>
                  </a:ext>
                </a:extLst>
              </p:cNvPr>
              <p:cNvSpPr>
                <a:spLocks/>
              </p:cNvSpPr>
              <p:nvPr/>
            </p:nvSpPr>
            <p:spPr bwMode="auto">
              <a:xfrm>
                <a:off x="2371" y="2197"/>
                <a:ext cx="41" cy="60"/>
              </a:xfrm>
              <a:custGeom>
                <a:avLst/>
                <a:gdLst>
                  <a:gd name="T0" fmla="*/ 0 w 122"/>
                  <a:gd name="T1" fmla="*/ 0 h 178"/>
                  <a:gd name="T2" fmla="*/ 0 w 122"/>
                  <a:gd name="T3" fmla="*/ 0 h 178"/>
                  <a:gd name="T4" fmla="*/ 0 w 122"/>
                  <a:gd name="T5" fmla="*/ 0 h 178"/>
                  <a:gd name="T6" fmla="*/ 0 w 122"/>
                  <a:gd name="T7" fmla="*/ 0 h 178"/>
                  <a:gd name="T8" fmla="*/ 0 w 122"/>
                  <a:gd name="T9" fmla="*/ 0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78">
                    <a:moveTo>
                      <a:pt x="61" y="151"/>
                    </a:moveTo>
                    <a:lnTo>
                      <a:pt x="122" y="178"/>
                    </a:lnTo>
                    <a:lnTo>
                      <a:pt x="61" y="0"/>
                    </a:lnTo>
                    <a:lnTo>
                      <a:pt x="0" y="178"/>
                    </a:lnTo>
                    <a:lnTo>
                      <a:pt x="61" y="15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2" name="Freeform 59">
                <a:extLst>
                  <a:ext uri="{FF2B5EF4-FFF2-40B4-BE49-F238E27FC236}">
                    <a16:creationId xmlns:a16="http://schemas.microsoft.com/office/drawing/2014/main" id="{599DEFF6-F191-4002-ABB8-A059A67C38B4}"/>
                  </a:ext>
                </a:extLst>
              </p:cNvPr>
              <p:cNvSpPr>
                <a:spLocks/>
              </p:cNvSpPr>
              <p:nvPr/>
            </p:nvSpPr>
            <p:spPr bwMode="auto">
              <a:xfrm>
                <a:off x="2385" y="2248"/>
                <a:ext cx="13" cy="449"/>
              </a:xfrm>
              <a:custGeom>
                <a:avLst/>
                <a:gdLst>
                  <a:gd name="T0" fmla="*/ 0 w 39"/>
                  <a:gd name="T1" fmla="*/ 2 h 1348"/>
                  <a:gd name="T2" fmla="*/ 0 w 39"/>
                  <a:gd name="T3" fmla="*/ 2 h 1348"/>
                  <a:gd name="T4" fmla="*/ 0 w 39"/>
                  <a:gd name="T5" fmla="*/ 0 h 1348"/>
                  <a:gd name="T6" fmla="*/ 0 w 39"/>
                  <a:gd name="T7" fmla="*/ 0 h 1348"/>
                  <a:gd name="T8" fmla="*/ 0 w 39"/>
                  <a:gd name="T9" fmla="*/ 2 h 1348"/>
                  <a:gd name="T10" fmla="*/ 0 w 39"/>
                  <a:gd name="T11" fmla="*/ 2 h 1348"/>
                  <a:gd name="T12" fmla="*/ 0 w 39"/>
                  <a:gd name="T13" fmla="*/ 2 h 1348"/>
                  <a:gd name="T14" fmla="*/ 0 w 39"/>
                  <a:gd name="T15" fmla="*/ 2 h 1348"/>
                  <a:gd name="T16" fmla="*/ 0 w 39"/>
                  <a:gd name="T17" fmla="*/ 2 h 1348"/>
                  <a:gd name="T18" fmla="*/ 0 w 39"/>
                  <a:gd name="T19" fmla="*/ 2 h 1348"/>
                  <a:gd name="T20" fmla="*/ 0 w 39"/>
                  <a:gd name="T21" fmla="*/ 2 h 1348"/>
                  <a:gd name="T22" fmla="*/ 0 w 39"/>
                  <a:gd name="T23" fmla="*/ 2 h 13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348">
                    <a:moveTo>
                      <a:pt x="20" y="1309"/>
                    </a:moveTo>
                    <a:lnTo>
                      <a:pt x="39" y="1329"/>
                    </a:lnTo>
                    <a:lnTo>
                      <a:pt x="39" y="0"/>
                    </a:lnTo>
                    <a:lnTo>
                      <a:pt x="0" y="0"/>
                    </a:lnTo>
                    <a:lnTo>
                      <a:pt x="0" y="1329"/>
                    </a:lnTo>
                    <a:lnTo>
                      <a:pt x="20" y="1348"/>
                    </a:lnTo>
                    <a:lnTo>
                      <a:pt x="0" y="1329"/>
                    </a:lnTo>
                    <a:lnTo>
                      <a:pt x="6" y="1342"/>
                    </a:lnTo>
                    <a:lnTo>
                      <a:pt x="20" y="1347"/>
                    </a:lnTo>
                    <a:lnTo>
                      <a:pt x="34" y="1342"/>
                    </a:lnTo>
                    <a:lnTo>
                      <a:pt x="39" y="1329"/>
                    </a:lnTo>
                    <a:lnTo>
                      <a:pt x="20" y="130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3" name="Freeform 60">
                <a:extLst>
                  <a:ext uri="{FF2B5EF4-FFF2-40B4-BE49-F238E27FC236}">
                    <a16:creationId xmlns:a16="http://schemas.microsoft.com/office/drawing/2014/main" id="{9CE2F536-0B30-4FDD-9F1B-00906CFFD165}"/>
                  </a:ext>
                </a:extLst>
              </p:cNvPr>
              <p:cNvSpPr>
                <a:spLocks/>
              </p:cNvSpPr>
              <p:nvPr/>
            </p:nvSpPr>
            <p:spPr bwMode="auto">
              <a:xfrm>
                <a:off x="2391" y="2684"/>
                <a:ext cx="96" cy="13"/>
              </a:xfrm>
              <a:custGeom>
                <a:avLst/>
                <a:gdLst>
                  <a:gd name="T0" fmla="*/ 0 w 287"/>
                  <a:gd name="T1" fmla="*/ 0 h 39"/>
                  <a:gd name="T2" fmla="*/ 0 w 287"/>
                  <a:gd name="T3" fmla="*/ 0 h 39"/>
                  <a:gd name="T4" fmla="*/ 0 w 287"/>
                  <a:gd name="T5" fmla="*/ 0 h 39"/>
                  <a:gd name="T6" fmla="*/ 0 w 287"/>
                  <a:gd name="T7" fmla="*/ 0 h 39"/>
                  <a:gd name="T8" fmla="*/ 0 w 287"/>
                  <a:gd name="T9" fmla="*/ 0 h 39"/>
                  <a:gd name="T10" fmla="*/ 0 w 287"/>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7" h="39">
                    <a:moveTo>
                      <a:pt x="287" y="20"/>
                    </a:moveTo>
                    <a:lnTo>
                      <a:pt x="287" y="0"/>
                    </a:lnTo>
                    <a:lnTo>
                      <a:pt x="0" y="0"/>
                    </a:lnTo>
                    <a:lnTo>
                      <a:pt x="0" y="39"/>
                    </a:lnTo>
                    <a:lnTo>
                      <a:pt x="287" y="39"/>
                    </a:lnTo>
                    <a:lnTo>
                      <a:pt x="287" y="2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4" name="Freeform 61">
                <a:extLst>
                  <a:ext uri="{FF2B5EF4-FFF2-40B4-BE49-F238E27FC236}">
                    <a16:creationId xmlns:a16="http://schemas.microsoft.com/office/drawing/2014/main" id="{6C3E4173-896D-4E76-B996-75255D8CD4AF}"/>
                  </a:ext>
                </a:extLst>
              </p:cNvPr>
              <p:cNvSpPr>
                <a:spLocks/>
              </p:cNvSpPr>
              <p:nvPr/>
            </p:nvSpPr>
            <p:spPr bwMode="auto">
              <a:xfrm>
                <a:off x="1799" y="1632"/>
                <a:ext cx="13" cy="66"/>
              </a:xfrm>
              <a:custGeom>
                <a:avLst/>
                <a:gdLst>
                  <a:gd name="T0" fmla="*/ 0 w 39"/>
                  <a:gd name="T1" fmla="*/ 0 h 199"/>
                  <a:gd name="T2" fmla="*/ 0 w 39"/>
                  <a:gd name="T3" fmla="*/ 0 h 199"/>
                  <a:gd name="T4" fmla="*/ 0 w 39"/>
                  <a:gd name="T5" fmla="*/ 0 h 199"/>
                  <a:gd name="T6" fmla="*/ 0 w 39"/>
                  <a:gd name="T7" fmla="*/ 0 h 199"/>
                  <a:gd name="T8" fmla="*/ 0 w 39"/>
                  <a:gd name="T9" fmla="*/ 0 h 199"/>
                  <a:gd name="T10" fmla="*/ 0 w 39"/>
                  <a:gd name="T11" fmla="*/ 0 h 199"/>
                  <a:gd name="T12" fmla="*/ 0 w 39"/>
                  <a:gd name="T13" fmla="*/ 0 h 199"/>
                  <a:gd name="T14" fmla="*/ 0 w 39"/>
                  <a:gd name="T15" fmla="*/ 0 h 199"/>
                  <a:gd name="T16" fmla="*/ 0 w 39"/>
                  <a:gd name="T17" fmla="*/ 0 h 199"/>
                  <a:gd name="T18" fmla="*/ 0 w 39"/>
                  <a:gd name="T19" fmla="*/ 0 h 199"/>
                  <a:gd name="T20" fmla="*/ 0 w 39"/>
                  <a:gd name="T21" fmla="*/ 0 h 199"/>
                  <a:gd name="T22" fmla="*/ 0 w 39"/>
                  <a:gd name="T23" fmla="*/ 0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99">
                    <a:moveTo>
                      <a:pt x="20" y="0"/>
                    </a:moveTo>
                    <a:lnTo>
                      <a:pt x="0" y="19"/>
                    </a:lnTo>
                    <a:lnTo>
                      <a:pt x="0" y="199"/>
                    </a:lnTo>
                    <a:lnTo>
                      <a:pt x="39" y="199"/>
                    </a:lnTo>
                    <a:lnTo>
                      <a:pt x="39" y="19"/>
                    </a:lnTo>
                    <a:lnTo>
                      <a:pt x="20" y="39"/>
                    </a:lnTo>
                    <a:lnTo>
                      <a:pt x="39" y="19"/>
                    </a:lnTo>
                    <a:lnTo>
                      <a:pt x="34" y="6"/>
                    </a:lnTo>
                    <a:lnTo>
                      <a:pt x="20" y="0"/>
                    </a:lnTo>
                    <a:lnTo>
                      <a:pt x="6" y="6"/>
                    </a:lnTo>
                    <a:lnTo>
                      <a:pt x="0" y="19"/>
                    </a:lnTo>
                    <a:lnTo>
                      <a:pt x="2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5" name="Freeform 62">
                <a:extLst>
                  <a:ext uri="{FF2B5EF4-FFF2-40B4-BE49-F238E27FC236}">
                    <a16:creationId xmlns:a16="http://schemas.microsoft.com/office/drawing/2014/main" id="{FCAE18CA-1507-4926-B572-3CE31FF1A51A}"/>
                  </a:ext>
                </a:extLst>
              </p:cNvPr>
              <p:cNvSpPr>
                <a:spLocks/>
              </p:cNvSpPr>
              <p:nvPr/>
            </p:nvSpPr>
            <p:spPr bwMode="auto">
              <a:xfrm>
                <a:off x="1806" y="1632"/>
                <a:ext cx="153" cy="13"/>
              </a:xfrm>
              <a:custGeom>
                <a:avLst/>
                <a:gdLst>
                  <a:gd name="T0" fmla="*/ 1 w 460"/>
                  <a:gd name="T1" fmla="*/ 0 h 39"/>
                  <a:gd name="T2" fmla="*/ 1 w 460"/>
                  <a:gd name="T3" fmla="*/ 0 h 39"/>
                  <a:gd name="T4" fmla="*/ 0 w 460"/>
                  <a:gd name="T5" fmla="*/ 0 h 39"/>
                  <a:gd name="T6" fmla="*/ 0 w 460"/>
                  <a:gd name="T7" fmla="*/ 0 h 39"/>
                  <a:gd name="T8" fmla="*/ 1 w 460"/>
                  <a:gd name="T9" fmla="*/ 0 h 39"/>
                  <a:gd name="T10" fmla="*/ 1 w 460"/>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0" h="39">
                    <a:moveTo>
                      <a:pt x="460" y="19"/>
                    </a:moveTo>
                    <a:lnTo>
                      <a:pt x="460" y="0"/>
                    </a:lnTo>
                    <a:lnTo>
                      <a:pt x="0" y="0"/>
                    </a:lnTo>
                    <a:lnTo>
                      <a:pt x="0" y="39"/>
                    </a:lnTo>
                    <a:lnTo>
                      <a:pt x="460" y="39"/>
                    </a:lnTo>
                    <a:lnTo>
                      <a:pt x="460"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6" name="Freeform 63">
                <a:extLst>
                  <a:ext uri="{FF2B5EF4-FFF2-40B4-BE49-F238E27FC236}">
                    <a16:creationId xmlns:a16="http://schemas.microsoft.com/office/drawing/2014/main" id="{54888ECF-77B5-495C-8794-9D32A7302069}"/>
                  </a:ext>
                </a:extLst>
              </p:cNvPr>
              <p:cNvSpPr>
                <a:spLocks/>
              </p:cNvSpPr>
              <p:nvPr/>
            </p:nvSpPr>
            <p:spPr bwMode="auto">
              <a:xfrm>
                <a:off x="1950" y="1618"/>
                <a:ext cx="59" cy="41"/>
              </a:xfrm>
              <a:custGeom>
                <a:avLst/>
                <a:gdLst>
                  <a:gd name="T0" fmla="*/ 0 w 178"/>
                  <a:gd name="T1" fmla="*/ 0 h 121"/>
                  <a:gd name="T2" fmla="*/ 0 w 178"/>
                  <a:gd name="T3" fmla="*/ 0 h 121"/>
                  <a:gd name="T4" fmla="*/ 0 w 178"/>
                  <a:gd name="T5" fmla="*/ 0 h 121"/>
                  <a:gd name="T6" fmla="*/ 0 w 178"/>
                  <a:gd name="T7" fmla="*/ 0 h 121"/>
                  <a:gd name="T8" fmla="*/ 0 w 178"/>
                  <a:gd name="T9" fmla="*/ 0 h 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121">
                    <a:moveTo>
                      <a:pt x="28" y="60"/>
                    </a:moveTo>
                    <a:lnTo>
                      <a:pt x="0" y="0"/>
                    </a:lnTo>
                    <a:lnTo>
                      <a:pt x="178" y="60"/>
                    </a:lnTo>
                    <a:lnTo>
                      <a:pt x="0" y="121"/>
                    </a:lnTo>
                    <a:lnTo>
                      <a:pt x="28" y="6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7" name="Freeform 64">
                <a:extLst>
                  <a:ext uri="{FF2B5EF4-FFF2-40B4-BE49-F238E27FC236}">
                    <a16:creationId xmlns:a16="http://schemas.microsoft.com/office/drawing/2014/main" id="{C09BFFB7-8026-4730-A262-A743F5585D96}"/>
                  </a:ext>
                </a:extLst>
              </p:cNvPr>
              <p:cNvSpPr>
                <a:spLocks/>
              </p:cNvSpPr>
              <p:nvPr/>
            </p:nvSpPr>
            <p:spPr bwMode="auto">
              <a:xfrm>
                <a:off x="2009" y="1632"/>
                <a:ext cx="285" cy="13"/>
              </a:xfrm>
              <a:custGeom>
                <a:avLst/>
                <a:gdLst>
                  <a:gd name="T0" fmla="*/ 1 w 854"/>
                  <a:gd name="T1" fmla="*/ 0 h 40"/>
                  <a:gd name="T2" fmla="*/ 1 w 854"/>
                  <a:gd name="T3" fmla="*/ 0 h 40"/>
                  <a:gd name="T4" fmla="*/ 0 w 854"/>
                  <a:gd name="T5" fmla="*/ 0 h 40"/>
                  <a:gd name="T6" fmla="*/ 0 w 854"/>
                  <a:gd name="T7" fmla="*/ 0 h 40"/>
                  <a:gd name="T8" fmla="*/ 1 w 854"/>
                  <a:gd name="T9" fmla="*/ 0 h 40"/>
                  <a:gd name="T10" fmla="*/ 1 w 854"/>
                  <a:gd name="T11" fmla="*/ 0 h 40"/>
                  <a:gd name="T12" fmla="*/ 1 w 854"/>
                  <a:gd name="T13" fmla="*/ 0 h 40"/>
                  <a:gd name="T14" fmla="*/ 1 w 854"/>
                  <a:gd name="T15" fmla="*/ 0 h 40"/>
                  <a:gd name="T16" fmla="*/ 1 w 854"/>
                  <a:gd name="T17" fmla="*/ 0 h 40"/>
                  <a:gd name="T18" fmla="*/ 1 w 854"/>
                  <a:gd name="T19" fmla="*/ 0 h 40"/>
                  <a:gd name="T20" fmla="*/ 1 w 854"/>
                  <a:gd name="T21" fmla="*/ 0 h 40"/>
                  <a:gd name="T22" fmla="*/ 1 w 854"/>
                  <a:gd name="T23" fmla="*/ 0 h 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54" h="40">
                    <a:moveTo>
                      <a:pt x="854" y="19"/>
                    </a:moveTo>
                    <a:lnTo>
                      <a:pt x="835" y="0"/>
                    </a:lnTo>
                    <a:lnTo>
                      <a:pt x="0" y="1"/>
                    </a:lnTo>
                    <a:lnTo>
                      <a:pt x="0" y="40"/>
                    </a:lnTo>
                    <a:lnTo>
                      <a:pt x="835" y="38"/>
                    </a:lnTo>
                    <a:lnTo>
                      <a:pt x="815" y="19"/>
                    </a:lnTo>
                    <a:lnTo>
                      <a:pt x="835" y="38"/>
                    </a:lnTo>
                    <a:lnTo>
                      <a:pt x="848" y="33"/>
                    </a:lnTo>
                    <a:lnTo>
                      <a:pt x="854" y="19"/>
                    </a:lnTo>
                    <a:lnTo>
                      <a:pt x="848" y="5"/>
                    </a:lnTo>
                    <a:lnTo>
                      <a:pt x="835" y="0"/>
                    </a:lnTo>
                    <a:lnTo>
                      <a:pt x="854"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8" name="Freeform 65">
                <a:extLst>
                  <a:ext uri="{FF2B5EF4-FFF2-40B4-BE49-F238E27FC236}">
                    <a16:creationId xmlns:a16="http://schemas.microsoft.com/office/drawing/2014/main" id="{550BE99B-2381-4DF6-B284-B877EBA33FD5}"/>
                  </a:ext>
                </a:extLst>
              </p:cNvPr>
              <p:cNvSpPr>
                <a:spLocks/>
              </p:cNvSpPr>
              <p:nvPr/>
            </p:nvSpPr>
            <p:spPr bwMode="auto">
              <a:xfrm>
                <a:off x="2281" y="1638"/>
                <a:ext cx="13" cy="509"/>
              </a:xfrm>
              <a:custGeom>
                <a:avLst/>
                <a:gdLst>
                  <a:gd name="T0" fmla="*/ 0 w 39"/>
                  <a:gd name="T1" fmla="*/ 2 h 1528"/>
                  <a:gd name="T2" fmla="*/ 0 w 39"/>
                  <a:gd name="T3" fmla="*/ 2 h 1528"/>
                  <a:gd name="T4" fmla="*/ 0 w 39"/>
                  <a:gd name="T5" fmla="*/ 0 h 1528"/>
                  <a:gd name="T6" fmla="*/ 0 w 39"/>
                  <a:gd name="T7" fmla="*/ 0 h 1528"/>
                  <a:gd name="T8" fmla="*/ 0 w 39"/>
                  <a:gd name="T9" fmla="*/ 2 h 1528"/>
                  <a:gd name="T10" fmla="*/ 0 w 39"/>
                  <a:gd name="T11" fmla="*/ 2 h 15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1528">
                    <a:moveTo>
                      <a:pt x="20" y="1528"/>
                    </a:moveTo>
                    <a:lnTo>
                      <a:pt x="39" y="1528"/>
                    </a:lnTo>
                    <a:lnTo>
                      <a:pt x="39" y="0"/>
                    </a:lnTo>
                    <a:lnTo>
                      <a:pt x="0" y="0"/>
                    </a:lnTo>
                    <a:lnTo>
                      <a:pt x="0" y="1528"/>
                    </a:lnTo>
                    <a:lnTo>
                      <a:pt x="20" y="152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79" name="Freeform 66">
                <a:extLst>
                  <a:ext uri="{FF2B5EF4-FFF2-40B4-BE49-F238E27FC236}">
                    <a16:creationId xmlns:a16="http://schemas.microsoft.com/office/drawing/2014/main" id="{1B16027A-E10C-4D15-9E26-788E0D99CA62}"/>
                  </a:ext>
                </a:extLst>
              </p:cNvPr>
              <p:cNvSpPr>
                <a:spLocks/>
              </p:cNvSpPr>
              <p:nvPr/>
            </p:nvSpPr>
            <p:spPr bwMode="auto">
              <a:xfrm>
                <a:off x="2267" y="2138"/>
                <a:ext cx="40" cy="59"/>
              </a:xfrm>
              <a:custGeom>
                <a:avLst/>
                <a:gdLst>
                  <a:gd name="T0" fmla="*/ 0 w 121"/>
                  <a:gd name="T1" fmla="*/ 0 h 179"/>
                  <a:gd name="T2" fmla="*/ 0 w 121"/>
                  <a:gd name="T3" fmla="*/ 0 h 179"/>
                  <a:gd name="T4" fmla="*/ 0 w 121"/>
                  <a:gd name="T5" fmla="*/ 0 h 179"/>
                  <a:gd name="T6" fmla="*/ 0 w 121"/>
                  <a:gd name="T7" fmla="*/ 0 h 179"/>
                  <a:gd name="T8" fmla="*/ 0 w 121"/>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 h="179">
                    <a:moveTo>
                      <a:pt x="61" y="27"/>
                    </a:moveTo>
                    <a:lnTo>
                      <a:pt x="121" y="0"/>
                    </a:lnTo>
                    <a:lnTo>
                      <a:pt x="61" y="179"/>
                    </a:lnTo>
                    <a:lnTo>
                      <a:pt x="0" y="0"/>
                    </a:lnTo>
                    <a:lnTo>
                      <a:pt x="61" y="2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0" name="Freeform 67">
                <a:extLst>
                  <a:ext uri="{FF2B5EF4-FFF2-40B4-BE49-F238E27FC236}">
                    <a16:creationId xmlns:a16="http://schemas.microsoft.com/office/drawing/2014/main" id="{581802A3-6269-4AFA-8917-69A78070DB46}"/>
                  </a:ext>
                </a:extLst>
              </p:cNvPr>
              <p:cNvSpPr>
                <a:spLocks/>
              </p:cNvSpPr>
              <p:nvPr/>
            </p:nvSpPr>
            <p:spPr bwMode="auto">
              <a:xfrm>
                <a:off x="2281" y="2197"/>
                <a:ext cx="13" cy="598"/>
              </a:xfrm>
              <a:custGeom>
                <a:avLst/>
                <a:gdLst>
                  <a:gd name="T0" fmla="*/ 0 w 39"/>
                  <a:gd name="T1" fmla="*/ 2 h 1793"/>
                  <a:gd name="T2" fmla="*/ 0 w 39"/>
                  <a:gd name="T3" fmla="*/ 2 h 1793"/>
                  <a:gd name="T4" fmla="*/ 0 w 39"/>
                  <a:gd name="T5" fmla="*/ 0 h 1793"/>
                  <a:gd name="T6" fmla="*/ 0 w 39"/>
                  <a:gd name="T7" fmla="*/ 0 h 1793"/>
                  <a:gd name="T8" fmla="*/ 0 w 39"/>
                  <a:gd name="T9" fmla="*/ 2 h 1793"/>
                  <a:gd name="T10" fmla="*/ 0 w 39"/>
                  <a:gd name="T11" fmla="*/ 2 h 1793"/>
                  <a:gd name="T12" fmla="*/ 0 w 39"/>
                  <a:gd name="T13" fmla="*/ 2 h 1793"/>
                  <a:gd name="T14" fmla="*/ 0 w 39"/>
                  <a:gd name="T15" fmla="*/ 2 h 1793"/>
                  <a:gd name="T16" fmla="*/ 0 w 39"/>
                  <a:gd name="T17" fmla="*/ 2 h 1793"/>
                  <a:gd name="T18" fmla="*/ 0 w 39"/>
                  <a:gd name="T19" fmla="*/ 2 h 1793"/>
                  <a:gd name="T20" fmla="*/ 0 w 39"/>
                  <a:gd name="T21" fmla="*/ 2 h 1793"/>
                  <a:gd name="T22" fmla="*/ 0 w 39"/>
                  <a:gd name="T23" fmla="*/ 2 h 17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793">
                    <a:moveTo>
                      <a:pt x="20" y="1755"/>
                    </a:moveTo>
                    <a:lnTo>
                      <a:pt x="39" y="1774"/>
                    </a:lnTo>
                    <a:lnTo>
                      <a:pt x="39" y="0"/>
                    </a:lnTo>
                    <a:lnTo>
                      <a:pt x="0" y="0"/>
                    </a:lnTo>
                    <a:lnTo>
                      <a:pt x="0" y="1774"/>
                    </a:lnTo>
                    <a:lnTo>
                      <a:pt x="20" y="1793"/>
                    </a:lnTo>
                    <a:lnTo>
                      <a:pt x="0" y="1774"/>
                    </a:lnTo>
                    <a:lnTo>
                      <a:pt x="6" y="1788"/>
                    </a:lnTo>
                    <a:lnTo>
                      <a:pt x="20" y="1792"/>
                    </a:lnTo>
                    <a:lnTo>
                      <a:pt x="33" y="1788"/>
                    </a:lnTo>
                    <a:lnTo>
                      <a:pt x="39" y="1774"/>
                    </a:lnTo>
                    <a:lnTo>
                      <a:pt x="20" y="1755"/>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1" name="Freeform 68">
                <a:extLst>
                  <a:ext uri="{FF2B5EF4-FFF2-40B4-BE49-F238E27FC236}">
                    <a16:creationId xmlns:a16="http://schemas.microsoft.com/office/drawing/2014/main" id="{60210D9A-1427-4B1E-9318-E6EA7C2C1254}"/>
                  </a:ext>
                </a:extLst>
              </p:cNvPr>
              <p:cNvSpPr>
                <a:spLocks/>
              </p:cNvSpPr>
              <p:nvPr/>
            </p:nvSpPr>
            <p:spPr bwMode="auto">
              <a:xfrm>
                <a:off x="2287" y="2782"/>
                <a:ext cx="223" cy="13"/>
              </a:xfrm>
              <a:custGeom>
                <a:avLst/>
                <a:gdLst>
                  <a:gd name="T0" fmla="*/ 1 w 667"/>
                  <a:gd name="T1" fmla="*/ 0 h 38"/>
                  <a:gd name="T2" fmla="*/ 1 w 667"/>
                  <a:gd name="T3" fmla="*/ 0 h 38"/>
                  <a:gd name="T4" fmla="*/ 0 w 667"/>
                  <a:gd name="T5" fmla="*/ 0 h 38"/>
                  <a:gd name="T6" fmla="*/ 0 w 667"/>
                  <a:gd name="T7" fmla="*/ 0 h 38"/>
                  <a:gd name="T8" fmla="*/ 1 w 667"/>
                  <a:gd name="T9" fmla="*/ 0 h 38"/>
                  <a:gd name="T10" fmla="*/ 1 w 667"/>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7" h="38">
                    <a:moveTo>
                      <a:pt x="667" y="19"/>
                    </a:moveTo>
                    <a:lnTo>
                      <a:pt x="667" y="0"/>
                    </a:lnTo>
                    <a:lnTo>
                      <a:pt x="0" y="0"/>
                    </a:lnTo>
                    <a:lnTo>
                      <a:pt x="0" y="38"/>
                    </a:lnTo>
                    <a:lnTo>
                      <a:pt x="667" y="38"/>
                    </a:lnTo>
                    <a:lnTo>
                      <a:pt x="667"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2" name="Freeform 69">
                <a:extLst>
                  <a:ext uri="{FF2B5EF4-FFF2-40B4-BE49-F238E27FC236}">
                    <a16:creationId xmlns:a16="http://schemas.microsoft.com/office/drawing/2014/main" id="{62C797EB-7B72-4A1E-A2E4-8BFE10C02029}"/>
                  </a:ext>
                </a:extLst>
              </p:cNvPr>
              <p:cNvSpPr>
                <a:spLocks/>
              </p:cNvSpPr>
              <p:nvPr/>
            </p:nvSpPr>
            <p:spPr bwMode="auto">
              <a:xfrm>
                <a:off x="2500" y="2768"/>
                <a:ext cx="60" cy="41"/>
              </a:xfrm>
              <a:custGeom>
                <a:avLst/>
                <a:gdLst>
                  <a:gd name="T0" fmla="*/ 0 w 178"/>
                  <a:gd name="T1" fmla="*/ 0 h 122"/>
                  <a:gd name="T2" fmla="*/ 0 w 178"/>
                  <a:gd name="T3" fmla="*/ 0 h 122"/>
                  <a:gd name="T4" fmla="*/ 0 w 178"/>
                  <a:gd name="T5" fmla="*/ 0 h 122"/>
                  <a:gd name="T6" fmla="*/ 0 w 178"/>
                  <a:gd name="T7" fmla="*/ 0 h 122"/>
                  <a:gd name="T8" fmla="*/ 0 w 178"/>
                  <a:gd name="T9" fmla="*/ 0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122">
                    <a:moveTo>
                      <a:pt x="28" y="61"/>
                    </a:moveTo>
                    <a:lnTo>
                      <a:pt x="0" y="0"/>
                    </a:lnTo>
                    <a:lnTo>
                      <a:pt x="178" y="61"/>
                    </a:lnTo>
                    <a:lnTo>
                      <a:pt x="0" y="122"/>
                    </a:lnTo>
                    <a:lnTo>
                      <a:pt x="28" y="6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3" name="Freeform 70">
                <a:extLst>
                  <a:ext uri="{FF2B5EF4-FFF2-40B4-BE49-F238E27FC236}">
                    <a16:creationId xmlns:a16="http://schemas.microsoft.com/office/drawing/2014/main" id="{49731812-195C-4EBE-9FFA-41FCB4703446}"/>
                  </a:ext>
                </a:extLst>
              </p:cNvPr>
              <p:cNvSpPr>
                <a:spLocks/>
              </p:cNvSpPr>
              <p:nvPr/>
            </p:nvSpPr>
            <p:spPr bwMode="auto">
              <a:xfrm>
                <a:off x="2442" y="2725"/>
                <a:ext cx="42" cy="41"/>
              </a:xfrm>
              <a:custGeom>
                <a:avLst/>
                <a:gdLst>
                  <a:gd name="T0" fmla="*/ 0 w 124"/>
                  <a:gd name="T1" fmla="*/ 0 h 124"/>
                  <a:gd name="T2" fmla="*/ 0 w 124"/>
                  <a:gd name="T3" fmla="*/ 0 h 124"/>
                  <a:gd name="T4" fmla="*/ 0 w 124"/>
                  <a:gd name="T5" fmla="*/ 0 h 124"/>
                  <a:gd name="T6" fmla="*/ 0 w 124"/>
                  <a:gd name="T7" fmla="*/ 0 h 124"/>
                  <a:gd name="T8" fmla="*/ 0 w 124"/>
                  <a:gd name="T9" fmla="*/ 0 h 124"/>
                  <a:gd name="T10" fmla="*/ 0 w 124"/>
                  <a:gd name="T11" fmla="*/ 0 h 124"/>
                  <a:gd name="T12" fmla="*/ 0 w 124"/>
                  <a:gd name="T13" fmla="*/ 0 h 124"/>
                  <a:gd name="T14" fmla="*/ 0 w 124"/>
                  <a:gd name="T15" fmla="*/ 0 h 124"/>
                  <a:gd name="T16" fmla="*/ 0 w 124"/>
                  <a:gd name="T17" fmla="*/ 0 h 124"/>
                  <a:gd name="T18" fmla="*/ 0 w 124"/>
                  <a:gd name="T19" fmla="*/ 0 h 124"/>
                  <a:gd name="T20" fmla="*/ 0 w 124"/>
                  <a:gd name="T21" fmla="*/ 0 h 124"/>
                  <a:gd name="T22" fmla="*/ 0 w 124"/>
                  <a:gd name="T23" fmla="*/ 0 h 124"/>
                  <a:gd name="T24" fmla="*/ 0 w 124"/>
                  <a:gd name="T25" fmla="*/ 0 h 124"/>
                  <a:gd name="T26" fmla="*/ 0 w 124"/>
                  <a:gd name="T27" fmla="*/ 0 h 124"/>
                  <a:gd name="T28" fmla="*/ 0 w 124"/>
                  <a:gd name="T29" fmla="*/ 0 h 124"/>
                  <a:gd name="T30" fmla="*/ 0 w 124"/>
                  <a:gd name="T31" fmla="*/ 0 h 124"/>
                  <a:gd name="T32" fmla="*/ 0 w 124"/>
                  <a:gd name="T33" fmla="*/ 0 h 124"/>
                  <a:gd name="T34" fmla="*/ 0 w 124"/>
                  <a:gd name="T35" fmla="*/ 0 h 124"/>
                  <a:gd name="T36" fmla="*/ 0 w 124"/>
                  <a:gd name="T37" fmla="*/ 0 h 124"/>
                  <a:gd name="T38" fmla="*/ 0 w 124"/>
                  <a:gd name="T39" fmla="*/ 0 h 124"/>
                  <a:gd name="T40" fmla="*/ 0 w 124"/>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124">
                    <a:moveTo>
                      <a:pt x="0" y="0"/>
                    </a:moveTo>
                    <a:lnTo>
                      <a:pt x="0" y="0"/>
                    </a:lnTo>
                    <a:lnTo>
                      <a:pt x="4" y="25"/>
                    </a:lnTo>
                    <a:lnTo>
                      <a:pt x="11" y="47"/>
                    </a:lnTo>
                    <a:lnTo>
                      <a:pt x="22" y="68"/>
                    </a:lnTo>
                    <a:lnTo>
                      <a:pt x="37" y="87"/>
                    </a:lnTo>
                    <a:lnTo>
                      <a:pt x="57" y="102"/>
                    </a:lnTo>
                    <a:lnTo>
                      <a:pt x="77" y="113"/>
                    </a:lnTo>
                    <a:lnTo>
                      <a:pt x="100" y="120"/>
                    </a:lnTo>
                    <a:lnTo>
                      <a:pt x="124" y="124"/>
                    </a:lnTo>
                    <a:lnTo>
                      <a:pt x="124" y="105"/>
                    </a:lnTo>
                    <a:lnTo>
                      <a:pt x="102" y="103"/>
                    </a:lnTo>
                    <a:lnTo>
                      <a:pt x="83" y="97"/>
                    </a:lnTo>
                    <a:lnTo>
                      <a:pt x="65" y="88"/>
                    </a:lnTo>
                    <a:lnTo>
                      <a:pt x="48" y="76"/>
                    </a:lnTo>
                    <a:lnTo>
                      <a:pt x="36" y="59"/>
                    </a:lnTo>
                    <a:lnTo>
                      <a:pt x="28" y="41"/>
                    </a:lnTo>
                    <a:lnTo>
                      <a:pt x="21" y="22"/>
                    </a:lnTo>
                    <a:lnTo>
                      <a:pt x="19" y="0"/>
                    </a:lnTo>
                    <a:lnTo>
                      <a:pt x="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4" name="Freeform 71">
                <a:extLst>
                  <a:ext uri="{FF2B5EF4-FFF2-40B4-BE49-F238E27FC236}">
                    <a16:creationId xmlns:a16="http://schemas.microsoft.com/office/drawing/2014/main" id="{428C14DC-F469-442C-9514-096486C01096}"/>
                  </a:ext>
                </a:extLst>
              </p:cNvPr>
              <p:cNvSpPr>
                <a:spLocks/>
              </p:cNvSpPr>
              <p:nvPr/>
            </p:nvSpPr>
            <p:spPr bwMode="auto">
              <a:xfrm>
                <a:off x="2442" y="2683"/>
                <a:ext cx="42" cy="42"/>
              </a:xfrm>
              <a:custGeom>
                <a:avLst/>
                <a:gdLst>
                  <a:gd name="T0" fmla="*/ 0 w 124"/>
                  <a:gd name="T1" fmla="*/ 0 h 124"/>
                  <a:gd name="T2" fmla="*/ 0 w 124"/>
                  <a:gd name="T3" fmla="*/ 0 h 124"/>
                  <a:gd name="T4" fmla="*/ 0 w 124"/>
                  <a:gd name="T5" fmla="*/ 0 h 124"/>
                  <a:gd name="T6" fmla="*/ 0 w 124"/>
                  <a:gd name="T7" fmla="*/ 0 h 124"/>
                  <a:gd name="T8" fmla="*/ 0 w 124"/>
                  <a:gd name="T9" fmla="*/ 0 h 124"/>
                  <a:gd name="T10" fmla="*/ 0 w 124"/>
                  <a:gd name="T11" fmla="*/ 0 h 124"/>
                  <a:gd name="T12" fmla="*/ 0 w 124"/>
                  <a:gd name="T13" fmla="*/ 0 h 124"/>
                  <a:gd name="T14" fmla="*/ 0 w 124"/>
                  <a:gd name="T15" fmla="*/ 0 h 124"/>
                  <a:gd name="T16" fmla="*/ 0 w 124"/>
                  <a:gd name="T17" fmla="*/ 0 h 124"/>
                  <a:gd name="T18" fmla="*/ 0 w 124"/>
                  <a:gd name="T19" fmla="*/ 0 h 124"/>
                  <a:gd name="T20" fmla="*/ 0 w 124"/>
                  <a:gd name="T21" fmla="*/ 0 h 124"/>
                  <a:gd name="T22" fmla="*/ 0 w 124"/>
                  <a:gd name="T23" fmla="*/ 0 h 124"/>
                  <a:gd name="T24" fmla="*/ 0 w 124"/>
                  <a:gd name="T25" fmla="*/ 0 h 124"/>
                  <a:gd name="T26" fmla="*/ 0 w 124"/>
                  <a:gd name="T27" fmla="*/ 0 h 124"/>
                  <a:gd name="T28" fmla="*/ 0 w 124"/>
                  <a:gd name="T29" fmla="*/ 0 h 124"/>
                  <a:gd name="T30" fmla="*/ 0 w 124"/>
                  <a:gd name="T31" fmla="*/ 0 h 124"/>
                  <a:gd name="T32" fmla="*/ 0 w 124"/>
                  <a:gd name="T33" fmla="*/ 0 h 124"/>
                  <a:gd name="T34" fmla="*/ 0 w 124"/>
                  <a:gd name="T35" fmla="*/ 0 h 124"/>
                  <a:gd name="T36" fmla="*/ 0 w 124"/>
                  <a:gd name="T37" fmla="*/ 0 h 124"/>
                  <a:gd name="T38" fmla="*/ 0 w 124"/>
                  <a:gd name="T39" fmla="*/ 0 h 124"/>
                  <a:gd name="T40" fmla="*/ 0 w 124"/>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4" h="124">
                    <a:moveTo>
                      <a:pt x="124" y="0"/>
                    </a:moveTo>
                    <a:lnTo>
                      <a:pt x="124" y="0"/>
                    </a:lnTo>
                    <a:lnTo>
                      <a:pt x="100" y="4"/>
                    </a:lnTo>
                    <a:lnTo>
                      <a:pt x="77" y="11"/>
                    </a:lnTo>
                    <a:lnTo>
                      <a:pt x="57" y="22"/>
                    </a:lnTo>
                    <a:lnTo>
                      <a:pt x="37" y="38"/>
                    </a:lnTo>
                    <a:lnTo>
                      <a:pt x="22" y="56"/>
                    </a:lnTo>
                    <a:lnTo>
                      <a:pt x="11" y="77"/>
                    </a:lnTo>
                    <a:lnTo>
                      <a:pt x="4" y="100"/>
                    </a:lnTo>
                    <a:lnTo>
                      <a:pt x="0" y="124"/>
                    </a:lnTo>
                    <a:lnTo>
                      <a:pt x="19" y="124"/>
                    </a:lnTo>
                    <a:lnTo>
                      <a:pt x="21" y="103"/>
                    </a:lnTo>
                    <a:lnTo>
                      <a:pt x="28" y="82"/>
                    </a:lnTo>
                    <a:lnTo>
                      <a:pt x="36" y="64"/>
                    </a:lnTo>
                    <a:lnTo>
                      <a:pt x="48" y="49"/>
                    </a:lnTo>
                    <a:lnTo>
                      <a:pt x="65" y="35"/>
                    </a:lnTo>
                    <a:lnTo>
                      <a:pt x="83" y="27"/>
                    </a:lnTo>
                    <a:lnTo>
                      <a:pt x="102" y="20"/>
                    </a:lnTo>
                    <a:lnTo>
                      <a:pt x="124" y="19"/>
                    </a:lnTo>
                    <a:lnTo>
                      <a:pt x="124"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5" name="Freeform 72">
                <a:extLst>
                  <a:ext uri="{FF2B5EF4-FFF2-40B4-BE49-F238E27FC236}">
                    <a16:creationId xmlns:a16="http://schemas.microsoft.com/office/drawing/2014/main" id="{EB798938-FE0B-413E-B185-C4F24CB801C8}"/>
                  </a:ext>
                </a:extLst>
              </p:cNvPr>
              <p:cNvSpPr>
                <a:spLocks/>
              </p:cNvSpPr>
              <p:nvPr/>
            </p:nvSpPr>
            <p:spPr bwMode="auto">
              <a:xfrm>
                <a:off x="2484" y="2683"/>
                <a:ext cx="41" cy="42"/>
              </a:xfrm>
              <a:custGeom>
                <a:avLst/>
                <a:gdLst>
                  <a:gd name="T0" fmla="*/ 0 w 125"/>
                  <a:gd name="T1" fmla="*/ 0 h 124"/>
                  <a:gd name="T2" fmla="*/ 0 w 125"/>
                  <a:gd name="T3" fmla="*/ 0 h 124"/>
                  <a:gd name="T4" fmla="*/ 0 w 125"/>
                  <a:gd name="T5" fmla="*/ 0 h 124"/>
                  <a:gd name="T6" fmla="*/ 0 w 125"/>
                  <a:gd name="T7" fmla="*/ 0 h 124"/>
                  <a:gd name="T8" fmla="*/ 0 w 125"/>
                  <a:gd name="T9" fmla="*/ 0 h 124"/>
                  <a:gd name="T10" fmla="*/ 0 w 125"/>
                  <a:gd name="T11" fmla="*/ 0 h 124"/>
                  <a:gd name="T12" fmla="*/ 0 w 125"/>
                  <a:gd name="T13" fmla="*/ 0 h 124"/>
                  <a:gd name="T14" fmla="*/ 0 w 125"/>
                  <a:gd name="T15" fmla="*/ 0 h 124"/>
                  <a:gd name="T16" fmla="*/ 0 w 125"/>
                  <a:gd name="T17" fmla="*/ 0 h 124"/>
                  <a:gd name="T18" fmla="*/ 0 w 125"/>
                  <a:gd name="T19" fmla="*/ 0 h 124"/>
                  <a:gd name="T20" fmla="*/ 0 w 125"/>
                  <a:gd name="T21" fmla="*/ 0 h 124"/>
                  <a:gd name="T22" fmla="*/ 0 w 125"/>
                  <a:gd name="T23" fmla="*/ 0 h 124"/>
                  <a:gd name="T24" fmla="*/ 0 w 125"/>
                  <a:gd name="T25" fmla="*/ 0 h 124"/>
                  <a:gd name="T26" fmla="*/ 0 w 125"/>
                  <a:gd name="T27" fmla="*/ 0 h 124"/>
                  <a:gd name="T28" fmla="*/ 0 w 125"/>
                  <a:gd name="T29" fmla="*/ 0 h 124"/>
                  <a:gd name="T30" fmla="*/ 0 w 125"/>
                  <a:gd name="T31" fmla="*/ 0 h 124"/>
                  <a:gd name="T32" fmla="*/ 0 w 125"/>
                  <a:gd name="T33" fmla="*/ 0 h 124"/>
                  <a:gd name="T34" fmla="*/ 0 w 125"/>
                  <a:gd name="T35" fmla="*/ 0 h 124"/>
                  <a:gd name="T36" fmla="*/ 0 w 125"/>
                  <a:gd name="T37" fmla="*/ 0 h 124"/>
                  <a:gd name="T38" fmla="*/ 0 w 125"/>
                  <a:gd name="T39" fmla="*/ 0 h 124"/>
                  <a:gd name="T40" fmla="*/ 0 w 125"/>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124">
                    <a:moveTo>
                      <a:pt x="125" y="124"/>
                    </a:moveTo>
                    <a:lnTo>
                      <a:pt x="125" y="124"/>
                    </a:lnTo>
                    <a:lnTo>
                      <a:pt x="121" y="100"/>
                    </a:lnTo>
                    <a:lnTo>
                      <a:pt x="115" y="77"/>
                    </a:lnTo>
                    <a:lnTo>
                      <a:pt x="103" y="56"/>
                    </a:lnTo>
                    <a:lnTo>
                      <a:pt x="89" y="38"/>
                    </a:lnTo>
                    <a:lnTo>
                      <a:pt x="69" y="22"/>
                    </a:lnTo>
                    <a:lnTo>
                      <a:pt x="49" y="11"/>
                    </a:lnTo>
                    <a:lnTo>
                      <a:pt x="25" y="4"/>
                    </a:lnTo>
                    <a:lnTo>
                      <a:pt x="0" y="0"/>
                    </a:lnTo>
                    <a:lnTo>
                      <a:pt x="0" y="19"/>
                    </a:lnTo>
                    <a:lnTo>
                      <a:pt x="22" y="20"/>
                    </a:lnTo>
                    <a:lnTo>
                      <a:pt x="43" y="27"/>
                    </a:lnTo>
                    <a:lnTo>
                      <a:pt x="61" y="35"/>
                    </a:lnTo>
                    <a:lnTo>
                      <a:pt x="75" y="49"/>
                    </a:lnTo>
                    <a:lnTo>
                      <a:pt x="89" y="64"/>
                    </a:lnTo>
                    <a:lnTo>
                      <a:pt x="98" y="82"/>
                    </a:lnTo>
                    <a:lnTo>
                      <a:pt x="104" y="103"/>
                    </a:lnTo>
                    <a:lnTo>
                      <a:pt x="105" y="124"/>
                    </a:lnTo>
                    <a:lnTo>
                      <a:pt x="125" y="12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6" name="Freeform 73">
                <a:extLst>
                  <a:ext uri="{FF2B5EF4-FFF2-40B4-BE49-F238E27FC236}">
                    <a16:creationId xmlns:a16="http://schemas.microsoft.com/office/drawing/2014/main" id="{722B9AE1-47FC-42DA-B004-C668E2F4D34B}"/>
                  </a:ext>
                </a:extLst>
              </p:cNvPr>
              <p:cNvSpPr>
                <a:spLocks/>
              </p:cNvSpPr>
              <p:nvPr/>
            </p:nvSpPr>
            <p:spPr bwMode="auto">
              <a:xfrm>
                <a:off x="2484" y="2725"/>
                <a:ext cx="41" cy="41"/>
              </a:xfrm>
              <a:custGeom>
                <a:avLst/>
                <a:gdLst>
                  <a:gd name="T0" fmla="*/ 0 w 125"/>
                  <a:gd name="T1" fmla="*/ 0 h 124"/>
                  <a:gd name="T2" fmla="*/ 0 w 125"/>
                  <a:gd name="T3" fmla="*/ 0 h 124"/>
                  <a:gd name="T4" fmla="*/ 0 w 125"/>
                  <a:gd name="T5" fmla="*/ 0 h 124"/>
                  <a:gd name="T6" fmla="*/ 0 w 125"/>
                  <a:gd name="T7" fmla="*/ 0 h 124"/>
                  <a:gd name="T8" fmla="*/ 0 w 125"/>
                  <a:gd name="T9" fmla="*/ 0 h 124"/>
                  <a:gd name="T10" fmla="*/ 0 w 125"/>
                  <a:gd name="T11" fmla="*/ 0 h 124"/>
                  <a:gd name="T12" fmla="*/ 0 w 125"/>
                  <a:gd name="T13" fmla="*/ 0 h 124"/>
                  <a:gd name="T14" fmla="*/ 0 w 125"/>
                  <a:gd name="T15" fmla="*/ 0 h 124"/>
                  <a:gd name="T16" fmla="*/ 0 w 125"/>
                  <a:gd name="T17" fmla="*/ 0 h 124"/>
                  <a:gd name="T18" fmla="*/ 0 w 125"/>
                  <a:gd name="T19" fmla="*/ 0 h 124"/>
                  <a:gd name="T20" fmla="*/ 0 w 125"/>
                  <a:gd name="T21" fmla="*/ 0 h 124"/>
                  <a:gd name="T22" fmla="*/ 0 w 125"/>
                  <a:gd name="T23" fmla="*/ 0 h 124"/>
                  <a:gd name="T24" fmla="*/ 0 w 125"/>
                  <a:gd name="T25" fmla="*/ 0 h 124"/>
                  <a:gd name="T26" fmla="*/ 0 w 125"/>
                  <a:gd name="T27" fmla="*/ 0 h 124"/>
                  <a:gd name="T28" fmla="*/ 0 w 125"/>
                  <a:gd name="T29" fmla="*/ 0 h 124"/>
                  <a:gd name="T30" fmla="*/ 0 w 125"/>
                  <a:gd name="T31" fmla="*/ 0 h 124"/>
                  <a:gd name="T32" fmla="*/ 0 w 125"/>
                  <a:gd name="T33" fmla="*/ 0 h 124"/>
                  <a:gd name="T34" fmla="*/ 0 w 125"/>
                  <a:gd name="T35" fmla="*/ 0 h 124"/>
                  <a:gd name="T36" fmla="*/ 0 w 125"/>
                  <a:gd name="T37" fmla="*/ 0 h 124"/>
                  <a:gd name="T38" fmla="*/ 0 w 125"/>
                  <a:gd name="T39" fmla="*/ 0 h 124"/>
                  <a:gd name="T40" fmla="*/ 0 w 125"/>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5" h="124">
                    <a:moveTo>
                      <a:pt x="0" y="124"/>
                    </a:moveTo>
                    <a:lnTo>
                      <a:pt x="0" y="124"/>
                    </a:lnTo>
                    <a:lnTo>
                      <a:pt x="25" y="120"/>
                    </a:lnTo>
                    <a:lnTo>
                      <a:pt x="49" y="113"/>
                    </a:lnTo>
                    <a:lnTo>
                      <a:pt x="69" y="102"/>
                    </a:lnTo>
                    <a:lnTo>
                      <a:pt x="89" y="87"/>
                    </a:lnTo>
                    <a:lnTo>
                      <a:pt x="103" y="68"/>
                    </a:lnTo>
                    <a:lnTo>
                      <a:pt x="115" y="47"/>
                    </a:lnTo>
                    <a:lnTo>
                      <a:pt x="121" y="25"/>
                    </a:lnTo>
                    <a:lnTo>
                      <a:pt x="125" y="0"/>
                    </a:lnTo>
                    <a:lnTo>
                      <a:pt x="105" y="0"/>
                    </a:lnTo>
                    <a:lnTo>
                      <a:pt x="104" y="22"/>
                    </a:lnTo>
                    <a:lnTo>
                      <a:pt x="98" y="41"/>
                    </a:lnTo>
                    <a:lnTo>
                      <a:pt x="89" y="59"/>
                    </a:lnTo>
                    <a:lnTo>
                      <a:pt x="75" y="76"/>
                    </a:lnTo>
                    <a:lnTo>
                      <a:pt x="61" y="88"/>
                    </a:lnTo>
                    <a:lnTo>
                      <a:pt x="43" y="97"/>
                    </a:lnTo>
                    <a:lnTo>
                      <a:pt x="22" y="103"/>
                    </a:lnTo>
                    <a:lnTo>
                      <a:pt x="0" y="105"/>
                    </a:lnTo>
                    <a:lnTo>
                      <a:pt x="0" y="12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7" name="Freeform 74">
                <a:extLst>
                  <a:ext uri="{FF2B5EF4-FFF2-40B4-BE49-F238E27FC236}">
                    <a16:creationId xmlns:a16="http://schemas.microsoft.com/office/drawing/2014/main" id="{6DB37EF9-006E-4FDB-8934-649FDC928B30}"/>
                  </a:ext>
                </a:extLst>
              </p:cNvPr>
              <p:cNvSpPr>
                <a:spLocks/>
              </p:cNvSpPr>
              <p:nvPr/>
            </p:nvSpPr>
            <p:spPr bwMode="auto">
              <a:xfrm>
                <a:off x="2446" y="2686"/>
                <a:ext cx="76" cy="77"/>
              </a:xfrm>
              <a:custGeom>
                <a:avLst/>
                <a:gdLst>
                  <a:gd name="T0" fmla="*/ 0 w 229"/>
                  <a:gd name="T1" fmla="*/ 0 h 230"/>
                  <a:gd name="T2" fmla="*/ 0 w 229"/>
                  <a:gd name="T3" fmla="*/ 0 h 230"/>
                  <a:gd name="T4" fmla="*/ 0 w 229"/>
                  <a:gd name="T5" fmla="*/ 0 h 230"/>
                  <a:gd name="T6" fmla="*/ 0 w 229"/>
                  <a:gd name="T7" fmla="*/ 0 h 230"/>
                  <a:gd name="T8" fmla="*/ 0 w 229"/>
                  <a:gd name="T9" fmla="*/ 0 h 230"/>
                  <a:gd name="T10" fmla="*/ 0 w 229"/>
                  <a:gd name="T11" fmla="*/ 0 h 230"/>
                  <a:gd name="T12" fmla="*/ 0 w 229"/>
                  <a:gd name="T13" fmla="*/ 0 h 230"/>
                  <a:gd name="T14" fmla="*/ 0 w 229"/>
                  <a:gd name="T15" fmla="*/ 0 h 230"/>
                  <a:gd name="T16" fmla="*/ 0 w 229"/>
                  <a:gd name="T17" fmla="*/ 0 h 230"/>
                  <a:gd name="T18" fmla="*/ 0 w 229"/>
                  <a:gd name="T19" fmla="*/ 0 h 230"/>
                  <a:gd name="T20" fmla="*/ 0 w 229"/>
                  <a:gd name="T21" fmla="*/ 0 h 230"/>
                  <a:gd name="T22" fmla="*/ 0 w 229"/>
                  <a:gd name="T23" fmla="*/ 0 h 230"/>
                  <a:gd name="T24" fmla="*/ 0 w 229"/>
                  <a:gd name="T25" fmla="*/ 0 h 230"/>
                  <a:gd name="T26" fmla="*/ 0 w 229"/>
                  <a:gd name="T27" fmla="*/ 0 h 230"/>
                  <a:gd name="T28" fmla="*/ 0 w 229"/>
                  <a:gd name="T29" fmla="*/ 0 h 230"/>
                  <a:gd name="T30" fmla="*/ 0 w 229"/>
                  <a:gd name="T31" fmla="*/ 0 h 230"/>
                  <a:gd name="T32" fmla="*/ 0 w 229"/>
                  <a:gd name="T33" fmla="*/ 0 h 230"/>
                  <a:gd name="T34" fmla="*/ 0 w 229"/>
                  <a:gd name="T35" fmla="*/ 0 h 230"/>
                  <a:gd name="T36" fmla="*/ 0 w 229"/>
                  <a:gd name="T37" fmla="*/ 0 h 230"/>
                  <a:gd name="T38" fmla="*/ 0 w 229"/>
                  <a:gd name="T39" fmla="*/ 0 h 230"/>
                  <a:gd name="T40" fmla="*/ 0 w 229"/>
                  <a:gd name="T41" fmla="*/ 0 h 230"/>
                  <a:gd name="T42" fmla="*/ 0 w 229"/>
                  <a:gd name="T43" fmla="*/ 0 h 230"/>
                  <a:gd name="T44" fmla="*/ 0 w 229"/>
                  <a:gd name="T45" fmla="*/ 0 h 230"/>
                  <a:gd name="T46" fmla="*/ 0 w 229"/>
                  <a:gd name="T47" fmla="*/ 0 h 230"/>
                  <a:gd name="T48" fmla="*/ 0 w 229"/>
                  <a:gd name="T49" fmla="*/ 0 h 230"/>
                  <a:gd name="T50" fmla="*/ 0 w 229"/>
                  <a:gd name="T51" fmla="*/ 0 h 230"/>
                  <a:gd name="T52" fmla="*/ 0 w 229"/>
                  <a:gd name="T53" fmla="*/ 0 h 230"/>
                  <a:gd name="T54" fmla="*/ 0 w 229"/>
                  <a:gd name="T55" fmla="*/ 0 h 230"/>
                  <a:gd name="T56" fmla="*/ 0 w 229"/>
                  <a:gd name="T57" fmla="*/ 0 h 230"/>
                  <a:gd name="T58" fmla="*/ 0 w 229"/>
                  <a:gd name="T59" fmla="*/ 0 h 230"/>
                  <a:gd name="T60" fmla="*/ 0 w 229"/>
                  <a:gd name="T61" fmla="*/ 0 h 230"/>
                  <a:gd name="T62" fmla="*/ 0 w 229"/>
                  <a:gd name="T63" fmla="*/ 0 h 230"/>
                  <a:gd name="T64" fmla="*/ 0 w 229"/>
                  <a:gd name="T65" fmla="*/ 0 h 23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9" h="230">
                    <a:moveTo>
                      <a:pt x="114" y="230"/>
                    </a:moveTo>
                    <a:lnTo>
                      <a:pt x="91" y="227"/>
                    </a:lnTo>
                    <a:lnTo>
                      <a:pt x="70" y="220"/>
                    </a:lnTo>
                    <a:lnTo>
                      <a:pt x="51" y="210"/>
                    </a:lnTo>
                    <a:lnTo>
                      <a:pt x="33" y="196"/>
                    </a:lnTo>
                    <a:lnTo>
                      <a:pt x="19" y="178"/>
                    </a:lnTo>
                    <a:lnTo>
                      <a:pt x="9" y="159"/>
                    </a:lnTo>
                    <a:lnTo>
                      <a:pt x="2" y="138"/>
                    </a:lnTo>
                    <a:lnTo>
                      <a:pt x="0" y="115"/>
                    </a:lnTo>
                    <a:lnTo>
                      <a:pt x="2" y="93"/>
                    </a:lnTo>
                    <a:lnTo>
                      <a:pt x="9" y="71"/>
                    </a:lnTo>
                    <a:lnTo>
                      <a:pt x="19" y="51"/>
                    </a:lnTo>
                    <a:lnTo>
                      <a:pt x="33" y="35"/>
                    </a:lnTo>
                    <a:lnTo>
                      <a:pt x="51" y="20"/>
                    </a:lnTo>
                    <a:lnTo>
                      <a:pt x="70" y="10"/>
                    </a:lnTo>
                    <a:lnTo>
                      <a:pt x="91" y="3"/>
                    </a:lnTo>
                    <a:lnTo>
                      <a:pt x="114" y="0"/>
                    </a:lnTo>
                    <a:lnTo>
                      <a:pt x="138" y="3"/>
                    </a:lnTo>
                    <a:lnTo>
                      <a:pt x="160" y="10"/>
                    </a:lnTo>
                    <a:lnTo>
                      <a:pt x="179" y="20"/>
                    </a:lnTo>
                    <a:lnTo>
                      <a:pt x="196" y="35"/>
                    </a:lnTo>
                    <a:lnTo>
                      <a:pt x="210" y="51"/>
                    </a:lnTo>
                    <a:lnTo>
                      <a:pt x="221" y="71"/>
                    </a:lnTo>
                    <a:lnTo>
                      <a:pt x="226" y="93"/>
                    </a:lnTo>
                    <a:lnTo>
                      <a:pt x="229" y="115"/>
                    </a:lnTo>
                    <a:lnTo>
                      <a:pt x="226" y="138"/>
                    </a:lnTo>
                    <a:lnTo>
                      <a:pt x="221" y="159"/>
                    </a:lnTo>
                    <a:lnTo>
                      <a:pt x="210" y="178"/>
                    </a:lnTo>
                    <a:lnTo>
                      <a:pt x="196" y="196"/>
                    </a:lnTo>
                    <a:lnTo>
                      <a:pt x="179" y="210"/>
                    </a:lnTo>
                    <a:lnTo>
                      <a:pt x="160" y="220"/>
                    </a:lnTo>
                    <a:lnTo>
                      <a:pt x="138" y="227"/>
                    </a:lnTo>
                    <a:lnTo>
                      <a:pt x="114" y="23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8" name="Rectangle 75">
                <a:extLst>
                  <a:ext uri="{FF2B5EF4-FFF2-40B4-BE49-F238E27FC236}">
                    <a16:creationId xmlns:a16="http://schemas.microsoft.com/office/drawing/2014/main" id="{804E70FD-7BB2-4D6C-927C-7E423BBAA2EF}"/>
                  </a:ext>
                </a:extLst>
              </p:cNvPr>
              <p:cNvSpPr>
                <a:spLocks noChangeArrowheads="1"/>
              </p:cNvSpPr>
              <p:nvPr/>
            </p:nvSpPr>
            <p:spPr bwMode="auto">
              <a:xfrm>
                <a:off x="2582" y="1993"/>
                <a:ext cx="492" cy="867"/>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89" name="Rectangle 76">
                <a:extLst>
                  <a:ext uri="{FF2B5EF4-FFF2-40B4-BE49-F238E27FC236}">
                    <a16:creationId xmlns:a16="http://schemas.microsoft.com/office/drawing/2014/main" id="{E3FADF44-B2F3-4716-BA6F-6A06561AA064}"/>
                  </a:ext>
                </a:extLst>
              </p:cNvPr>
              <p:cNvSpPr>
                <a:spLocks noChangeArrowheads="1"/>
              </p:cNvSpPr>
              <p:nvPr/>
            </p:nvSpPr>
            <p:spPr bwMode="auto">
              <a:xfrm>
                <a:off x="2582" y="1993"/>
                <a:ext cx="492" cy="867"/>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0" name="Freeform 77">
                <a:extLst>
                  <a:ext uri="{FF2B5EF4-FFF2-40B4-BE49-F238E27FC236}">
                    <a16:creationId xmlns:a16="http://schemas.microsoft.com/office/drawing/2014/main" id="{C632268C-5B8C-4F91-BD47-5DD58960C321}"/>
                  </a:ext>
                </a:extLst>
              </p:cNvPr>
              <p:cNvSpPr>
                <a:spLocks/>
              </p:cNvSpPr>
              <p:nvPr/>
            </p:nvSpPr>
            <p:spPr bwMode="auto">
              <a:xfrm>
                <a:off x="2567" y="2031"/>
                <a:ext cx="522" cy="200"/>
              </a:xfrm>
              <a:custGeom>
                <a:avLst/>
                <a:gdLst>
                  <a:gd name="T0" fmla="*/ 0 w 1566"/>
                  <a:gd name="T1" fmla="*/ 0 h 598"/>
                  <a:gd name="T2" fmla="*/ 2 w 1566"/>
                  <a:gd name="T3" fmla="*/ 0 h 598"/>
                  <a:gd name="T4" fmla="*/ 2 w 1566"/>
                  <a:gd name="T5" fmla="*/ 0 h 598"/>
                  <a:gd name="T6" fmla="*/ 2 w 1566"/>
                  <a:gd name="T7" fmla="*/ 0 h 598"/>
                  <a:gd name="T8" fmla="*/ 2 w 1566"/>
                  <a:gd name="T9" fmla="*/ 0 h 598"/>
                  <a:gd name="T10" fmla="*/ 2 w 1566"/>
                  <a:gd name="T11" fmla="*/ 0 h 598"/>
                  <a:gd name="T12" fmla="*/ 2 w 1566"/>
                  <a:gd name="T13" fmla="*/ 0 h 598"/>
                  <a:gd name="T14" fmla="*/ 2 w 1566"/>
                  <a:gd name="T15" fmla="*/ 0 h 598"/>
                  <a:gd name="T16" fmla="*/ 2 w 1566"/>
                  <a:gd name="T17" fmla="*/ 0 h 598"/>
                  <a:gd name="T18" fmla="*/ 2 w 1566"/>
                  <a:gd name="T19" fmla="*/ 0 h 598"/>
                  <a:gd name="T20" fmla="*/ 2 w 1566"/>
                  <a:gd name="T21" fmla="*/ 1 h 598"/>
                  <a:gd name="T22" fmla="*/ 2 w 1566"/>
                  <a:gd name="T23" fmla="*/ 1 h 598"/>
                  <a:gd name="T24" fmla="*/ 2 w 1566"/>
                  <a:gd name="T25" fmla="*/ 1 h 598"/>
                  <a:gd name="T26" fmla="*/ 2 w 1566"/>
                  <a:gd name="T27" fmla="*/ 1 h 598"/>
                  <a:gd name="T28" fmla="*/ 2 w 1566"/>
                  <a:gd name="T29" fmla="*/ 1 h 598"/>
                  <a:gd name="T30" fmla="*/ 2 w 1566"/>
                  <a:gd name="T31" fmla="*/ 1 h 598"/>
                  <a:gd name="T32" fmla="*/ 2 w 1566"/>
                  <a:gd name="T33" fmla="*/ 1 h 598"/>
                  <a:gd name="T34" fmla="*/ 2 w 1566"/>
                  <a:gd name="T35" fmla="*/ 1 h 598"/>
                  <a:gd name="T36" fmla="*/ 2 w 1566"/>
                  <a:gd name="T37" fmla="*/ 1 h 598"/>
                  <a:gd name="T38" fmla="*/ 0 w 1566"/>
                  <a:gd name="T39" fmla="*/ 1 h 598"/>
                  <a:gd name="T40" fmla="*/ 0 w 1566"/>
                  <a:gd name="T41" fmla="*/ 1 h 598"/>
                  <a:gd name="T42" fmla="*/ 0 w 1566"/>
                  <a:gd name="T43" fmla="*/ 1 h 598"/>
                  <a:gd name="T44" fmla="*/ 0 w 1566"/>
                  <a:gd name="T45" fmla="*/ 1 h 598"/>
                  <a:gd name="T46" fmla="*/ 0 w 1566"/>
                  <a:gd name="T47" fmla="*/ 1 h 598"/>
                  <a:gd name="T48" fmla="*/ 0 w 1566"/>
                  <a:gd name="T49" fmla="*/ 1 h 598"/>
                  <a:gd name="T50" fmla="*/ 0 w 1566"/>
                  <a:gd name="T51" fmla="*/ 1 h 598"/>
                  <a:gd name="T52" fmla="*/ 0 w 1566"/>
                  <a:gd name="T53" fmla="*/ 1 h 598"/>
                  <a:gd name="T54" fmla="*/ 0 w 1566"/>
                  <a:gd name="T55" fmla="*/ 1 h 598"/>
                  <a:gd name="T56" fmla="*/ 0 w 1566"/>
                  <a:gd name="T57" fmla="*/ 0 h 598"/>
                  <a:gd name="T58" fmla="*/ 0 w 1566"/>
                  <a:gd name="T59" fmla="*/ 0 h 598"/>
                  <a:gd name="T60" fmla="*/ 0 w 1566"/>
                  <a:gd name="T61" fmla="*/ 0 h 598"/>
                  <a:gd name="T62" fmla="*/ 0 w 1566"/>
                  <a:gd name="T63" fmla="*/ 0 h 598"/>
                  <a:gd name="T64" fmla="*/ 0 w 1566"/>
                  <a:gd name="T65" fmla="*/ 0 h 598"/>
                  <a:gd name="T66" fmla="*/ 0 w 1566"/>
                  <a:gd name="T67" fmla="*/ 0 h 598"/>
                  <a:gd name="T68" fmla="*/ 0 w 1566"/>
                  <a:gd name="T69" fmla="*/ 0 h 598"/>
                  <a:gd name="T70" fmla="*/ 0 w 1566"/>
                  <a:gd name="T71" fmla="*/ 0 h 598"/>
                  <a:gd name="T72" fmla="*/ 0 w 1566"/>
                  <a:gd name="T73" fmla="*/ 0 h 59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66" h="598">
                    <a:moveTo>
                      <a:pt x="80" y="0"/>
                    </a:moveTo>
                    <a:lnTo>
                      <a:pt x="1486" y="0"/>
                    </a:lnTo>
                    <a:lnTo>
                      <a:pt x="1503" y="2"/>
                    </a:lnTo>
                    <a:lnTo>
                      <a:pt x="1518" y="8"/>
                    </a:lnTo>
                    <a:lnTo>
                      <a:pt x="1530" y="18"/>
                    </a:lnTo>
                    <a:lnTo>
                      <a:pt x="1543" y="30"/>
                    </a:lnTo>
                    <a:lnTo>
                      <a:pt x="1553" y="45"/>
                    </a:lnTo>
                    <a:lnTo>
                      <a:pt x="1559" y="63"/>
                    </a:lnTo>
                    <a:lnTo>
                      <a:pt x="1565" y="83"/>
                    </a:lnTo>
                    <a:lnTo>
                      <a:pt x="1566" y="105"/>
                    </a:lnTo>
                    <a:lnTo>
                      <a:pt x="1566" y="491"/>
                    </a:lnTo>
                    <a:lnTo>
                      <a:pt x="1565" y="513"/>
                    </a:lnTo>
                    <a:lnTo>
                      <a:pt x="1559" y="533"/>
                    </a:lnTo>
                    <a:lnTo>
                      <a:pt x="1553" y="551"/>
                    </a:lnTo>
                    <a:lnTo>
                      <a:pt x="1543" y="567"/>
                    </a:lnTo>
                    <a:lnTo>
                      <a:pt x="1530" y="580"/>
                    </a:lnTo>
                    <a:lnTo>
                      <a:pt x="1518" y="589"/>
                    </a:lnTo>
                    <a:lnTo>
                      <a:pt x="1503" y="595"/>
                    </a:lnTo>
                    <a:lnTo>
                      <a:pt x="1486" y="598"/>
                    </a:lnTo>
                    <a:lnTo>
                      <a:pt x="80" y="598"/>
                    </a:lnTo>
                    <a:lnTo>
                      <a:pt x="64" y="595"/>
                    </a:lnTo>
                    <a:lnTo>
                      <a:pt x="48" y="589"/>
                    </a:lnTo>
                    <a:lnTo>
                      <a:pt x="35" y="580"/>
                    </a:lnTo>
                    <a:lnTo>
                      <a:pt x="23" y="567"/>
                    </a:lnTo>
                    <a:lnTo>
                      <a:pt x="14" y="551"/>
                    </a:lnTo>
                    <a:lnTo>
                      <a:pt x="6" y="533"/>
                    </a:lnTo>
                    <a:lnTo>
                      <a:pt x="1" y="513"/>
                    </a:lnTo>
                    <a:lnTo>
                      <a:pt x="0" y="491"/>
                    </a:lnTo>
                    <a:lnTo>
                      <a:pt x="0" y="105"/>
                    </a:lnTo>
                    <a:lnTo>
                      <a:pt x="1" y="83"/>
                    </a:lnTo>
                    <a:lnTo>
                      <a:pt x="6" y="63"/>
                    </a:lnTo>
                    <a:lnTo>
                      <a:pt x="14" y="45"/>
                    </a:lnTo>
                    <a:lnTo>
                      <a:pt x="23" y="30"/>
                    </a:lnTo>
                    <a:lnTo>
                      <a:pt x="35" y="18"/>
                    </a:lnTo>
                    <a:lnTo>
                      <a:pt x="48" y="8"/>
                    </a:lnTo>
                    <a:lnTo>
                      <a:pt x="64" y="2"/>
                    </a:lnTo>
                    <a:lnTo>
                      <a:pt x="8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1" name="Freeform 78">
                <a:extLst>
                  <a:ext uri="{FF2B5EF4-FFF2-40B4-BE49-F238E27FC236}">
                    <a16:creationId xmlns:a16="http://schemas.microsoft.com/office/drawing/2014/main" id="{BEA17F7B-FDCB-44AE-B60D-9218D1955346}"/>
                  </a:ext>
                </a:extLst>
              </p:cNvPr>
              <p:cNvSpPr>
                <a:spLocks/>
              </p:cNvSpPr>
              <p:nvPr/>
            </p:nvSpPr>
            <p:spPr bwMode="auto">
              <a:xfrm>
                <a:off x="2567" y="2031"/>
                <a:ext cx="522" cy="200"/>
              </a:xfrm>
              <a:custGeom>
                <a:avLst/>
                <a:gdLst>
                  <a:gd name="T0" fmla="*/ 0 w 1566"/>
                  <a:gd name="T1" fmla="*/ 0 h 598"/>
                  <a:gd name="T2" fmla="*/ 2 w 1566"/>
                  <a:gd name="T3" fmla="*/ 0 h 598"/>
                  <a:gd name="T4" fmla="*/ 2 w 1566"/>
                  <a:gd name="T5" fmla="*/ 0 h 598"/>
                  <a:gd name="T6" fmla="*/ 2 w 1566"/>
                  <a:gd name="T7" fmla="*/ 0 h 598"/>
                  <a:gd name="T8" fmla="*/ 2 w 1566"/>
                  <a:gd name="T9" fmla="*/ 0 h 598"/>
                  <a:gd name="T10" fmla="*/ 2 w 1566"/>
                  <a:gd name="T11" fmla="*/ 0 h 598"/>
                  <a:gd name="T12" fmla="*/ 2 w 1566"/>
                  <a:gd name="T13" fmla="*/ 0 h 598"/>
                  <a:gd name="T14" fmla="*/ 2 w 1566"/>
                  <a:gd name="T15" fmla="*/ 0 h 598"/>
                  <a:gd name="T16" fmla="*/ 2 w 1566"/>
                  <a:gd name="T17" fmla="*/ 0 h 598"/>
                  <a:gd name="T18" fmla="*/ 2 w 1566"/>
                  <a:gd name="T19" fmla="*/ 0 h 598"/>
                  <a:gd name="T20" fmla="*/ 2 w 1566"/>
                  <a:gd name="T21" fmla="*/ 0 h 598"/>
                  <a:gd name="T22" fmla="*/ 2 w 1566"/>
                  <a:gd name="T23" fmla="*/ 1 h 598"/>
                  <a:gd name="T24" fmla="*/ 2 w 1566"/>
                  <a:gd name="T25" fmla="*/ 1 h 598"/>
                  <a:gd name="T26" fmla="*/ 2 w 1566"/>
                  <a:gd name="T27" fmla="*/ 1 h 598"/>
                  <a:gd name="T28" fmla="*/ 2 w 1566"/>
                  <a:gd name="T29" fmla="*/ 1 h 598"/>
                  <a:gd name="T30" fmla="*/ 2 w 1566"/>
                  <a:gd name="T31" fmla="*/ 1 h 598"/>
                  <a:gd name="T32" fmla="*/ 2 w 1566"/>
                  <a:gd name="T33" fmla="*/ 1 h 598"/>
                  <a:gd name="T34" fmla="*/ 2 w 1566"/>
                  <a:gd name="T35" fmla="*/ 1 h 598"/>
                  <a:gd name="T36" fmla="*/ 2 w 1566"/>
                  <a:gd name="T37" fmla="*/ 1 h 598"/>
                  <a:gd name="T38" fmla="*/ 2 w 1566"/>
                  <a:gd name="T39" fmla="*/ 1 h 598"/>
                  <a:gd name="T40" fmla="*/ 2 w 1566"/>
                  <a:gd name="T41" fmla="*/ 1 h 598"/>
                  <a:gd name="T42" fmla="*/ 0 w 1566"/>
                  <a:gd name="T43" fmla="*/ 1 h 598"/>
                  <a:gd name="T44" fmla="*/ 0 w 1566"/>
                  <a:gd name="T45" fmla="*/ 1 h 598"/>
                  <a:gd name="T46" fmla="*/ 0 w 1566"/>
                  <a:gd name="T47" fmla="*/ 1 h 598"/>
                  <a:gd name="T48" fmla="*/ 0 w 1566"/>
                  <a:gd name="T49" fmla="*/ 1 h 598"/>
                  <a:gd name="T50" fmla="*/ 0 w 1566"/>
                  <a:gd name="T51" fmla="*/ 1 h 598"/>
                  <a:gd name="T52" fmla="*/ 0 w 1566"/>
                  <a:gd name="T53" fmla="*/ 1 h 598"/>
                  <a:gd name="T54" fmla="*/ 0 w 1566"/>
                  <a:gd name="T55" fmla="*/ 1 h 598"/>
                  <a:gd name="T56" fmla="*/ 0 w 1566"/>
                  <a:gd name="T57" fmla="*/ 1 h 598"/>
                  <a:gd name="T58" fmla="*/ 0 w 1566"/>
                  <a:gd name="T59" fmla="*/ 1 h 598"/>
                  <a:gd name="T60" fmla="*/ 0 w 1566"/>
                  <a:gd name="T61" fmla="*/ 1 h 598"/>
                  <a:gd name="T62" fmla="*/ 0 w 1566"/>
                  <a:gd name="T63" fmla="*/ 0 h 598"/>
                  <a:gd name="T64" fmla="*/ 0 w 1566"/>
                  <a:gd name="T65" fmla="*/ 0 h 598"/>
                  <a:gd name="T66" fmla="*/ 0 w 1566"/>
                  <a:gd name="T67" fmla="*/ 0 h 598"/>
                  <a:gd name="T68" fmla="*/ 0 w 1566"/>
                  <a:gd name="T69" fmla="*/ 0 h 598"/>
                  <a:gd name="T70" fmla="*/ 0 w 1566"/>
                  <a:gd name="T71" fmla="*/ 0 h 598"/>
                  <a:gd name="T72" fmla="*/ 0 w 1566"/>
                  <a:gd name="T73" fmla="*/ 0 h 598"/>
                  <a:gd name="T74" fmla="*/ 0 w 1566"/>
                  <a:gd name="T75" fmla="*/ 0 h 598"/>
                  <a:gd name="T76" fmla="*/ 0 w 1566"/>
                  <a:gd name="T77" fmla="*/ 0 h 598"/>
                  <a:gd name="T78" fmla="*/ 0 w 1566"/>
                  <a:gd name="T79" fmla="*/ 0 h 598"/>
                  <a:gd name="T80" fmla="*/ 0 w 1566"/>
                  <a:gd name="T81" fmla="*/ 0 h 5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66" h="598">
                    <a:moveTo>
                      <a:pt x="80" y="0"/>
                    </a:moveTo>
                    <a:lnTo>
                      <a:pt x="1486" y="0"/>
                    </a:lnTo>
                    <a:lnTo>
                      <a:pt x="1503" y="2"/>
                    </a:lnTo>
                    <a:lnTo>
                      <a:pt x="1518" y="8"/>
                    </a:lnTo>
                    <a:lnTo>
                      <a:pt x="1530" y="18"/>
                    </a:lnTo>
                    <a:lnTo>
                      <a:pt x="1543" y="30"/>
                    </a:lnTo>
                    <a:lnTo>
                      <a:pt x="1553" y="45"/>
                    </a:lnTo>
                    <a:lnTo>
                      <a:pt x="1559" y="63"/>
                    </a:lnTo>
                    <a:lnTo>
                      <a:pt x="1565" y="83"/>
                    </a:lnTo>
                    <a:lnTo>
                      <a:pt x="1566" y="105"/>
                    </a:lnTo>
                    <a:lnTo>
                      <a:pt x="1566" y="491"/>
                    </a:lnTo>
                    <a:lnTo>
                      <a:pt x="1565" y="513"/>
                    </a:lnTo>
                    <a:lnTo>
                      <a:pt x="1559" y="533"/>
                    </a:lnTo>
                    <a:lnTo>
                      <a:pt x="1553" y="551"/>
                    </a:lnTo>
                    <a:lnTo>
                      <a:pt x="1543" y="567"/>
                    </a:lnTo>
                    <a:lnTo>
                      <a:pt x="1530" y="580"/>
                    </a:lnTo>
                    <a:lnTo>
                      <a:pt x="1518" y="589"/>
                    </a:lnTo>
                    <a:lnTo>
                      <a:pt x="1503" y="595"/>
                    </a:lnTo>
                    <a:lnTo>
                      <a:pt x="1486" y="598"/>
                    </a:lnTo>
                    <a:lnTo>
                      <a:pt x="80" y="598"/>
                    </a:lnTo>
                    <a:lnTo>
                      <a:pt x="64" y="595"/>
                    </a:lnTo>
                    <a:lnTo>
                      <a:pt x="48" y="589"/>
                    </a:lnTo>
                    <a:lnTo>
                      <a:pt x="35" y="580"/>
                    </a:lnTo>
                    <a:lnTo>
                      <a:pt x="23" y="567"/>
                    </a:lnTo>
                    <a:lnTo>
                      <a:pt x="14" y="551"/>
                    </a:lnTo>
                    <a:lnTo>
                      <a:pt x="6" y="533"/>
                    </a:lnTo>
                    <a:lnTo>
                      <a:pt x="1" y="513"/>
                    </a:lnTo>
                    <a:lnTo>
                      <a:pt x="0" y="491"/>
                    </a:lnTo>
                    <a:lnTo>
                      <a:pt x="0" y="105"/>
                    </a:lnTo>
                    <a:lnTo>
                      <a:pt x="1" y="83"/>
                    </a:lnTo>
                    <a:lnTo>
                      <a:pt x="6" y="63"/>
                    </a:lnTo>
                    <a:lnTo>
                      <a:pt x="14" y="45"/>
                    </a:lnTo>
                    <a:lnTo>
                      <a:pt x="23" y="30"/>
                    </a:lnTo>
                    <a:lnTo>
                      <a:pt x="35" y="18"/>
                    </a:lnTo>
                    <a:lnTo>
                      <a:pt x="48" y="8"/>
                    </a:lnTo>
                    <a:lnTo>
                      <a:pt x="64" y="2"/>
                    </a:lnTo>
                    <a:lnTo>
                      <a:pt x="8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2" name="Freeform 79">
                <a:extLst>
                  <a:ext uri="{FF2B5EF4-FFF2-40B4-BE49-F238E27FC236}">
                    <a16:creationId xmlns:a16="http://schemas.microsoft.com/office/drawing/2014/main" id="{3039957A-7211-4BD6-9F74-DB660D576E2A}"/>
                  </a:ext>
                </a:extLst>
              </p:cNvPr>
              <p:cNvSpPr>
                <a:spLocks/>
              </p:cNvSpPr>
              <p:nvPr/>
            </p:nvSpPr>
            <p:spPr bwMode="auto">
              <a:xfrm>
                <a:off x="2567" y="2685"/>
                <a:ext cx="522" cy="143"/>
              </a:xfrm>
              <a:custGeom>
                <a:avLst/>
                <a:gdLst>
                  <a:gd name="T0" fmla="*/ 0 w 1566"/>
                  <a:gd name="T1" fmla="*/ 0 h 428"/>
                  <a:gd name="T2" fmla="*/ 2 w 1566"/>
                  <a:gd name="T3" fmla="*/ 0 h 428"/>
                  <a:gd name="T4" fmla="*/ 2 w 1566"/>
                  <a:gd name="T5" fmla="*/ 0 h 428"/>
                  <a:gd name="T6" fmla="*/ 2 w 1566"/>
                  <a:gd name="T7" fmla="*/ 0 h 428"/>
                  <a:gd name="T8" fmla="*/ 2 w 1566"/>
                  <a:gd name="T9" fmla="*/ 0 h 428"/>
                  <a:gd name="T10" fmla="*/ 2 w 1566"/>
                  <a:gd name="T11" fmla="*/ 0 h 428"/>
                  <a:gd name="T12" fmla="*/ 2 w 1566"/>
                  <a:gd name="T13" fmla="*/ 0 h 428"/>
                  <a:gd name="T14" fmla="*/ 2 w 1566"/>
                  <a:gd name="T15" fmla="*/ 0 h 428"/>
                  <a:gd name="T16" fmla="*/ 2 w 1566"/>
                  <a:gd name="T17" fmla="*/ 0 h 428"/>
                  <a:gd name="T18" fmla="*/ 2 w 1566"/>
                  <a:gd name="T19" fmla="*/ 0 h 428"/>
                  <a:gd name="T20" fmla="*/ 2 w 1566"/>
                  <a:gd name="T21" fmla="*/ 0 h 428"/>
                  <a:gd name="T22" fmla="*/ 2 w 1566"/>
                  <a:gd name="T23" fmla="*/ 1 h 428"/>
                  <a:gd name="T24" fmla="*/ 2 w 1566"/>
                  <a:gd name="T25" fmla="*/ 1 h 428"/>
                  <a:gd name="T26" fmla="*/ 2 w 1566"/>
                  <a:gd name="T27" fmla="*/ 1 h 428"/>
                  <a:gd name="T28" fmla="*/ 2 w 1566"/>
                  <a:gd name="T29" fmla="*/ 1 h 428"/>
                  <a:gd name="T30" fmla="*/ 2 w 1566"/>
                  <a:gd name="T31" fmla="*/ 1 h 428"/>
                  <a:gd name="T32" fmla="*/ 2 w 1566"/>
                  <a:gd name="T33" fmla="*/ 1 h 428"/>
                  <a:gd name="T34" fmla="*/ 2 w 1566"/>
                  <a:gd name="T35" fmla="*/ 1 h 428"/>
                  <a:gd name="T36" fmla="*/ 2 w 1566"/>
                  <a:gd name="T37" fmla="*/ 1 h 428"/>
                  <a:gd name="T38" fmla="*/ 0 w 1566"/>
                  <a:gd name="T39" fmla="*/ 1 h 428"/>
                  <a:gd name="T40" fmla="*/ 0 w 1566"/>
                  <a:gd name="T41" fmla="*/ 1 h 428"/>
                  <a:gd name="T42" fmla="*/ 0 w 1566"/>
                  <a:gd name="T43" fmla="*/ 1 h 428"/>
                  <a:gd name="T44" fmla="*/ 0 w 1566"/>
                  <a:gd name="T45" fmla="*/ 1 h 428"/>
                  <a:gd name="T46" fmla="*/ 0 w 1566"/>
                  <a:gd name="T47" fmla="*/ 1 h 428"/>
                  <a:gd name="T48" fmla="*/ 0 w 1566"/>
                  <a:gd name="T49" fmla="*/ 1 h 428"/>
                  <a:gd name="T50" fmla="*/ 0 w 1566"/>
                  <a:gd name="T51" fmla="*/ 1 h 428"/>
                  <a:gd name="T52" fmla="*/ 0 w 1566"/>
                  <a:gd name="T53" fmla="*/ 1 h 428"/>
                  <a:gd name="T54" fmla="*/ 0 w 1566"/>
                  <a:gd name="T55" fmla="*/ 0 h 428"/>
                  <a:gd name="T56" fmla="*/ 0 w 1566"/>
                  <a:gd name="T57" fmla="*/ 0 h 428"/>
                  <a:gd name="T58" fmla="*/ 0 w 1566"/>
                  <a:gd name="T59" fmla="*/ 0 h 428"/>
                  <a:gd name="T60" fmla="*/ 0 w 1566"/>
                  <a:gd name="T61" fmla="*/ 0 h 428"/>
                  <a:gd name="T62" fmla="*/ 0 w 1566"/>
                  <a:gd name="T63" fmla="*/ 0 h 428"/>
                  <a:gd name="T64" fmla="*/ 0 w 1566"/>
                  <a:gd name="T65" fmla="*/ 0 h 428"/>
                  <a:gd name="T66" fmla="*/ 0 w 1566"/>
                  <a:gd name="T67" fmla="*/ 0 h 428"/>
                  <a:gd name="T68" fmla="*/ 0 w 1566"/>
                  <a:gd name="T69" fmla="*/ 0 h 428"/>
                  <a:gd name="T70" fmla="*/ 0 w 1566"/>
                  <a:gd name="T71" fmla="*/ 0 h 428"/>
                  <a:gd name="T72" fmla="*/ 0 w 1566"/>
                  <a:gd name="T73" fmla="*/ 0 h 4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566" h="428">
                    <a:moveTo>
                      <a:pt x="80" y="0"/>
                    </a:moveTo>
                    <a:lnTo>
                      <a:pt x="1486" y="0"/>
                    </a:lnTo>
                    <a:lnTo>
                      <a:pt x="1503" y="1"/>
                    </a:lnTo>
                    <a:lnTo>
                      <a:pt x="1518" y="6"/>
                    </a:lnTo>
                    <a:lnTo>
                      <a:pt x="1530" y="13"/>
                    </a:lnTo>
                    <a:lnTo>
                      <a:pt x="1543" y="21"/>
                    </a:lnTo>
                    <a:lnTo>
                      <a:pt x="1553" y="32"/>
                    </a:lnTo>
                    <a:lnTo>
                      <a:pt x="1559" y="44"/>
                    </a:lnTo>
                    <a:lnTo>
                      <a:pt x="1565" y="59"/>
                    </a:lnTo>
                    <a:lnTo>
                      <a:pt x="1566" y="75"/>
                    </a:lnTo>
                    <a:lnTo>
                      <a:pt x="1566" y="352"/>
                    </a:lnTo>
                    <a:lnTo>
                      <a:pt x="1565" y="368"/>
                    </a:lnTo>
                    <a:lnTo>
                      <a:pt x="1559" y="383"/>
                    </a:lnTo>
                    <a:lnTo>
                      <a:pt x="1553" y="395"/>
                    </a:lnTo>
                    <a:lnTo>
                      <a:pt x="1543" y="406"/>
                    </a:lnTo>
                    <a:lnTo>
                      <a:pt x="1530" y="416"/>
                    </a:lnTo>
                    <a:lnTo>
                      <a:pt x="1518" y="423"/>
                    </a:lnTo>
                    <a:lnTo>
                      <a:pt x="1503" y="427"/>
                    </a:lnTo>
                    <a:lnTo>
                      <a:pt x="1486" y="428"/>
                    </a:lnTo>
                    <a:lnTo>
                      <a:pt x="80" y="428"/>
                    </a:lnTo>
                    <a:lnTo>
                      <a:pt x="64" y="427"/>
                    </a:lnTo>
                    <a:lnTo>
                      <a:pt x="48" y="423"/>
                    </a:lnTo>
                    <a:lnTo>
                      <a:pt x="35" y="416"/>
                    </a:lnTo>
                    <a:lnTo>
                      <a:pt x="23" y="406"/>
                    </a:lnTo>
                    <a:lnTo>
                      <a:pt x="14" y="395"/>
                    </a:lnTo>
                    <a:lnTo>
                      <a:pt x="6" y="383"/>
                    </a:lnTo>
                    <a:lnTo>
                      <a:pt x="1" y="368"/>
                    </a:lnTo>
                    <a:lnTo>
                      <a:pt x="0" y="352"/>
                    </a:lnTo>
                    <a:lnTo>
                      <a:pt x="0" y="75"/>
                    </a:lnTo>
                    <a:lnTo>
                      <a:pt x="1" y="59"/>
                    </a:lnTo>
                    <a:lnTo>
                      <a:pt x="6" y="44"/>
                    </a:lnTo>
                    <a:lnTo>
                      <a:pt x="14" y="32"/>
                    </a:lnTo>
                    <a:lnTo>
                      <a:pt x="23" y="21"/>
                    </a:lnTo>
                    <a:lnTo>
                      <a:pt x="35" y="13"/>
                    </a:lnTo>
                    <a:lnTo>
                      <a:pt x="48" y="6"/>
                    </a:lnTo>
                    <a:lnTo>
                      <a:pt x="64" y="1"/>
                    </a:lnTo>
                    <a:lnTo>
                      <a:pt x="8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3" name="Freeform 80">
                <a:extLst>
                  <a:ext uri="{FF2B5EF4-FFF2-40B4-BE49-F238E27FC236}">
                    <a16:creationId xmlns:a16="http://schemas.microsoft.com/office/drawing/2014/main" id="{1776D5A9-E48D-40D9-BFD7-BE9A6B61EF9B}"/>
                  </a:ext>
                </a:extLst>
              </p:cNvPr>
              <p:cNvSpPr>
                <a:spLocks/>
              </p:cNvSpPr>
              <p:nvPr/>
            </p:nvSpPr>
            <p:spPr bwMode="auto">
              <a:xfrm>
                <a:off x="2567" y="2685"/>
                <a:ext cx="522" cy="143"/>
              </a:xfrm>
              <a:custGeom>
                <a:avLst/>
                <a:gdLst>
                  <a:gd name="T0" fmla="*/ 0 w 1566"/>
                  <a:gd name="T1" fmla="*/ 0 h 428"/>
                  <a:gd name="T2" fmla="*/ 2 w 1566"/>
                  <a:gd name="T3" fmla="*/ 0 h 428"/>
                  <a:gd name="T4" fmla="*/ 2 w 1566"/>
                  <a:gd name="T5" fmla="*/ 0 h 428"/>
                  <a:gd name="T6" fmla="*/ 2 w 1566"/>
                  <a:gd name="T7" fmla="*/ 0 h 428"/>
                  <a:gd name="T8" fmla="*/ 2 w 1566"/>
                  <a:gd name="T9" fmla="*/ 0 h 428"/>
                  <a:gd name="T10" fmla="*/ 2 w 1566"/>
                  <a:gd name="T11" fmla="*/ 0 h 428"/>
                  <a:gd name="T12" fmla="*/ 2 w 1566"/>
                  <a:gd name="T13" fmla="*/ 0 h 428"/>
                  <a:gd name="T14" fmla="*/ 2 w 1566"/>
                  <a:gd name="T15" fmla="*/ 0 h 428"/>
                  <a:gd name="T16" fmla="*/ 2 w 1566"/>
                  <a:gd name="T17" fmla="*/ 0 h 428"/>
                  <a:gd name="T18" fmla="*/ 2 w 1566"/>
                  <a:gd name="T19" fmla="*/ 0 h 428"/>
                  <a:gd name="T20" fmla="*/ 2 w 1566"/>
                  <a:gd name="T21" fmla="*/ 0 h 428"/>
                  <a:gd name="T22" fmla="*/ 2 w 1566"/>
                  <a:gd name="T23" fmla="*/ 0 h 428"/>
                  <a:gd name="T24" fmla="*/ 2 w 1566"/>
                  <a:gd name="T25" fmla="*/ 0 h 428"/>
                  <a:gd name="T26" fmla="*/ 2 w 1566"/>
                  <a:gd name="T27" fmla="*/ 1 h 428"/>
                  <a:gd name="T28" fmla="*/ 2 w 1566"/>
                  <a:gd name="T29" fmla="*/ 1 h 428"/>
                  <a:gd name="T30" fmla="*/ 2 w 1566"/>
                  <a:gd name="T31" fmla="*/ 1 h 428"/>
                  <a:gd name="T32" fmla="*/ 2 w 1566"/>
                  <a:gd name="T33" fmla="*/ 1 h 428"/>
                  <a:gd name="T34" fmla="*/ 2 w 1566"/>
                  <a:gd name="T35" fmla="*/ 1 h 428"/>
                  <a:gd name="T36" fmla="*/ 2 w 1566"/>
                  <a:gd name="T37" fmla="*/ 1 h 428"/>
                  <a:gd name="T38" fmla="*/ 2 w 1566"/>
                  <a:gd name="T39" fmla="*/ 1 h 428"/>
                  <a:gd name="T40" fmla="*/ 2 w 1566"/>
                  <a:gd name="T41" fmla="*/ 1 h 428"/>
                  <a:gd name="T42" fmla="*/ 0 w 1566"/>
                  <a:gd name="T43" fmla="*/ 1 h 428"/>
                  <a:gd name="T44" fmla="*/ 0 w 1566"/>
                  <a:gd name="T45" fmla="*/ 1 h 428"/>
                  <a:gd name="T46" fmla="*/ 0 w 1566"/>
                  <a:gd name="T47" fmla="*/ 1 h 428"/>
                  <a:gd name="T48" fmla="*/ 0 w 1566"/>
                  <a:gd name="T49" fmla="*/ 1 h 428"/>
                  <a:gd name="T50" fmla="*/ 0 w 1566"/>
                  <a:gd name="T51" fmla="*/ 1 h 428"/>
                  <a:gd name="T52" fmla="*/ 0 w 1566"/>
                  <a:gd name="T53" fmla="*/ 1 h 428"/>
                  <a:gd name="T54" fmla="*/ 0 w 1566"/>
                  <a:gd name="T55" fmla="*/ 1 h 428"/>
                  <a:gd name="T56" fmla="*/ 0 w 1566"/>
                  <a:gd name="T57" fmla="*/ 1 h 428"/>
                  <a:gd name="T58" fmla="*/ 0 w 1566"/>
                  <a:gd name="T59" fmla="*/ 1 h 428"/>
                  <a:gd name="T60" fmla="*/ 0 w 1566"/>
                  <a:gd name="T61" fmla="*/ 0 h 428"/>
                  <a:gd name="T62" fmla="*/ 0 w 1566"/>
                  <a:gd name="T63" fmla="*/ 0 h 428"/>
                  <a:gd name="T64" fmla="*/ 0 w 1566"/>
                  <a:gd name="T65" fmla="*/ 0 h 428"/>
                  <a:gd name="T66" fmla="*/ 0 w 1566"/>
                  <a:gd name="T67" fmla="*/ 0 h 428"/>
                  <a:gd name="T68" fmla="*/ 0 w 1566"/>
                  <a:gd name="T69" fmla="*/ 0 h 428"/>
                  <a:gd name="T70" fmla="*/ 0 w 1566"/>
                  <a:gd name="T71" fmla="*/ 0 h 428"/>
                  <a:gd name="T72" fmla="*/ 0 w 1566"/>
                  <a:gd name="T73" fmla="*/ 0 h 428"/>
                  <a:gd name="T74" fmla="*/ 0 w 1566"/>
                  <a:gd name="T75" fmla="*/ 0 h 428"/>
                  <a:gd name="T76" fmla="*/ 0 w 1566"/>
                  <a:gd name="T77" fmla="*/ 0 h 428"/>
                  <a:gd name="T78" fmla="*/ 0 w 1566"/>
                  <a:gd name="T79" fmla="*/ 0 h 428"/>
                  <a:gd name="T80" fmla="*/ 0 w 1566"/>
                  <a:gd name="T81" fmla="*/ 0 h 4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66" h="428">
                    <a:moveTo>
                      <a:pt x="80" y="0"/>
                    </a:moveTo>
                    <a:lnTo>
                      <a:pt x="1486" y="0"/>
                    </a:lnTo>
                    <a:lnTo>
                      <a:pt x="1503" y="1"/>
                    </a:lnTo>
                    <a:lnTo>
                      <a:pt x="1518" y="6"/>
                    </a:lnTo>
                    <a:lnTo>
                      <a:pt x="1530" y="13"/>
                    </a:lnTo>
                    <a:lnTo>
                      <a:pt x="1543" y="21"/>
                    </a:lnTo>
                    <a:lnTo>
                      <a:pt x="1553" y="32"/>
                    </a:lnTo>
                    <a:lnTo>
                      <a:pt x="1559" y="44"/>
                    </a:lnTo>
                    <a:lnTo>
                      <a:pt x="1565" y="59"/>
                    </a:lnTo>
                    <a:lnTo>
                      <a:pt x="1566" y="75"/>
                    </a:lnTo>
                    <a:lnTo>
                      <a:pt x="1566" y="352"/>
                    </a:lnTo>
                    <a:lnTo>
                      <a:pt x="1565" y="368"/>
                    </a:lnTo>
                    <a:lnTo>
                      <a:pt x="1559" y="383"/>
                    </a:lnTo>
                    <a:lnTo>
                      <a:pt x="1553" y="395"/>
                    </a:lnTo>
                    <a:lnTo>
                      <a:pt x="1543" y="406"/>
                    </a:lnTo>
                    <a:lnTo>
                      <a:pt x="1530" y="416"/>
                    </a:lnTo>
                    <a:lnTo>
                      <a:pt x="1518" y="423"/>
                    </a:lnTo>
                    <a:lnTo>
                      <a:pt x="1503" y="427"/>
                    </a:lnTo>
                    <a:lnTo>
                      <a:pt x="1486" y="428"/>
                    </a:lnTo>
                    <a:lnTo>
                      <a:pt x="80" y="428"/>
                    </a:lnTo>
                    <a:lnTo>
                      <a:pt x="64" y="427"/>
                    </a:lnTo>
                    <a:lnTo>
                      <a:pt x="48" y="423"/>
                    </a:lnTo>
                    <a:lnTo>
                      <a:pt x="35" y="416"/>
                    </a:lnTo>
                    <a:lnTo>
                      <a:pt x="23" y="406"/>
                    </a:lnTo>
                    <a:lnTo>
                      <a:pt x="14" y="395"/>
                    </a:lnTo>
                    <a:lnTo>
                      <a:pt x="6" y="383"/>
                    </a:lnTo>
                    <a:lnTo>
                      <a:pt x="1" y="368"/>
                    </a:lnTo>
                    <a:lnTo>
                      <a:pt x="0" y="352"/>
                    </a:lnTo>
                    <a:lnTo>
                      <a:pt x="0" y="75"/>
                    </a:lnTo>
                    <a:lnTo>
                      <a:pt x="1" y="59"/>
                    </a:lnTo>
                    <a:lnTo>
                      <a:pt x="6" y="44"/>
                    </a:lnTo>
                    <a:lnTo>
                      <a:pt x="14" y="32"/>
                    </a:lnTo>
                    <a:lnTo>
                      <a:pt x="23" y="21"/>
                    </a:lnTo>
                    <a:lnTo>
                      <a:pt x="35" y="13"/>
                    </a:lnTo>
                    <a:lnTo>
                      <a:pt x="48" y="6"/>
                    </a:lnTo>
                    <a:lnTo>
                      <a:pt x="64" y="1"/>
                    </a:lnTo>
                    <a:lnTo>
                      <a:pt x="8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4" name="Rectangle 81">
                <a:extLst>
                  <a:ext uri="{FF2B5EF4-FFF2-40B4-BE49-F238E27FC236}">
                    <a16:creationId xmlns:a16="http://schemas.microsoft.com/office/drawing/2014/main" id="{08710E1E-8669-4ED4-95B6-12B4C24E74D3}"/>
                  </a:ext>
                </a:extLst>
              </p:cNvPr>
              <p:cNvSpPr>
                <a:spLocks noChangeArrowheads="1"/>
              </p:cNvSpPr>
              <p:nvPr/>
            </p:nvSpPr>
            <p:spPr bwMode="auto">
              <a:xfrm>
                <a:off x="2651" y="2041"/>
                <a:ext cx="353" cy="17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5" name="Rectangle 82">
                <a:extLst>
                  <a:ext uri="{FF2B5EF4-FFF2-40B4-BE49-F238E27FC236}">
                    <a16:creationId xmlns:a16="http://schemas.microsoft.com/office/drawing/2014/main" id="{7EEB1120-5760-4F18-97A1-47589CF85036}"/>
                  </a:ext>
                </a:extLst>
              </p:cNvPr>
              <p:cNvSpPr>
                <a:spLocks noChangeArrowheads="1"/>
              </p:cNvSpPr>
              <p:nvPr/>
            </p:nvSpPr>
            <p:spPr bwMode="auto">
              <a:xfrm>
                <a:off x="2651" y="2041"/>
                <a:ext cx="353" cy="17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6" name="Rectangle 83">
                <a:extLst>
                  <a:ext uri="{FF2B5EF4-FFF2-40B4-BE49-F238E27FC236}">
                    <a16:creationId xmlns:a16="http://schemas.microsoft.com/office/drawing/2014/main" id="{A6F21A7F-9289-4B0B-85F0-2CCD3E1AEBC2}"/>
                  </a:ext>
                </a:extLst>
              </p:cNvPr>
              <p:cNvSpPr>
                <a:spLocks noChangeArrowheads="1"/>
              </p:cNvSpPr>
              <p:nvPr/>
            </p:nvSpPr>
            <p:spPr bwMode="auto">
              <a:xfrm>
                <a:off x="2651" y="2703"/>
                <a:ext cx="353" cy="108"/>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7" name="Rectangle 84">
                <a:extLst>
                  <a:ext uri="{FF2B5EF4-FFF2-40B4-BE49-F238E27FC236}">
                    <a16:creationId xmlns:a16="http://schemas.microsoft.com/office/drawing/2014/main" id="{A2F42F2E-1FE8-4D0C-8998-3D2FA0B9763E}"/>
                  </a:ext>
                </a:extLst>
              </p:cNvPr>
              <p:cNvSpPr>
                <a:spLocks noChangeArrowheads="1"/>
              </p:cNvSpPr>
              <p:nvPr/>
            </p:nvSpPr>
            <p:spPr bwMode="auto">
              <a:xfrm>
                <a:off x="2651" y="2703"/>
                <a:ext cx="353" cy="1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8" name="Freeform 85">
                <a:extLst>
                  <a:ext uri="{FF2B5EF4-FFF2-40B4-BE49-F238E27FC236}">
                    <a16:creationId xmlns:a16="http://schemas.microsoft.com/office/drawing/2014/main" id="{87EF6D9B-A71C-466D-A44E-DA1C47F61476}"/>
                  </a:ext>
                </a:extLst>
              </p:cNvPr>
              <p:cNvSpPr>
                <a:spLocks noEditPoints="1"/>
              </p:cNvSpPr>
              <p:nvPr/>
            </p:nvSpPr>
            <p:spPr bwMode="auto">
              <a:xfrm>
                <a:off x="2691" y="2754"/>
                <a:ext cx="178" cy="52"/>
              </a:xfrm>
              <a:custGeom>
                <a:avLst/>
                <a:gdLst>
                  <a:gd name="T0" fmla="*/ 0 w 536"/>
                  <a:gd name="T1" fmla="*/ 0 h 156"/>
                  <a:gd name="T2" fmla="*/ 0 w 536"/>
                  <a:gd name="T3" fmla="*/ 0 h 156"/>
                  <a:gd name="T4" fmla="*/ 0 w 536"/>
                  <a:gd name="T5" fmla="*/ 0 h 156"/>
                  <a:gd name="T6" fmla="*/ 0 w 536"/>
                  <a:gd name="T7" fmla="*/ 0 h 156"/>
                  <a:gd name="T8" fmla="*/ 0 w 536"/>
                  <a:gd name="T9" fmla="*/ 0 h 156"/>
                  <a:gd name="T10" fmla="*/ 0 w 536"/>
                  <a:gd name="T11" fmla="*/ 0 h 156"/>
                  <a:gd name="T12" fmla="*/ 0 w 536"/>
                  <a:gd name="T13" fmla="*/ 0 h 156"/>
                  <a:gd name="T14" fmla="*/ 0 w 536"/>
                  <a:gd name="T15" fmla="*/ 0 h 156"/>
                  <a:gd name="T16" fmla="*/ 0 w 536"/>
                  <a:gd name="T17" fmla="*/ 0 h 156"/>
                  <a:gd name="T18" fmla="*/ 0 w 536"/>
                  <a:gd name="T19" fmla="*/ 0 h 156"/>
                  <a:gd name="T20" fmla="*/ 0 w 536"/>
                  <a:gd name="T21" fmla="*/ 0 h 156"/>
                  <a:gd name="T22" fmla="*/ 0 w 536"/>
                  <a:gd name="T23" fmla="*/ 0 h 156"/>
                  <a:gd name="T24" fmla="*/ 0 w 536"/>
                  <a:gd name="T25" fmla="*/ 0 h 156"/>
                  <a:gd name="T26" fmla="*/ 0 w 536"/>
                  <a:gd name="T27" fmla="*/ 0 h 156"/>
                  <a:gd name="T28" fmla="*/ 0 w 536"/>
                  <a:gd name="T29" fmla="*/ 0 h 156"/>
                  <a:gd name="T30" fmla="*/ 0 w 536"/>
                  <a:gd name="T31" fmla="*/ 0 h 156"/>
                  <a:gd name="T32" fmla="*/ 0 w 536"/>
                  <a:gd name="T33" fmla="*/ 0 h 156"/>
                  <a:gd name="T34" fmla="*/ 0 w 536"/>
                  <a:gd name="T35" fmla="*/ 0 h 156"/>
                  <a:gd name="T36" fmla="*/ 0 w 536"/>
                  <a:gd name="T37" fmla="*/ 0 h 156"/>
                  <a:gd name="T38" fmla="*/ 0 w 536"/>
                  <a:gd name="T39" fmla="*/ 0 h 156"/>
                  <a:gd name="T40" fmla="*/ 0 w 536"/>
                  <a:gd name="T41" fmla="*/ 0 h 156"/>
                  <a:gd name="T42" fmla="*/ 0 w 536"/>
                  <a:gd name="T43" fmla="*/ 0 h 156"/>
                  <a:gd name="T44" fmla="*/ 0 w 536"/>
                  <a:gd name="T45" fmla="*/ 0 h 156"/>
                  <a:gd name="T46" fmla="*/ 0 w 536"/>
                  <a:gd name="T47" fmla="*/ 0 h 156"/>
                  <a:gd name="T48" fmla="*/ 0 w 536"/>
                  <a:gd name="T49" fmla="*/ 0 h 156"/>
                  <a:gd name="T50" fmla="*/ 0 w 536"/>
                  <a:gd name="T51" fmla="*/ 0 h 156"/>
                  <a:gd name="T52" fmla="*/ 0 w 536"/>
                  <a:gd name="T53" fmla="*/ 0 h 156"/>
                  <a:gd name="T54" fmla="*/ 0 w 536"/>
                  <a:gd name="T55" fmla="*/ 0 h 156"/>
                  <a:gd name="T56" fmla="*/ 0 w 536"/>
                  <a:gd name="T57" fmla="*/ 0 h 156"/>
                  <a:gd name="T58" fmla="*/ 0 w 536"/>
                  <a:gd name="T59" fmla="*/ 0 h 156"/>
                  <a:gd name="T60" fmla="*/ 0 w 536"/>
                  <a:gd name="T61" fmla="*/ 0 h 156"/>
                  <a:gd name="T62" fmla="*/ 1 w 536"/>
                  <a:gd name="T63" fmla="*/ 0 h 156"/>
                  <a:gd name="T64" fmla="*/ 0 w 536"/>
                  <a:gd name="T65" fmla="*/ 0 h 156"/>
                  <a:gd name="T66" fmla="*/ 0 w 536"/>
                  <a:gd name="T67" fmla="*/ 0 h 156"/>
                  <a:gd name="T68" fmla="*/ 0 w 536"/>
                  <a:gd name="T69" fmla="*/ 0 h 156"/>
                  <a:gd name="T70" fmla="*/ 0 w 536"/>
                  <a:gd name="T71" fmla="*/ 0 h 156"/>
                  <a:gd name="T72" fmla="*/ 0 w 536"/>
                  <a:gd name="T73" fmla="*/ 0 h 156"/>
                  <a:gd name="T74" fmla="*/ 0 w 536"/>
                  <a:gd name="T75" fmla="*/ 0 h 156"/>
                  <a:gd name="T76" fmla="*/ 0 w 536"/>
                  <a:gd name="T77" fmla="*/ 0 h 156"/>
                  <a:gd name="T78" fmla="*/ 0 w 536"/>
                  <a:gd name="T79" fmla="*/ 0 h 156"/>
                  <a:gd name="T80" fmla="*/ 0 w 536"/>
                  <a:gd name="T81" fmla="*/ 0 h 156"/>
                  <a:gd name="T82" fmla="*/ 1 w 536"/>
                  <a:gd name="T83" fmla="*/ 0 h 156"/>
                  <a:gd name="T84" fmla="*/ 1 w 536"/>
                  <a:gd name="T85" fmla="*/ 0 h 156"/>
                  <a:gd name="T86" fmla="*/ 1 w 536"/>
                  <a:gd name="T87" fmla="*/ 0 h 156"/>
                  <a:gd name="T88" fmla="*/ 1 w 536"/>
                  <a:gd name="T89" fmla="*/ 0 h 156"/>
                  <a:gd name="T90" fmla="*/ 1 w 536"/>
                  <a:gd name="T91" fmla="*/ 0 h 156"/>
                  <a:gd name="T92" fmla="*/ 1 w 536"/>
                  <a:gd name="T93" fmla="*/ 0 h 156"/>
                  <a:gd name="T94" fmla="*/ 1 w 536"/>
                  <a:gd name="T95" fmla="*/ 0 h 156"/>
                  <a:gd name="T96" fmla="*/ 1 w 536"/>
                  <a:gd name="T97" fmla="*/ 0 h 156"/>
                  <a:gd name="T98" fmla="*/ 1 w 536"/>
                  <a:gd name="T99" fmla="*/ 0 h 156"/>
                  <a:gd name="T100" fmla="*/ 1 w 536"/>
                  <a:gd name="T101" fmla="*/ 0 h 156"/>
                  <a:gd name="T102" fmla="*/ 1 w 536"/>
                  <a:gd name="T103" fmla="*/ 0 h 156"/>
                  <a:gd name="T104" fmla="*/ 1 w 536"/>
                  <a:gd name="T105" fmla="*/ 0 h 156"/>
                  <a:gd name="T106" fmla="*/ 1 w 536"/>
                  <a:gd name="T107" fmla="*/ 0 h 156"/>
                  <a:gd name="T108" fmla="*/ 1 w 536"/>
                  <a:gd name="T109" fmla="*/ 0 h 156"/>
                  <a:gd name="T110" fmla="*/ 1 w 536"/>
                  <a:gd name="T111" fmla="*/ 0 h 156"/>
                  <a:gd name="T112" fmla="*/ 1 w 536"/>
                  <a:gd name="T113" fmla="*/ 0 h 156"/>
                  <a:gd name="T114" fmla="*/ 1 w 536"/>
                  <a:gd name="T115" fmla="*/ 0 h 1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536" h="156">
                    <a:moveTo>
                      <a:pt x="0" y="123"/>
                    </a:moveTo>
                    <a:lnTo>
                      <a:pt x="0" y="0"/>
                    </a:lnTo>
                    <a:lnTo>
                      <a:pt x="89" y="0"/>
                    </a:lnTo>
                    <a:lnTo>
                      <a:pt x="89" y="14"/>
                    </a:lnTo>
                    <a:lnTo>
                      <a:pt x="16" y="14"/>
                    </a:lnTo>
                    <a:lnTo>
                      <a:pt x="16" y="52"/>
                    </a:lnTo>
                    <a:lnTo>
                      <a:pt x="85" y="52"/>
                    </a:lnTo>
                    <a:lnTo>
                      <a:pt x="85" y="66"/>
                    </a:lnTo>
                    <a:lnTo>
                      <a:pt x="16" y="66"/>
                    </a:lnTo>
                    <a:lnTo>
                      <a:pt x="16" y="109"/>
                    </a:lnTo>
                    <a:lnTo>
                      <a:pt x="92" y="109"/>
                    </a:lnTo>
                    <a:lnTo>
                      <a:pt x="92" y="123"/>
                    </a:lnTo>
                    <a:lnTo>
                      <a:pt x="0" y="123"/>
                    </a:lnTo>
                    <a:close/>
                    <a:moveTo>
                      <a:pt x="138" y="123"/>
                    </a:moveTo>
                    <a:lnTo>
                      <a:pt x="103" y="33"/>
                    </a:lnTo>
                    <a:lnTo>
                      <a:pt x="120" y="33"/>
                    </a:lnTo>
                    <a:lnTo>
                      <a:pt x="139" y="87"/>
                    </a:lnTo>
                    <a:lnTo>
                      <a:pt x="140" y="91"/>
                    </a:lnTo>
                    <a:lnTo>
                      <a:pt x="142" y="95"/>
                    </a:lnTo>
                    <a:lnTo>
                      <a:pt x="143" y="101"/>
                    </a:lnTo>
                    <a:lnTo>
                      <a:pt x="145" y="105"/>
                    </a:lnTo>
                    <a:lnTo>
                      <a:pt x="146" y="102"/>
                    </a:lnTo>
                    <a:lnTo>
                      <a:pt x="147" y="98"/>
                    </a:lnTo>
                    <a:lnTo>
                      <a:pt x="149" y="94"/>
                    </a:lnTo>
                    <a:lnTo>
                      <a:pt x="150" y="88"/>
                    </a:lnTo>
                    <a:lnTo>
                      <a:pt x="171" y="33"/>
                    </a:lnTo>
                    <a:lnTo>
                      <a:pt x="186" y="33"/>
                    </a:lnTo>
                    <a:lnTo>
                      <a:pt x="154" y="123"/>
                    </a:lnTo>
                    <a:lnTo>
                      <a:pt x="138" y="123"/>
                    </a:lnTo>
                    <a:close/>
                    <a:moveTo>
                      <a:pt x="255" y="113"/>
                    </a:moveTo>
                    <a:lnTo>
                      <a:pt x="251" y="116"/>
                    </a:lnTo>
                    <a:lnTo>
                      <a:pt x="247" y="119"/>
                    </a:lnTo>
                    <a:lnTo>
                      <a:pt x="243" y="120"/>
                    </a:lnTo>
                    <a:lnTo>
                      <a:pt x="239" y="121"/>
                    </a:lnTo>
                    <a:lnTo>
                      <a:pt x="236" y="123"/>
                    </a:lnTo>
                    <a:lnTo>
                      <a:pt x="232" y="123"/>
                    </a:lnTo>
                    <a:lnTo>
                      <a:pt x="227" y="123"/>
                    </a:lnTo>
                    <a:lnTo>
                      <a:pt x="222" y="123"/>
                    </a:lnTo>
                    <a:lnTo>
                      <a:pt x="215" y="123"/>
                    </a:lnTo>
                    <a:lnTo>
                      <a:pt x="210" y="121"/>
                    </a:lnTo>
                    <a:lnTo>
                      <a:pt x="204" y="120"/>
                    </a:lnTo>
                    <a:lnTo>
                      <a:pt x="200" y="117"/>
                    </a:lnTo>
                    <a:lnTo>
                      <a:pt x="196" y="115"/>
                    </a:lnTo>
                    <a:lnTo>
                      <a:pt x="194" y="110"/>
                    </a:lnTo>
                    <a:lnTo>
                      <a:pt x="192" y="105"/>
                    </a:lnTo>
                    <a:lnTo>
                      <a:pt x="192" y="99"/>
                    </a:lnTo>
                    <a:lnTo>
                      <a:pt x="192" y="97"/>
                    </a:lnTo>
                    <a:lnTo>
                      <a:pt x="193" y="94"/>
                    </a:lnTo>
                    <a:lnTo>
                      <a:pt x="194" y="91"/>
                    </a:lnTo>
                    <a:lnTo>
                      <a:pt x="196" y="88"/>
                    </a:lnTo>
                    <a:lnTo>
                      <a:pt x="197" y="86"/>
                    </a:lnTo>
                    <a:lnTo>
                      <a:pt x="198" y="83"/>
                    </a:lnTo>
                    <a:lnTo>
                      <a:pt x="201" y="81"/>
                    </a:lnTo>
                    <a:lnTo>
                      <a:pt x="203" y="79"/>
                    </a:lnTo>
                    <a:lnTo>
                      <a:pt x="205" y="77"/>
                    </a:lnTo>
                    <a:lnTo>
                      <a:pt x="208" y="76"/>
                    </a:lnTo>
                    <a:lnTo>
                      <a:pt x="211" y="76"/>
                    </a:lnTo>
                    <a:lnTo>
                      <a:pt x="214" y="74"/>
                    </a:lnTo>
                    <a:lnTo>
                      <a:pt x="216" y="73"/>
                    </a:lnTo>
                    <a:lnTo>
                      <a:pt x="219" y="73"/>
                    </a:lnTo>
                    <a:lnTo>
                      <a:pt x="223" y="73"/>
                    </a:lnTo>
                    <a:lnTo>
                      <a:pt x="227" y="72"/>
                    </a:lnTo>
                    <a:lnTo>
                      <a:pt x="236" y="70"/>
                    </a:lnTo>
                    <a:lnTo>
                      <a:pt x="243" y="69"/>
                    </a:lnTo>
                    <a:lnTo>
                      <a:pt x="250" y="68"/>
                    </a:lnTo>
                    <a:lnTo>
                      <a:pt x="254" y="66"/>
                    </a:lnTo>
                    <a:lnTo>
                      <a:pt x="254" y="65"/>
                    </a:lnTo>
                    <a:lnTo>
                      <a:pt x="254" y="63"/>
                    </a:lnTo>
                    <a:lnTo>
                      <a:pt x="254" y="59"/>
                    </a:lnTo>
                    <a:lnTo>
                      <a:pt x="252" y="57"/>
                    </a:lnTo>
                    <a:lnTo>
                      <a:pt x="251" y="54"/>
                    </a:lnTo>
                    <a:lnTo>
                      <a:pt x="250" y="51"/>
                    </a:lnTo>
                    <a:lnTo>
                      <a:pt x="247" y="50"/>
                    </a:lnTo>
                    <a:lnTo>
                      <a:pt x="243" y="48"/>
                    </a:lnTo>
                    <a:lnTo>
                      <a:pt x="239" y="47"/>
                    </a:lnTo>
                    <a:lnTo>
                      <a:pt x="233" y="47"/>
                    </a:lnTo>
                    <a:lnTo>
                      <a:pt x="227" y="47"/>
                    </a:lnTo>
                    <a:lnTo>
                      <a:pt x="223" y="48"/>
                    </a:lnTo>
                    <a:lnTo>
                      <a:pt x="219" y="48"/>
                    </a:lnTo>
                    <a:lnTo>
                      <a:pt x="216" y="50"/>
                    </a:lnTo>
                    <a:lnTo>
                      <a:pt x="215" y="52"/>
                    </a:lnTo>
                    <a:lnTo>
                      <a:pt x="212" y="55"/>
                    </a:lnTo>
                    <a:lnTo>
                      <a:pt x="211" y="58"/>
                    </a:lnTo>
                    <a:lnTo>
                      <a:pt x="210" y="62"/>
                    </a:lnTo>
                    <a:lnTo>
                      <a:pt x="194" y="59"/>
                    </a:lnTo>
                    <a:lnTo>
                      <a:pt x="196" y="55"/>
                    </a:lnTo>
                    <a:lnTo>
                      <a:pt x="197" y="51"/>
                    </a:lnTo>
                    <a:lnTo>
                      <a:pt x="200" y="47"/>
                    </a:lnTo>
                    <a:lnTo>
                      <a:pt x="201" y="44"/>
                    </a:lnTo>
                    <a:lnTo>
                      <a:pt x="204" y="41"/>
                    </a:lnTo>
                    <a:lnTo>
                      <a:pt x="207" y="39"/>
                    </a:lnTo>
                    <a:lnTo>
                      <a:pt x="211" y="37"/>
                    </a:lnTo>
                    <a:lnTo>
                      <a:pt x="215" y="34"/>
                    </a:lnTo>
                    <a:lnTo>
                      <a:pt x="219" y="33"/>
                    </a:lnTo>
                    <a:lnTo>
                      <a:pt x="225" y="33"/>
                    </a:lnTo>
                    <a:lnTo>
                      <a:pt x="230" y="32"/>
                    </a:lnTo>
                    <a:lnTo>
                      <a:pt x="236" y="32"/>
                    </a:lnTo>
                    <a:lnTo>
                      <a:pt x="241" y="32"/>
                    </a:lnTo>
                    <a:lnTo>
                      <a:pt x="245" y="33"/>
                    </a:lnTo>
                    <a:lnTo>
                      <a:pt x="250" y="33"/>
                    </a:lnTo>
                    <a:lnTo>
                      <a:pt x="254" y="34"/>
                    </a:lnTo>
                    <a:lnTo>
                      <a:pt x="258" y="36"/>
                    </a:lnTo>
                    <a:lnTo>
                      <a:pt x="261" y="37"/>
                    </a:lnTo>
                    <a:lnTo>
                      <a:pt x="262" y="40"/>
                    </a:lnTo>
                    <a:lnTo>
                      <a:pt x="265" y="41"/>
                    </a:lnTo>
                    <a:lnTo>
                      <a:pt x="266" y="44"/>
                    </a:lnTo>
                    <a:lnTo>
                      <a:pt x="268" y="47"/>
                    </a:lnTo>
                    <a:lnTo>
                      <a:pt x="269" y="50"/>
                    </a:lnTo>
                    <a:lnTo>
                      <a:pt x="269" y="52"/>
                    </a:lnTo>
                    <a:lnTo>
                      <a:pt x="270" y="54"/>
                    </a:lnTo>
                    <a:lnTo>
                      <a:pt x="270" y="57"/>
                    </a:lnTo>
                    <a:lnTo>
                      <a:pt x="270" y="61"/>
                    </a:lnTo>
                    <a:lnTo>
                      <a:pt x="270" y="65"/>
                    </a:lnTo>
                    <a:lnTo>
                      <a:pt x="270" y="84"/>
                    </a:lnTo>
                    <a:lnTo>
                      <a:pt x="270" y="94"/>
                    </a:lnTo>
                    <a:lnTo>
                      <a:pt x="270" y="101"/>
                    </a:lnTo>
                    <a:lnTo>
                      <a:pt x="270" y="106"/>
                    </a:lnTo>
                    <a:lnTo>
                      <a:pt x="272" y="110"/>
                    </a:lnTo>
                    <a:lnTo>
                      <a:pt x="272" y="113"/>
                    </a:lnTo>
                    <a:lnTo>
                      <a:pt x="273" y="117"/>
                    </a:lnTo>
                    <a:lnTo>
                      <a:pt x="273" y="120"/>
                    </a:lnTo>
                    <a:lnTo>
                      <a:pt x="274" y="123"/>
                    </a:lnTo>
                    <a:lnTo>
                      <a:pt x="259" y="123"/>
                    </a:lnTo>
                    <a:lnTo>
                      <a:pt x="258" y="120"/>
                    </a:lnTo>
                    <a:lnTo>
                      <a:pt x="258" y="119"/>
                    </a:lnTo>
                    <a:lnTo>
                      <a:pt x="256" y="116"/>
                    </a:lnTo>
                    <a:lnTo>
                      <a:pt x="255" y="113"/>
                    </a:lnTo>
                    <a:close/>
                    <a:moveTo>
                      <a:pt x="254" y="81"/>
                    </a:moveTo>
                    <a:lnTo>
                      <a:pt x="250" y="83"/>
                    </a:lnTo>
                    <a:lnTo>
                      <a:pt x="244" y="84"/>
                    </a:lnTo>
                    <a:lnTo>
                      <a:pt x="237" y="86"/>
                    </a:lnTo>
                    <a:lnTo>
                      <a:pt x="229" y="87"/>
                    </a:lnTo>
                    <a:lnTo>
                      <a:pt x="225" y="87"/>
                    </a:lnTo>
                    <a:lnTo>
                      <a:pt x="221" y="87"/>
                    </a:lnTo>
                    <a:lnTo>
                      <a:pt x="218" y="88"/>
                    </a:lnTo>
                    <a:lnTo>
                      <a:pt x="215" y="88"/>
                    </a:lnTo>
                    <a:lnTo>
                      <a:pt x="214" y="90"/>
                    </a:lnTo>
                    <a:lnTo>
                      <a:pt x="212" y="90"/>
                    </a:lnTo>
                    <a:lnTo>
                      <a:pt x="211" y="91"/>
                    </a:lnTo>
                    <a:lnTo>
                      <a:pt x="210" y="92"/>
                    </a:lnTo>
                    <a:lnTo>
                      <a:pt x="208" y="94"/>
                    </a:lnTo>
                    <a:lnTo>
                      <a:pt x="208" y="95"/>
                    </a:lnTo>
                    <a:lnTo>
                      <a:pt x="207" y="97"/>
                    </a:lnTo>
                    <a:lnTo>
                      <a:pt x="207" y="98"/>
                    </a:lnTo>
                    <a:lnTo>
                      <a:pt x="207" y="101"/>
                    </a:lnTo>
                    <a:lnTo>
                      <a:pt x="208" y="103"/>
                    </a:lnTo>
                    <a:lnTo>
                      <a:pt x="210" y="105"/>
                    </a:lnTo>
                    <a:lnTo>
                      <a:pt x="211" y="106"/>
                    </a:lnTo>
                    <a:lnTo>
                      <a:pt x="214" y="108"/>
                    </a:lnTo>
                    <a:lnTo>
                      <a:pt x="218" y="109"/>
                    </a:lnTo>
                    <a:lnTo>
                      <a:pt x="221" y="110"/>
                    </a:lnTo>
                    <a:lnTo>
                      <a:pt x="225" y="110"/>
                    </a:lnTo>
                    <a:lnTo>
                      <a:pt x="230" y="110"/>
                    </a:lnTo>
                    <a:lnTo>
                      <a:pt x="234" y="109"/>
                    </a:lnTo>
                    <a:lnTo>
                      <a:pt x="239" y="108"/>
                    </a:lnTo>
                    <a:lnTo>
                      <a:pt x="241" y="106"/>
                    </a:lnTo>
                    <a:lnTo>
                      <a:pt x="244" y="103"/>
                    </a:lnTo>
                    <a:lnTo>
                      <a:pt x="247" y="102"/>
                    </a:lnTo>
                    <a:lnTo>
                      <a:pt x="250" y="99"/>
                    </a:lnTo>
                    <a:lnTo>
                      <a:pt x="251" y="98"/>
                    </a:lnTo>
                    <a:lnTo>
                      <a:pt x="252" y="95"/>
                    </a:lnTo>
                    <a:lnTo>
                      <a:pt x="254" y="92"/>
                    </a:lnTo>
                    <a:lnTo>
                      <a:pt x="254" y="90"/>
                    </a:lnTo>
                    <a:lnTo>
                      <a:pt x="254" y="86"/>
                    </a:lnTo>
                    <a:lnTo>
                      <a:pt x="254" y="81"/>
                    </a:lnTo>
                    <a:close/>
                    <a:moveTo>
                      <a:pt x="292" y="156"/>
                    </a:moveTo>
                    <a:lnTo>
                      <a:pt x="292" y="33"/>
                    </a:lnTo>
                    <a:lnTo>
                      <a:pt x="308" y="33"/>
                    </a:lnTo>
                    <a:lnTo>
                      <a:pt x="308" y="48"/>
                    </a:lnTo>
                    <a:lnTo>
                      <a:pt x="310" y="44"/>
                    </a:lnTo>
                    <a:lnTo>
                      <a:pt x="313" y="41"/>
                    </a:lnTo>
                    <a:lnTo>
                      <a:pt x="316" y="39"/>
                    </a:lnTo>
                    <a:lnTo>
                      <a:pt x="319" y="36"/>
                    </a:lnTo>
                    <a:lnTo>
                      <a:pt x="321" y="34"/>
                    </a:lnTo>
                    <a:lnTo>
                      <a:pt x="326" y="33"/>
                    </a:lnTo>
                    <a:lnTo>
                      <a:pt x="330" y="32"/>
                    </a:lnTo>
                    <a:lnTo>
                      <a:pt x="334" y="32"/>
                    </a:lnTo>
                    <a:lnTo>
                      <a:pt x="339" y="32"/>
                    </a:lnTo>
                    <a:lnTo>
                      <a:pt x="344" y="33"/>
                    </a:lnTo>
                    <a:lnTo>
                      <a:pt x="349" y="36"/>
                    </a:lnTo>
                    <a:lnTo>
                      <a:pt x="353" y="37"/>
                    </a:lnTo>
                    <a:lnTo>
                      <a:pt x="357" y="40"/>
                    </a:lnTo>
                    <a:lnTo>
                      <a:pt x="361" y="44"/>
                    </a:lnTo>
                    <a:lnTo>
                      <a:pt x="364" y="48"/>
                    </a:lnTo>
                    <a:lnTo>
                      <a:pt x="367" y="54"/>
                    </a:lnTo>
                    <a:lnTo>
                      <a:pt x="368" y="59"/>
                    </a:lnTo>
                    <a:lnTo>
                      <a:pt x="370" y="65"/>
                    </a:lnTo>
                    <a:lnTo>
                      <a:pt x="371" y="72"/>
                    </a:lnTo>
                    <a:lnTo>
                      <a:pt x="371" y="77"/>
                    </a:lnTo>
                    <a:lnTo>
                      <a:pt x="371" y="84"/>
                    </a:lnTo>
                    <a:lnTo>
                      <a:pt x="370" y="91"/>
                    </a:lnTo>
                    <a:lnTo>
                      <a:pt x="368" y="97"/>
                    </a:lnTo>
                    <a:lnTo>
                      <a:pt x="366" y="102"/>
                    </a:lnTo>
                    <a:lnTo>
                      <a:pt x="363" y="108"/>
                    </a:lnTo>
                    <a:lnTo>
                      <a:pt x="360" y="112"/>
                    </a:lnTo>
                    <a:lnTo>
                      <a:pt x="356" y="116"/>
                    </a:lnTo>
                    <a:lnTo>
                      <a:pt x="352" y="119"/>
                    </a:lnTo>
                    <a:lnTo>
                      <a:pt x="346" y="121"/>
                    </a:lnTo>
                    <a:lnTo>
                      <a:pt x="342" y="123"/>
                    </a:lnTo>
                    <a:lnTo>
                      <a:pt x="337" y="123"/>
                    </a:lnTo>
                    <a:lnTo>
                      <a:pt x="331" y="123"/>
                    </a:lnTo>
                    <a:lnTo>
                      <a:pt x="328" y="123"/>
                    </a:lnTo>
                    <a:lnTo>
                      <a:pt x="324" y="123"/>
                    </a:lnTo>
                    <a:lnTo>
                      <a:pt x="320" y="123"/>
                    </a:lnTo>
                    <a:lnTo>
                      <a:pt x="317" y="121"/>
                    </a:lnTo>
                    <a:lnTo>
                      <a:pt x="315" y="119"/>
                    </a:lnTo>
                    <a:lnTo>
                      <a:pt x="312" y="117"/>
                    </a:lnTo>
                    <a:lnTo>
                      <a:pt x="310" y="115"/>
                    </a:lnTo>
                    <a:lnTo>
                      <a:pt x="308" y="112"/>
                    </a:lnTo>
                    <a:lnTo>
                      <a:pt x="308" y="156"/>
                    </a:lnTo>
                    <a:lnTo>
                      <a:pt x="292" y="156"/>
                    </a:lnTo>
                    <a:close/>
                    <a:moveTo>
                      <a:pt x="308" y="79"/>
                    </a:moveTo>
                    <a:lnTo>
                      <a:pt x="308" y="87"/>
                    </a:lnTo>
                    <a:lnTo>
                      <a:pt x="309" y="92"/>
                    </a:lnTo>
                    <a:lnTo>
                      <a:pt x="312" y="98"/>
                    </a:lnTo>
                    <a:lnTo>
                      <a:pt x="315" y="102"/>
                    </a:lnTo>
                    <a:lnTo>
                      <a:pt x="319" y="106"/>
                    </a:lnTo>
                    <a:lnTo>
                      <a:pt x="323" y="108"/>
                    </a:lnTo>
                    <a:lnTo>
                      <a:pt x="327" y="110"/>
                    </a:lnTo>
                    <a:lnTo>
                      <a:pt x="331" y="110"/>
                    </a:lnTo>
                    <a:lnTo>
                      <a:pt x="337" y="110"/>
                    </a:lnTo>
                    <a:lnTo>
                      <a:pt x="341" y="108"/>
                    </a:lnTo>
                    <a:lnTo>
                      <a:pt x="345" y="106"/>
                    </a:lnTo>
                    <a:lnTo>
                      <a:pt x="349" y="102"/>
                    </a:lnTo>
                    <a:lnTo>
                      <a:pt x="352" y="98"/>
                    </a:lnTo>
                    <a:lnTo>
                      <a:pt x="355" y="91"/>
                    </a:lnTo>
                    <a:lnTo>
                      <a:pt x="356" y="86"/>
                    </a:lnTo>
                    <a:lnTo>
                      <a:pt x="356" y="77"/>
                    </a:lnTo>
                    <a:lnTo>
                      <a:pt x="356" y="70"/>
                    </a:lnTo>
                    <a:lnTo>
                      <a:pt x="355" y="63"/>
                    </a:lnTo>
                    <a:lnTo>
                      <a:pt x="352" y="59"/>
                    </a:lnTo>
                    <a:lnTo>
                      <a:pt x="349" y="55"/>
                    </a:lnTo>
                    <a:lnTo>
                      <a:pt x="346" y="51"/>
                    </a:lnTo>
                    <a:lnTo>
                      <a:pt x="342" y="48"/>
                    </a:lnTo>
                    <a:lnTo>
                      <a:pt x="338" y="47"/>
                    </a:lnTo>
                    <a:lnTo>
                      <a:pt x="332" y="47"/>
                    </a:lnTo>
                    <a:lnTo>
                      <a:pt x="327" y="47"/>
                    </a:lnTo>
                    <a:lnTo>
                      <a:pt x="323" y="48"/>
                    </a:lnTo>
                    <a:lnTo>
                      <a:pt x="319" y="51"/>
                    </a:lnTo>
                    <a:lnTo>
                      <a:pt x="315" y="55"/>
                    </a:lnTo>
                    <a:lnTo>
                      <a:pt x="312" y="59"/>
                    </a:lnTo>
                    <a:lnTo>
                      <a:pt x="309" y="65"/>
                    </a:lnTo>
                    <a:lnTo>
                      <a:pt x="308" y="72"/>
                    </a:lnTo>
                    <a:lnTo>
                      <a:pt x="308" y="79"/>
                    </a:lnTo>
                    <a:close/>
                    <a:moveTo>
                      <a:pt x="385" y="79"/>
                    </a:moveTo>
                    <a:lnTo>
                      <a:pt x="386" y="68"/>
                    </a:lnTo>
                    <a:lnTo>
                      <a:pt x="389" y="57"/>
                    </a:lnTo>
                    <a:lnTo>
                      <a:pt x="393" y="48"/>
                    </a:lnTo>
                    <a:lnTo>
                      <a:pt x="399" y="41"/>
                    </a:lnTo>
                    <a:lnTo>
                      <a:pt x="406" y="37"/>
                    </a:lnTo>
                    <a:lnTo>
                      <a:pt x="411" y="34"/>
                    </a:lnTo>
                    <a:lnTo>
                      <a:pt x="418" y="33"/>
                    </a:lnTo>
                    <a:lnTo>
                      <a:pt x="426" y="32"/>
                    </a:lnTo>
                    <a:lnTo>
                      <a:pt x="435" y="33"/>
                    </a:lnTo>
                    <a:lnTo>
                      <a:pt x="443" y="34"/>
                    </a:lnTo>
                    <a:lnTo>
                      <a:pt x="450" y="39"/>
                    </a:lnTo>
                    <a:lnTo>
                      <a:pt x="457" y="44"/>
                    </a:lnTo>
                    <a:lnTo>
                      <a:pt x="461" y="51"/>
                    </a:lnTo>
                    <a:lnTo>
                      <a:pt x="465" y="58"/>
                    </a:lnTo>
                    <a:lnTo>
                      <a:pt x="466" y="68"/>
                    </a:lnTo>
                    <a:lnTo>
                      <a:pt x="468" y="77"/>
                    </a:lnTo>
                    <a:lnTo>
                      <a:pt x="468" y="86"/>
                    </a:lnTo>
                    <a:lnTo>
                      <a:pt x="466" y="92"/>
                    </a:lnTo>
                    <a:lnTo>
                      <a:pt x="465" y="98"/>
                    </a:lnTo>
                    <a:lnTo>
                      <a:pt x="462" y="103"/>
                    </a:lnTo>
                    <a:lnTo>
                      <a:pt x="460" y="109"/>
                    </a:lnTo>
                    <a:lnTo>
                      <a:pt x="457" y="113"/>
                    </a:lnTo>
                    <a:lnTo>
                      <a:pt x="453" y="117"/>
                    </a:lnTo>
                    <a:lnTo>
                      <a:pt x="448" y="120"/>
                    </a:lnTo>
                    <a:lnTo>
                      <a:pt x="443" y="121"/>
                    </a:lnTo>
                    <a:lnTo>
                      <a:pt x="437" y="123"/>
                    </a:lnTo>
                    <a:lnTo>
                      <a:pt x="432" y="123"/>
                    </a:lnTo>
                    <a:lnTo>
                      <a:pt x="426" y="123"/>
                    </a:lnTo>
                    <a:lnTo>
                      <a:pt x="418" y="123"/>
                    </a:lnTo>
                    <a:lnTo>
                      <a:pt x="410" y="121"/>
                    </a:lnTo>
                    <a:lnTo>
                      <a:pt x="403" y="119"/>
                    </a:lnTo>
                    <a:lnTo>
                      <a:pt x="397" y="113"/>
                    </a:lnTo>
                    <a:lnTo>
                      <a:pt x="392" y="106"/>
                    </a:lnTo>
                    <a:lnTo>
                      <a:pt x="388" y="98"/>
                    </a:lnTo>
                    <a:lnTo>
                      <a:pt x="386" y="90"/>
                    </a:lnTo>
                    <a:lnTo>
                      <a:pt x="385" y="79"/>
                    </a:lnTo>
                    <a:close/>
                    <a:moveTo>
                      <a:pt x="400" y="79"/>
                    </a:moveTo>
                    <a:lnTo>
                      <a:pt x="400" y="86"/>
                    </a:lnTo>
                    <a:lnTo>
                      <a:pt x="402" y="92"/>
                    </a:lnTo>
                    <a:lnTo>
                      <a:pt x="404" y="98"/>
                    </a:lnTo>
                    <a:lnTo>
                      <a:pt x="407" y="102"/>
                    </a:lnTo>
                    <a:lnTo>
                      <a:pt x="411" y="106"/>
                    </a:lnTo>
                    <a:lnTo>
                      <a:pt x="417" y="108"/>
                    </a:lnTo>
                    <a:lnTo>
                      <a:pt x="421" y="110"/>
                    </a:lnTo>
                    <a:lnTo>
                      <a:pt x="426" y="110"/>
                    </a:lnTo>
                    <a:lnTo>
                      <a:pt x="432" y="110"/>
                    </a:lnTo>
                    <a:lnTo>
                      <a:pt x="437" y="108"/>
                    </a:lnTo>
                    <a:lnTo>
                      <a:pt x="442" y="106"/>
                    </a:lnTo>
                    <a:lnTo>
                      <a:pt x="446" y="102"/>
                    </a:lnTo>
                    <a:lnTo>
                      <a:pt x="448" y="98"/>
                    </a:lnTo>
                    <a:lnTo>
                      <a:pt x="451" y="91"/>
                    </a:lnTo>
                    <a:lnTo>
                      <a:pt x="453" y="86"/>
                    </a:lnTo>
                    <a:lnTo>
                      <a:pt x="453" y="77"/>
                    </a:lnTo>
                    <a:lnTo>
                      <a:pt x="453" y="70"/>
                    </a:lnTo>
                    <a:lnTo>
                      <a:pt x="451" y="63"/>
                    </a:lnTo>
                    <a:lnTo>
                      <a:pt x="448" y="59"/>
                    </a:lnTo>
                    <a:lnTo>
                      <a:pt x="446" y="55"/>
                    </a:lnTo>
                    <a:lnTo>
                      <a:pt x="442" y="51"/>
                    </a:lnTo>
                    <a:lnTo>
                      <a:pt x="437" y="48"/>
                    </a:lnTo>
                    <a:lnTo>
                      <a:pt x="432" y="47"/>
                    </a:lnTo>
                    <a:lnTo>
                      <a:pt x="426" y="47"/>
                    </a:lnTo>
                    <a:lnTo>
                      <a:pt x="421" y="47"/>
                    </a:lnTo>
                    <a:lnTo>
                      <a:pt x="417" y="48"/>
                    </a:lnTo>
                    <a:lnTo>
                      <a:pt x="413" y="51"/>
                    </a:lnTo>
                    <a:lnTo>
                      <a:pt x="408" y="55"/>
                    </a:lnTo>
                    <a:lnTo>
                      <a:pt x="404" y="59"/>
                    </a:lnTo>
                    <a:lnTo>
                      <a:pt x="403" y="65"/>
                    </a:lnTo>
                    <a:lnTo>
                      <a:pt x="400" y="70"/>
                    </a:lnTo>
                    <a:lnTo>
                      <a:pt x="400" y="79"/>
                    </a:lnTo>
                    <a:close/>
                    <a:moveTo>
                      <a:pt x="487" y="123"/>
                    </a:moveTo>
                    <a:lnTo>
                      <a:pt x="487" y="33"/>
                    </a:lnTo>
                    <a:lnTo>
                      <a:pt x="500" y="33"/>
                    </a:lnTo>
                    <a:lnTo>
                      <a:pt x="500" y="47"/>
                    </a:lnTo>
                    <a:lnTo>
                      <a:pt x="502" y="43"/>
                    </a:lnTo>
                    <a:lnTo>
                      <a:pt x="505" y="39"/>
                    </a:lnTo>
                    <a:lnTo>
                      <a:pt x="507" y="37"/>
                    </a:lnTo>
                    <a:lnTo>
                      <a:pt x="509" y="34"/>
                    </a:lnTo>
                    <a:lnTo>
                      <a:pt x="512" y="33"/>
                    </a:lnTo>
                    <a:lnTo>
                      <a:pt x="515" y="33"/>
                    </a:lnTo>
                    <a:lnTo>
                      <a:pt x="518" y="32"/>
                    </a:lnTo>
                    <a:lnTo>
                      <a:pt x="520" y="32"/>
                    </a:lnTo>
                    <a:lnTo>
                      <a:pt x="524" y="32"/>
                    </a:lnTo>
                    <a:lnTo>
                      <a:pt x="529" y="33"/>
                    </a:lnTo>
                    <a:lnTo>
                      <a:pt x="531" y="34"/>
                    </a:lnTo>
                    <a:lnTo>
                      <a:pt x="536" y="36"/>
                    </a:lnTo>
                    <a:lnTo>
                      <a:pt x="530" y="50"/>
                    </a:lnTo>
                    <a:lnTo>
                      <a:pt x="527" y="48"/>
                    </a:lnTo>
                    <a:lnTo>
                      <a:pt x="524" y="48"/>
                    </a:lnTo>
                    <a:lnTo>
                      <a:pt x="522" y="47"/>
                    </a:lnTo>
                    <a:lnTo>
                      <a:pt x="519" y="47"/>
                    </a:lnTo>
                    <a:lnTo>
                      <a:pt x="518" y="47"/>
                    </a:lnTo>
                    <a:lnTo>
                      <a:pt x="515" y="48"/>
                    </a:lnTo>
                    <a:lnTo>
                      <a:pt x="513" y="48"/>
                    </a:lnTo>
                    <a:lnTo>
                      <a:pt x="511" y="50"/>
                    </a:lnTo>
                    <a:lnTo>
                      <a:pt x="509" y="51"/>
                    </a:lnTo>
                    <a:lnTo>
                      <a:pt x="508" y="54"/>
                    </a:lnTo>
                    <a:lnTo>
                      <a:pt x="507" y="55"/>
                    </a:lnTo>
                    <a:lnTo>
                      <a:pt x="505" y="58"/>
                    </a:lnTo>
                    <a:lnTo>
                      <a:pt x="504" y="62"/>
                    </a:lnTo>
                    <a:lnTo>
                      <a:pt x="504" y="66"/>
                    </a:lnTo>
                    <a:lnTo>
                      <a:pt x="502" y="70"/>
                    </a:lnTo>
                    <a:lnTo>
                      <a:pt x="502" y="76"/>
                    </a:lnTo>
                    <a:lnTo>
                      <a:pt x="502" y="123"/>
                    </a:lnTo>
                    <a:lnTo>
                      <a:pt x="487"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99" name="Freeform 86">
                <a:extLst>
                  <a:ext uri="{FF2B5EF4-FFF2-40B4-BE49-F238E27FC236}">
                    <a16:creationId xmlns:a16="http://schemas.microsoft.com/office/drawing/2014/main" id="{220538E9-DE72-44CB-844A-8273CE9AE3E4}"/>
                  </a:ext>
                </a:extLst>
              </p:cNvPr>
              <p:cNvSpPr>
                <a:spLocks noEditPoints="1"/>
              </p:cNvSpPr>
              <p:nvPr/>
            </p:nvSpPr>
            <p:spPr bwMode="auto">
              <a:xfrm>
                <a:off x="2871" y="2754"/>
                <a:ext cx="98" cy="41"/>
              </a:xfrm>
              <a:custGeom>
                <a:avLst/>
                <a:gdLst>
                  <a:gd name="T0" fmla="*/ 0 w 295"/>
                  <a:gd name="T1" fmla="*/ 0 h 122"/>
                  <a:gd name="T2" fmla="*/ 0 w 295"/>
                  <a:gd name="T3" fmla="*/ 0 h 122"/>
                  <a:gd name="T4" fmla="*/ 0 w 295"/>
                  <a:gd name="T5" fmla="*/ 0 h 122"/>
                  <a:gd name="T6" fmla="*/ 0 w 295"/>
                  <a:gd name="T7" fmla="*/ 0 h 122"/>
                  <a:gd name="T8" fmla="*/ 0 w 295"/>
                  <a:gd name="T9" fmla="*/ 0 h 122"/>
                  <a:gd name="T10" fmla="*/ 0 w 295"/>
                  <a:gd name="T11" fmla="*/ 0 h 122"/>
                  <a:gd name="T12" fmla="*/ 0 w 295"/>
                  <a:gd name="T13" fmla="*/ 0 h 122"/>
                  <a:gd name="T14" fmla="*/ 0 w 295"/>
                  <a:gd name="T15" fmla="*/ 0 h 122"/>
                  <a:gd name="T16" fmla="*/ 0 w 295"/>
                  <a:gd name="T17" fmla="*/ 0 h 122"/>
                  <a:gd name="T18" fmla="*/ 0 w 295"/>
                  <a:gd name="T19" fmla="*/ 0 h 122"/>
                  <a:gd name="T20" fmla="*/ 0 w 295"/>
                  <a:gd name="T21" fmla="*/ 0 h 122"/>
                  <a:gd name="T22" fmla="*/ 0 w 295"/>
                  <a:gd name="T23" fmla="*/ 0 h 122"/>
                  <a:gd name="T24" fmla="*/ 0 w 295"/>
                  <a:gd name="T25" fmla="*/ 0 h 122"/>
                  <a:gd name="T26" fmla="*/ 0 w 295"/>
                  <a:gd name="T27" fmla="*/ 0 h 122"/>
                  <a:gd name="T28" fmla="*/ 0 w 295"/>
                  <a:gd name="T29" fmla="*/ 0 h 122"/>
                  <a:gd name="T30" fmla="*/ 0 w 295"/>
                  <a:gd name="T31" fmla="*/ 0 h 122"/>
                  <a:gd name="T32" fmla="*/ 0 w 295"/>
                  <a:gd name="T33" fmla="*/ 0 h 122"/>
                  <a:gd name="T34" fmla="*/ 0 w 295"/>
                  <a:gd name="T35" fmla="*/ 0 h 122"/>
                  <a:gd name="T36" fmla="*/ 0 w 295"/>
                  <a:gd name="T37" fmla="*/ 0 h 122"/>
                  <a:gd name="T38" fmla="*/ 0 w 295"/>
                  <a:gd name="T39" fmla="*/ 0 h 122"/>
                  <a:gd name="T40" fmla="*/ 0 w 295"/>
                  <a:gd name="T41" fmla="*/ 0 h 122"/>
                  <a:gd name="T42" fmla="*/ 0 w 295"/>
                  <a:gd name="T43" fmla="*/ 0 h 122"/>
                  <a:gd name="T44" fmla="*/ 0 w 295"/>
                  <a:gd name="T45" fmla="*/ 0 h 122"/>
                  <a:gd name="T46" fmla="*/ 0 w 295"/>
                  <a:gd name="T47" fmla="*/ 0 h 122"/>
                  <a:gd name="T48" fmla="*/ 0 w 295"/>
                  <a:gd name="T49" fmla="*/ 0 h 122"/>
                  <a:gd name="T50" fmla="*/ 0 w 295"/>
                  <a:gd name="T51" fmla="*/ 0 h 122"/>
                  <a:gd name="T52" fmla="*/ 0 w 295"/>
                  <a:gd name="T53" fmla="*/ 0 h 122"/>
                  <a:gd name="T54" fmla="*/ 0 w 295"/>
                  <a:gd name="T55" fmla="*/ 0 h 122"/>
                  <a:gd name="T56" fmla="*/ 0 w 295"/>
                  <a:gd name="T57" fmla="*/ 0 h 122"/>
                  <a:gd name="T58" fmla="*/ 0 w 295"/>
                  <a:gd name="T59" fmla="*/ 0 h 122"/>
                  <a:gd name="T60" fmla="*/ 0 w 295"/>
                  <a:gd name="T61" fmla="*/ 0 h 122"/>
                  <a:gd name="T62" fmla="*/ 0 w 295"/>
                  <a:gd name="T63" fmla="*/ 0 h 122"/>
                  <a:gd name="T64" fmla="*/ 0 w 295"/>
                  <a:gd name="T65" fmla="*/ 0 h 122"/>
                  <a:gd name="T66" fmla="*/ 0 w 295"/>
                  <a:gd name="T67" fmla="*/ 0 h 122"/>
                  <a:gd name="T68" fmla="*/ 0 w 295"/>
                  <a:gd name="T69" fmla="*/ 0 h 122"/>
                  <a:gd name="T70" fmla="*/ 0 w 295"/>
                  <a:gd name="T71" fmla="*/ 0 h 122"/>
                  <a:gd name="T72" fmla="*/ 0 w 295"/>
                  <a:gd name="T73" fmla="*/ 0 h 122"/>
                  <a:gd name="T74" fmla="*/ 0 w 295"/>
                  <a:gd name="T75" fmla="*/ 0 h 122"/>
                  <a:gd name="T76" fmla="*/ 0 w 295"/>
                  <a:gd name="T77" fmla="*/ 0 h 122"/>
                  <a:gd name="T78" fmla="*/ 0 w 295"/>
                  <a:gd name="T79" fmla="*/ 0 h 122"/>
                  <a:gd name="T80" fmla="*/ 0 w 295"/>
                  <a:gd name="T81" fmla="*/ 0 h 122"/>
                  <a:gd name="T82" fmla="*/ 0 w 295"/>
                  <a:gd name="T83" fmla="*/ 0 h 122"/>
                  <a:gd name="T84" fmla="*/ 0 w 295"/>
                  <a:gd name="T85" fmla="*/ 0 h 122"/>
                  <a:gd name="T86" fmla="*/ 0 w 295"/>
                  <a:gd name="T87" fmla="*/ 0 h 122"/>
                  <a:gd name="T88" fmla="*/ 0 w 295"/>
                  <a:gd name="T89" fmla="*/ 0 h 122"/>
                  <a:gd name="T90" fmla="*/ 0 w 295"/>
                  <a:gd name="T91" fmla="*/ 0 h 122"/>
                  <a:gd name="T92" fmla="*/ 0 w 295"/>
                  <a:gd name="T93" fmla="*/ 0 h 122"/>
                  <a:gd name="T94" fmla="*/ 0 w 295"/>
                  <a:gd name="T95" fmla="*/ 0 h 122"/>
                  <a:gd name="T96" fmla="*/ 0 w 295"/>
                  <a:gd name="T97" fmla="*/ 0 h 122"/>
                  <a:gd name="T98" fmla="*/ 0 w 295"/>
                  <a:gd name="T99" fmla="*/ 0 h 122"/>
                  <a:gd name="T100" fmla="*/ 0 w 295"/>
                  <a:gd name="T101" fmla="*/ 0 h 122"/>
                  <a:gd name="T102" fmla="*/ 0 w 295"/>
                  <a:gd name="T103" fmla="*/ 0 h 122"/>
                  <a:gd name="T104" fmla="*/ 0 w 295"/>
                  <a:gd name="T105" fmla="*/ 0 h 122"/>
                  <a:gd name="T106" fmla="*/ 0 w 295"/>
                  <a:gd name="T107" fmla="*/ 0 h 122"/>
                  <a:gd name="T108" fmla="*/ 0 w 295"/>
                  <a:gd name="T109" fmla="*/ 0 h 122"/>
                  <a:gd name="T110" fmla="*/ 0 w 295"/>
                  <a:gd name="T111" fmla="*/ 0 h 122"/>
                  <a:gd name="T112" fmla="*/ 0 w 295"/>
                  <a:gd name="T113" fmla="*/ 0 h 1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5" h="122">
                    <a:moveTo>
                      <a:pt x="63" y="112"/>
                    </a:moveTo>
                    <a:lnTo>
                      <a:pt x="59" y="115"/>
                    </a:lnTo>
                    <a:lnTo>
                      <a:pt x="55" y="118"/>
                    </a:lnTo>
                    <a:lnTo>
                      <a:pt x="51" y="119"/>
                    </a:lnTo>
                    <a:lnTo>
                      <a:pt x="47" y="120"/>
                    </a:lnTo>
                    <a:lnTo>
                      <a:pt x="44" y="122"/>
                    </a:lnTo>
                    <a:lnTo>
                      <a:pt x="40" y="122"/>
                    </a:lnTo>
                    <a:lnTo>
                      <a:pt x="36" y="122"/>
                    </a:lnTo>
                    <a:lnTo>
                      <a:pt x="30" y="122"/>
                    </a:lnTo>
                    <a:lnTo>
                      <a:pt x="23" y="122"/>
                    </a:lnTo>
                    <a:lnTo>
                      <a:pt x="18" y="120"/>
                    </a:lnTo>
                    <a:lnTo>
                      <a:pt x="12" y="119"/>
                    </a:lnTo>
                    <a:lnTo>
                      <a:pt x="8" y="116"/>
                    </a:lnTo>
                    <a:lnTo>
                      <a:pt x="4" y="114"/>
                    </a:lnTo>
                    <a:lnTo>
                      <a:pt x="2" y="109"/>
                    </a:lnTo>
                    <a:lnTo>
                      <a:pt x="0" y="104"/>
                    </a:lnTo>
                    <a:lnTo>
                      <a:pt x="0" y="98"/>
                    </a:lnTo>
                    <a:lnTo>
                      <a:pt x="0" y="96"/>
                    </a:lnTo>
                    <a:lnTo>
                      <a:pt x="1" y="93"/>
                    </a:lnTo>
                    <a:lnTo>
                      <a:pt x="2" y="90"/>
                    </a:lnTo>
                    <a:lnTo>
                      <a:pt x="4" y="87"/>
                    </a:lnTo>
                    <a:lnTo>
                      <a:pt x="5" y="85"/>
                    </a:lnTo>
                    <a:lnTo>
                      <a:pt x="7" y="82"/>
                    </a:lnTo>
                    <a:lnTo>
                      <a:pt x="9" y="80"/>
                    </a:lnTo>
                    <a:lnTo>
                      <a:pt x="11" y="78"/>
                    </a:lnTo>
                    <a:lnTo>
                      <a:pt x="13" y="76"/>
                    </a:lnTo>
                    <a:lnTo>
                      <a:pt x="16" y="75"/>
                    </a:lnTo>
                    <a:lnTo>
                      <a:pt x="19" y="75"/>
                    </a:lnTo>
                    <a:lnTo>
                      <a:pt x="22" y="73"/>
                    </a:lnTo>
                    <a:lnTo>
                      <a:pt x="25" y="72"/>
                    </a:lnTo>
                    <a:lnTo>
                      <a:pt x="27" y="72"/>
                    </a:lnTo>
                    <a:lnTo>
                      <a:pt x="31" y="72"/>
                    </a:lnTo>
                    <a:lnTo>
                      <a:pt x="36" y="71"/>
                    </a:lnTo>
                    <a:lnTo>
                      <a:pt x="44" y="69"/>
                    </a:lnTo>
                    <a:lnTo>
                      <a:pt x="51" y="68"/>
                    </a:lnTo>
                    <a:lnTo>
                      <a:pt x="58" y="67"/>
                    </a:lnTo>
                    <a:lnTo>
                      <a:pt x="62" y="65"/>
                    </a:lnTo>
                    <a:lnTo>
                      <a:pt x="62" y="64"/>
                    </a:lnTo>
                    <a:lnTo>
                      <a:pt x="62" y="62"/>
                    </a:lnTo>
                    <a:lnTo>
                      <a:pt x="62" y="58"/>
                    </a:lnTo>
                    <a:lnTo>
                      <a:pt x="60" y="56"/>
                    </a:lnTo>
                    <a:lnTo>
                      <a:pt x="59" y="53"/>
                    </a:lnTo>
                    <a:lnTo>
                      <a:pt x="58" y="50"/>
                    </a:lnTo>
                    <a:lnTo>
                      <a:pt x="55" y="49"/>
                    </a:lnTo>
                    <a:lnTo>
                      <a:pt x="51" y="47"/>
                    </a:lnTo>
                    <a:lnTo>
                      <a:pt x="47" y="46"/>
                    </a:lnTo>
                    <a:lnTo>
                      <a:pt x="41" y="46"/>
                    </a:lnTo>
                    <a:lnTo>
                      <a:pt x="36" y="46"/>
                    </a:lnTo>
                    <a:lnTo>
                      <a:pt x="31" y="47"/>
                    </a:lnTo>
                    <a:lnTo>
                      <a:pt x="27" y="47"/>
                    </a:lnTo>
                    <a:lnTo>
                      <a:pt x="25" y="49"/>
                    </a:lnTo>
                    <a:lnTo>
                      <a:pt x="23" y="51"/>
                    </a:lnTo>
                    <a:lnTo>
                      <a:pt x="20" y="54"/>
                    </a:lnTo>
                    <a:lnTo>
                      <a:pt x="19" y="57"/>
                    </a:lnTo>
                    <a:lnTo>
                      <a:pt x="18" y="61"/>
                    </a:lnTo>
                    <a:lnTo>
                      <a:pt x="2" y="58"/>
                    </a:lnTo>
                    <a:lnTo>
                      <a:pt x="4" y="54"/>
                    </a:lnTo>
                    <a:lnTo>
                      <a:pt x="5" y="50"/>
                    </a:lnTo>
                    <a:lnTo>
                      <a:pt x="8" y="46"/>
                    </a:lnTo>
                    <a:lnTo>
                      <a:pt x="9" y="43"/>
                    </a:lnTo>
                    <a:lnTo>
                      <a:pt x="12" y="40"/>
                    </a:lnTo>
                    <a:lnTo>
                      <a:pt x="15" y="38"/>
                    </a:lnTo>
                    <a:lnTo>
                      <a:pt x="19" y="36"/>
                    </a:lnTo>
                    <a:lnTo>
                      <a:pt x="23" y="33"/>
                    </a:lnTo>
                    <a:lnTo>
                      <a:pt x="27" y="32"/>
                    </a:lnTo>
                    <a:lnTo>
                      <a:pt x="33" y="32"/>
                    </a:lnTo>
                    <a:lnTo>
                      <a:pt x="38" y="31"/>
                    </a:lnTo>
                    <a:lnTo>
                      <a:pt x="44" y="31"/>
                    </a:lnTo>
                    <a:lnTo>
                      <a:pt x="49" y="31"/>
                    </a:lnTo>
                    <a:lnTo>
                      <a:pt x="54" y="32"/>
                    </a:lnTo>
                    <a:lnTo>
                      <a:pt x="58" y="32"/>
                    </a:lnTo>
                    <a:lnTo>
                      <a:pt x="62" y="33"/>
                    </a:lnTo>
                    <a:lnTo>
                      <a:pt x="66" y="35"/>
                    </a:lnTo>
                    <a:lnTo>
                      <a:pt x="69" y="36"/>
                    </a:lnTo>
                    <a:lnTo>
                      <a:pt x="70" y="39"/>
                    </a:lnTo>
                    <a:lnTo>
                      <a:pt x="73" y="40"/>
                    </a:lnTo>
                    <a:lnTo>
                      <a:pt x="74" y="43"/>
                    </a:lnTo>
                    <a:lnTo>
                      <a:pt x="76" y="46"/>
                    </a:lnTo>
                    <a:lnTo>
                      <a:pt x="77" y="49"/>
                    </a:lnTo>
                    <a:lnTo>
                      <a:pt x="77" y="51"/>
                    </a:lnTo>
                    <a:lnTo>
                      <a:pt x="78" y="53"/>
                    </a:lnTo>
                    <a:lnTo>
                      <a:pt x="78" y="56"/>
                    </a:lnTo>
                    <a:lnTo>
                      <a:pt x="78" y="60"/>
                    </a:lnTo>
                    <a:lnTo>
                      <a:pt x="78" y="64"/>
                    </a:lnTo>
                    <a:lnTo>
                      <a:pt x="78" y="83"/>
                    </a:lnTo>
                    <a:lnTo>
                      <a:pt x="78" y="93"/>
                    </a:lnTo>
                    <a:lnTo>
                      <a:pt x="78" y="100"/>
                    </a:lnTo>
                    <a:lnTo>
                      <a:pt x="78" y="105"/>
                    </a:lnTo>
                    <a:lnTo>
                      <a:pt x="80" y="109"/>
                    </a:lnTo>
                    <a:lnTo>
                      <a:pt x="80" y="112"/>
                    </a:lnTo>
                    <a:lnTo>
                      <a:pt x="81" y="116"/>
                    </a:lnTo>
                    <a:lnTo>
                      <a:pt x="81" y="119"/>
                    </a:lnTo>
                    <a:lnTo>
                      <a:pt x="83" y="122"/>
                    </a:lnTo>
                    <a:lnTo>
                      <a:pt x="67" y="122"/>
                    </a:lnTo>
                    <a:lnTo>
                      <a:pt x="66" y="119"/>
                    </a:lnTo>
                    <a:lnTo>
                      <a:pt x="66" y="118"/>
                    </a:lnTo>
                    <a:lnTo>
                      <a:pt x="65" y="115"/>
                    </a:lnTo>
                    <a:lnTo>
                      <a:pt x="63" y="112"/>
                    </a:lnTo>
                    <a:close/>
                    <a:moveTo>
                      <a:pt x="62" y="80"/>
                    </a:moveTo>
                    <a:lnTo>
                      <a:pt x="58" y="82"/>
                    </a:lnTo>
                    <a:lnTo>
                      <a:pt x="52" y="83"/>
                    </a:lnTo>
                    <a:lnTo>
                      <a:pt x="45" y="85"/>
                    </a:lnTo>
                    <a:lnTo>
                      <a:pt x="37" y="86"/>
                    </a:lnTo>
                    <a:lnTo>
                      <a:pt x="33" y="86"/>
                    </a:lnTo>
                    <a:lnTo>
                      <a:pt x="29" y="86"/>
                    </a:lnTo>
                    <a:lnTo>
                      <a:pt x="26" y="87"/>
                    </a:lnTo>
                    <a:lnTo>
                      <a:pt x="23" y="87"/>
                    </a:lnTo>
                    <a:lnTo>
                      <a:pt x="22" y="89"/>
                    </a:lnTo>
                    <a:lnTo>
                      <a:pt x="20" y="89"/>
                    </a:lnTo>
                    <a:lnTo>
                      <a:pt x="19" y="90"/>
                    </a:lnTo>
                    <a:lnTo>
                      <a:pt x="18" y="91"/>
                    </a:lnTo>
                    <a:lnTo>
                      <a:pt x="16" y="93"/>
                    </a:lnTo>
                    <a:lnTo>
                      <a:pt x="16" y="94"/>
                    </a:lnTo>
                    <a:lnTo>
                      <a:pt x="15" y="96"/>
                    </a:lnTo>
                    <a:lnTo>
                      <a:pt x="15" y="97"/>
                    </a:lnTo>
                    <a:lnTo>
                      <a:pt x="15" y="100"/>
                    </a:lnTo>
                    <a:lnTo>
                      <a:pt x="16" y="102"/>
                    </a:lnTo>
                    <a:lnTo>
                      <a:pt x="18" y="104"/>
                    </a:lnTo>
                    <a:lnTo>
                      <a:pt x="19" y="105"/>
                    </a:lnTo>
                    <a:lnTo>
                      <a:pt x="22" y="107"/>
                    </a:lnTo>
                    <a:lnTo>
                      <a:pt x="26" y="108"/>
                    </a:lnTo>
                    <a:lnTo>
                      <a:pt x="29" y="109"/>
                    </a:lnTo>
                    <a:lnTo>
                      <a:pt x="33" y="109"/>
                    </a:lnTo>
                    <a:lnTo>
                      <a:pt x="38" y="109"/>
                    </a:lnTo>
                    <a:lnTo>
                      <a:pt x="42" y="108"/>
                    </a:lnTo>
                    <a:lnTo>
                      <a:pt x="47" y="107"/>
                    </a:lnTo>
                    <a:lnTo>
                      <a:pt x="49" y="105"/>
                    </a:lnTo>
                    <a:lnTo>
                      <a:pt x="52" y="102"/>
                    </a:lnTo>
                    <a:lnTo>
                      <a:pt x="55" y="101"/>
                    </a:lnTo>
                    <a:lnTo>
                      <a:pt x="58" y="98"/>
                    </a:lnTo>
                    <a:lnTo>
                      <a:pt x="59" y="97"/>
                    </a:lnTo>
                    <a:lnTo>
                      <a:pt x="60" y="94"/>
                    </a:lnTo>
                    <a:lnTo>
                      <a:pt x="62" y="91"/>
                    </a:lnTo>
                    <a:lnTo>
                      <a:pt x="62" y="89"/>
                    </a:lnTo>
                    <a:lnTo>
                      <a:pt x="62" y="85"/>
                    </a:lnTo>
                    <a:lnTo>
                      <a:pt x="62" y="80"/>
                    </a:lnTo>
                    <a:close/>
                    <a:moveTo>
                      <a:pt x="134" y="109"/>
                    </a:moveTo>
                    <a:lnTo>
                      <a:pt x="136" y="122"/>
                    </a:lnTo>
                    <a:lnTo>
                      <a:pt x="134" y="122"/>
                    </a:lnTo>
                    <a:lnTo>
                      <a:pt x="131" y="122"/>
                    </a:lnTo>
                    <a:lnTo>
                      <a:pt x="127" y="122"/>
                    </a:lnTo>
                    <a:lnTo>
                      <a:pt x="124" y="122"/>
                    </a:lnTo>
                    <a:lnTo>
                      <a:pt x="120" y="122"/>
                    </a:lnTo>
                    <a:lnTo>
                      <a:pt x="117" y="122"/>
                    </a:lnTo>
                    <a:lnTo>
                      <a:pt x="114" y="122"/>
                    </a:lnTo>
                    <a:lnTo>
                      <a:pt x="112" y="122"/>
                    </a:lnTo>
                    <a:lnTo>
                      <a:pt x="110" y="120"/>
                    </a:lnTo>
                    <a:lnTo>
                      <a:pt x="107" y="118"/>
                    </a:lnTo>
                    <a:lnTo>
                      <a:pt x="106" y="116"/>
                    </a:lnTo>
                    <a:lnTo>
                      <a:pt x="106" y="115"/>
                    </a:lnTo>
                    <a:lnTo>
                      <a:pt x="105" y="112"/>
                    </a:lnTo>
                    <a:lnTo>
                      <a:pt x="105" y="108"/>
                    </a:lnTo>
                    <a:lnTo>
                      <a:pt x="103" y="104"/>
                    </a:lnTo>
                    <a:lnTo>
                      <a:pt x="103" y="97"/>
                    </a:lnTo>
                    <a:lnTo>
                      <a:pt x="103" y="47"/>
                    </a:lnTo>
                    <a:lnTo>
                      <a:pt x="92" y="47"/>
                    </a:lnTo>
                    <a:lnTo>
                      <a:pt x="92" y="32"/>
                    </a:lnTo>
                    <a:lnTo>
                      <a:pt x="103" y="32"/>
                    </a:lnTo>
                    <a:lnTo>
                      <a:pt x="103" y="10"/>
                    </a:lnTo>
                    <a:lnTo>
                      <a:pt x="118" y="0"/>
                    </a:lnTo>
                    <a:lnTo>
                      <a:pt x="118" y="32"/>
                    </a:lnTo>
                    <a:lnTo>
                      <a:pt x="134" y="32"/>
                    </a:lnTo>
                    <a:lnTo>
                      <a:pt x="134" y="47"/>
                    </a:lnTo>
                    <a:lnTo>
                      <a:pt x="118" y="47"/>
                    </a:lnTo>
                    <a:lnTo>
                      <a:pt x="118" y="97"/>
                    </a:lnTo>
                    <a:lnTo>
                      <a:pt x="118" y="100"/>
                    </a:lnTo>
                    <a:lnTo>
                      <a:pt x="118" y="102"/>
                    </a:lnTo>
                    <a:lnTo>
                      <a:pt x="118" y="104"/>
                    </a:lnTo>
                    <a:lnTo>
                      <a:pt x="120" y="105"/>
                    </a:lnTo>
                    <a:lnTo>
                      <a:pt x="120" y="107"/>
                    </a:lnTo>
                    <a:lnTo>
                      <a:pt x="121" y="107"/>
                    </a:lnTo>
                    <a:lnTo>
                      <a:pt x="121" y="108"/>
                    </a:lnTo>
                    <a:lnTo>
                      <a:pt x="123" y="108"/>
                    </a:lnTo>
                    <a:lnTo>
                      <a:pt x="124" y="108"/>
                    </a:lnTo>
                    <a:lnTo>
                      <a:pt x="125" y="109"/>
                    </a:lnTo>
                    <a:lnTo>
                      <a:pt x="127" y="109"/>
                    </a:lnTo>
                    <a:lnTo>
                      <a:pt x="128" y="109"/>
                    </a:lnTo>
                    <a:lnTo>
                      <a:pt x="130" y="109"/>
                    </a:lnTo>
                    <a:lnTo>
                      <a:pt x="132" y="109"/>
                    </a:lnTo>
                    <a:lnTo>
                      <a:pt x="134" y="109"/>
                    </a:lnTo>
                    <a:close/>
                    <a:moveTo>
                      <a:pt x="145" y="78"/>
                    </a:moveTo>
                    <a:lnTo>
                      <a:pt x="146" y="67"/>
                    </a:lnTo>
                    <a:lnTo>
                      <a:pt x="149" y="56"/>
                    </a:lnTo>
                    <a:lnTo>
                      <a:pt x="153" y="47"/>
                    </a:lnTo>
                    <a:lnTo>
                      <a:pt x="159" y="40"/>
                    </a:lnTo>
                    <a:lnTo>
                      <a:pt x="165" y="36"/>
                    </a:lnTo>
                    <a:lnTo>
                      <a:pt x="171" y="33"/>
                    </a:lnTo>
                    <a:lnTo>
                      <a:pt x="178" y="32"/>
                    </a:lnTo>
                    <a:lnTo>
                      <a:pt x="186" y="31"/>
                    </a:lnTo>
                    <a:lnTo>
                      <a:pt x="194" y="32"/>
                    </a:lnTo>
                    <a:lnTo>
                      <a:pt x="203" y="33"/>
                    </a:lnTo>
                    <a:lnTo>
                      <a:pt x="210" y="38"/>
                    </a:lnTo>
                    <a:lnTo>
                      <a:pt x="217" y="43"/>
                    </a:lnTo>
                    <a:lnTo>
                      <a:pt x="221" y="50"/>
                    </a:lnTo>
                    <a:lnTo>
                      <a:pt x="225" y="57"/>
                    </a:lnTo>
                    <a:lnTo>
                      <a:pt x="226" y="67"/>
                    </a:lnTo>
                    <a:lnTo>
                      <a:pt x="228" y="76"/>
                    </a:lnTo>
                    <a:lnTo>
                      <a:pt x="228" y="85"/>
                    </a:lnTo>
                    <a:lnTo>
                      <a:pt x="226" y="91"/>
                    </a:lnTo>
                    <a:lnTo>
                      <a:pt x="225" y="97"/>
                    </a:lnTo>
                    <a:lnTo>
                      <a:pt x="222" y="102"/>
                    </a:lnTo>
                    <a:lnTo>
                      <a:pt x="219" y="108"/>
                    </a:lnTo>
                    <a:lnTo>
                      <a:pt x="217" y="112"/>
                    </a:lnTo>
                    <a:lnTo>
                      <a:pt x="212" y="116"/>
                    </a:lnTo>
                    <a:lnTo>
                      <a:pt x="208" y="119"/>
                    </a:lnTo>
                    <a:lnTo>
                      <a:pt x="203" y="120"/>
                    </a:lnTo>
                    <a:lnTo>
                      <a:pt x="197" y="122"/>
                    </a:lnTo>
                    <a:lnTo>
                      <a:pt x="192" y="122"/>
                    </a:lnTo>
                    <a:lnTo>
                      <a:pt x="186" y="122"/>
                    </a:lnTo>
                    <a:lnTo>
                      <a:pt x="178" y="122"/>
                    </a:lnTo>
                    <a:lnTo>
                      <a:pt x="170" y="120"/>
                    </a:lnTo>
                    <a:lnTo>
                      <a:pt x="163" y="118"/>
                    </a:lnTo>
                    <a:lnTo>
                      <a:pt x="157" y="112"/>
                    </a:lnTo>
                    <a:lnTo>
                      <a:pt x="152" y="105"/>
                    </a:lnTo>
                    <a:lnTo>
                      <a:pt x="147" y="97"/>
                    </a:lnTo>
                    <a:lnTo>
                      <a:pt x="146" y="89"/>
                    </a:lnTo>
                    <a:lnTo>
                      <a:pt x="145" y="78"/>
                    </a:lnTo>
                    <a:close/>
                    <a:moveTo>
                      <a:pt x="160" y="78"/>
                    </a:moveTo>
                    <a:lnTo>
                      <a:pt x="160" y="85"/>
                    </a:lnTo>
                    <a:lnTo>
                      <a:pt x="161" y="91"/>
                    </a:lnTo>
                    <a:lnTo>
                      <a:pt x="164" y="97"/>
                    </a:lnTo>
                    <a:lnTo>
                      <a:pt x="167" y="101"/>
                    </a:lnTo>
                    <a:lnTo>
                      <a:pt x="171" y="105"/>
                    </a:lnTo>
                    <a:lnTo>
                      <a:pt x="176" y="107"/>
                    </a:lnTo>
                    <a:lnTo>
                      <a:pt x="181" y="109"/>
                    </a:lnTo>
                    <a:lnTo>
                      <a:pt x="186" y="109"/>
                    </a:lnTo>
                    <a:lnTo>
                      <a:pt x="192" y="109"/>
                    </a:lnTo>
                    <a:lnTo>
                      <a:pt x="197" y="107"/>
                    </a:lnTo>
                    <a:lnTo>
                      <a:pt x="201" y="105"/>
                    </a:lnTo>
                    <a:lnTo>
                      <a:pt x="205" y="101"/>
                    </a:lnTo>
                    <a:lnTo>
                      <a:pt x="208" y="97"/>
                    </a:lnTo>
                    <a:lnTo>
                      <a:pt x="211" y="90"/>
                    </a:lnTo>
                    <a:lnTo>
                      <a:pt x="212" y="85"/>
                    </a:lnTo>
                    <a:lnTo>
                      <a:pt x="212" y="76"/>
                    </a:lnTo>
                    <a:lnTo>
                      <a:pt x="212" y="69"/>
                    </a:lnTo>
                    <a:lnTo>
                      <a:pt x="211" y="62"/>
                    </a:lnTo>
                    <a:lnTo>
                      <a:pt x="208" y="58"/>
                    </a:lnTo>
                    <a:lnTo>
                      <a:pt x="205" y="54"/>
                    </a:lnTo>
                    <a:lnTo>
                      <a:pt x="201" y="50"/>
                    </a:lnTo>
                    <a:lnTo>
                      <a:pt x="197" y="47"/>
                    </a:lnTo>
                    <a:lnTo>
                      <a:pt x="192" y="46"/>
                    </a:lnTo>
                    <a:lnTo>
                      <a:pt x="186" y="46"/>
                    </a:lnTo>
                    <a:lnTo>
                      <a:pt x="181" y="46"/>
                    </a:lnTo>
                    <a:lnTo>
                      <a:pt x="176" y="47"/>
                    </a:lnTo>
                    <a:lnTo>
                      <a:pt x="172" y="50"/>
                    </a:lnTo>
                    <a:lnTo>
                      <a:pt x="168" y="54"/>
                    </a:lnTo>
                    <a:lnTo>
                      <a:pt x="164" y="58"/>
                    </a:lnTo>
                    <a:lnTo>
                      <a:pt x="163" y="64"/>
                    </a:lnTo>
                    <a:lnTo>
                      <a:pt x="160" y="69"/>
                    </a:lnTo>
                    <a:lnTo>
                      <a:pt x="160" y="78"/>
                    </a:lnTo>
                    <a:close/>
                    <a:moveTo>
                      <a:pt x="247" y="122"/>
                    </a:moveTo>
                    <a:lnTo>
                      <a:pt x="247" y="32"/>
                    </a:lnTo>
                    <a:lnTo>
                      <a:pt x="259" y="32"/>
                    </a:lnTo>
                    <a:lnTo>
                      <a:pt x="259" y="46"/>
                    </a:lnTo>
                    <a:lnTo>
                      <a:pt x="262" y="42"/>
                    </a:lnTo>
                    <a:lnTo>
                      <a:pt x="265" y="38"/>
                    </a:lnTo>
                    <a:lnTo>
                      <a:pt x="266" y="36"/>
                    </a:lnTo>
                    <a:lnTo>
                      <a:pt x="269" y="33"/>
                    </a:lnTo>
                    <a:lnTo>
                      <a:pt x="272" y="32"/>
                    </a:lnTo>
                    <a:lnTo>
                      <a:pt x="275" y="32"/>
                    </a:lnTo>
                    <a:lnTo>
                      <a:pt x="277" y="31"/>
                    </a:lnTo>
                    <a:lnTo>
                      <a:pt x="280" y="31"/>
                    </a:lnTo>
                    <a:lnTo>
                      <a:pt x="284" y="31"/>
                    </a:lnTo>
                    <a:lnTo>
                      <a:pt x="288" y="32"/>
                    </a:lnTo>
                    <a:lnTo>
                      <a:pt x="291" y="33"/>
                    </a:lnTo>
                    <a:lnTo>
                      <a:pt x="295" y="35"/>
                    </a:lnTo>
                    <a:lnTo>
                      <a:pt x="290" y="49"/>
                    </a:lnTo>
                    <a:lnTo>
                      <a:pt x="287" y="47"/>
                    </a:lnTo>
                    <a:lnTo>
                      <a:pt x="284" y="47"/>
                    </a:lnTo>
                    <a:lnTo>
                      <a:pt x="281" y="46"/>
                    </a:lnTo>
                    <a:lnTo>
                      <a:pt x="279" y="46"/>
                    </a:lnTo>
                    <a:lnTo>
                      <a:pt x="277" y="46"/>
                    </a:lnTo>
                    <a:lnTo>
                      <a:pt x="275" y="47"/>
                    </a:lnTo>
                    <a:lnTo>
                      <a:pt x="273" y="47"/>
                    </a:lnTo>
                    <a:lnTo>
                      <a:pt x="270" y="49"/>
                    </a:lnTo>
                    <a:lnTo>
                      <a:pt x="269" y="50"/>
                    </a:lnTo>
                    <a:lnTo>
                      <a:pt x="268" y="53"/>
                    </a:lnTo>
                    <a:lnTo>
                      <a:pt x="266" y="54"/>
                    </a:lnTo>
                    <a:lnTo>
                      <a:pt x="265" y="57"/>
                    </a:lnTo>
                    <a:lnTo>
                      <a:pt x="263" y="61"/>
                    </a:lnTo>
                    <a:lnTo>
                      <a:pt x="263" y="65"/>
                    </a:lnTo>
                    <a:lnTo>
                      <a:pt x="262" y="69"/>
                    </a:lnTo>
                    <a:lnTo>
                      <a:pt x="262" y="75"/>
                    </a:lnTo>
                    <a:lnTo>
                      <a:pt x="262" y="122"/>
                    </a:lnTo>
                    <a:lnTo>
                      <a:pt x="247" y="12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0" name="Freeform 87">
                <a:extLst>
                  <a:ext uri="{FF2B5EF4-FFF2-40B4-BE49-F238E27FC236}">
                    <a16:creationId xmlns:a16="http://schemas.microsoft.com/office/drawing/2014/main" id="{6FB20011-8811-4CFD-9F59-D6340FDE18F7}"/>
                  </a:ext>
                </a:extLst>
              </p:cNvPr>
              <p:cNvSpPr>
                <a:spLocks/>
              </p:cNvSpPr>
              <p:nvPr/>
            </p:nvSpPr>
            <p:spPr bwMode="auto">
              <a:xfrm>
                <a:off x="2873" y="2478"/>
                <a:ext cx="114" cy="115"/>
              </a:xfrm>
              <a:custGeom>
                <a:avLst/>
                <a:gdLst>
                  <a:gd name="T0" fmla="*/ 0 w 342"/>
                  <a:gd name="T1" fmla="*/ 0 h 346"/>
                  <a:gd name="T2" fmla="*/ 0 w 342"/>
                  <a:gd name="T3" fmla="*/ 0 h 346"/>
                  <a:gd name="T4" fmla="*/ 0 w 342"/>
                  <a:gd name="T5" fmla="*/ 0 h 346"/>
                  <a:gd name="T6" fmla="*/ 0 w 342"/>
                  <a:gd name="T7" fmla="*/ 0 h 346"/>
                  <a:gd name="T8" fmla="*/ 0 w 342"/>
                  <a:gd name="T9" fmla="*/ 0 h 346"/>
                  <a:gd name="T10" fmla="*/ 0 w 342"/>
                  <a:gd name="T11" fmla="*/ 0 h 346"/>
                  <a:gd name="T12" fmla="*/ 0 w 342"/>
                  <a:gd name="T13" fmla="*/ 0 h 3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346">
                    <a:moveTo>
                      <a:pt x="342" y="237"/>
                    </a:moveTo>
                    <a:lnTo>
                      <a:pt x="56" y="346"/>
                    </a:lnTo>
                    <a:lnTo>
                      <a:pt x="0" y="319"/>
                    </a:lnTo>
                    <a:lnTo>
                      <a:pt x="0" y="27"/>
                    </a:lnTo>
                    <a:lnTo>
                      <a:pt x="56" y="0"/>
                    </a:lnTo>
                    <a:lnTo>
                      <a:pt x="342" y="109"/>
                    </a:lnTo>
                    <a:lnTo>
                      <a:pt x="342" y="237"/>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1" name="Freeform 88">
                <a:extLst>
                  <a:ext uri="{FF2B5EF4-FFF2-40B4-BE49-F238E27FC236}">
                    <a16:creationId xmlns:a16="http://schemas.microsoft.com/office/drawing/2014/main" id="{00EB8FDD-DE36-45A7-A61A-DCEA7018C026}"/>
                  </a:ext>
                </a:extLst>
              </p:cNvPr>
              <p:cNvSpPr>
                <a:spLocks/>
              </p:cNvSpPr>
              <p:nvPr/>
            </p:nvSpPr>
            <p:spPr bwMode="auto">
              <a:xfrm>
                <a:off x="2873" y="2478"/>
                <a:ext cx="114" cy="115"/>
              </a:xfrm>
              <a:custGeom>
                <a:avLst/>
                <a:gdLst>
                  <a:gd name="T0" fmla="*/ 0 w 342"/>
                  <a:gd name="T1" fmla="*/ 0 h 346"/>
                  <a:gd name="T2" fmla="*/ 0 w 342"/>
                  <a:gd name="T3" fmla="*/ 0 h 346"/>
                  <a:gd name="T4" fmla="*/ 0 w 342"/>
                  <a:gd name="T5" fmla="*/ 0 h 346"/>
                  <a:gd name="T6" fmla="*/ 0 w 342"/>
                  <a:gd name="T7" fmla="*/ 0 h 346"/>
                  <a:gd name="T8" fmla="*/ 0 w 342"/>
                  <a:gd name="T9" fmla="*/ 0 h 346"/>
                  <a:gd name="T10" fmla="*/ 0 w 342"/>
                  <a:gd name="T11" fmla="*/ 0 h 346"/>
                  <a:gd name="T12" fmla="*/ 0 w 342"/>
                  <a:gd name="T13" fmla="*/ 0 h 3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2" h="346">
                    <a:moveTo>
                      <a:pt x="342" y="237"/>
                    </a:moveTo>
                    <a:lnTo>
                      <a:pt x="56" y="346"/>
                    </a:lnTo>
                    <a:lnTo>
                      <a:pt x="0" y="319"/>
                    </a:lnTo>
                    <a:lnTo>
                      <a:pt x="0" y="27"/>
                    </a:lnTo>
                    <a:lnTo>
                      <a:pt x="56" y="0"/>
                    </a:lnTo>
                    <a:lnTo>
                      <a:pt x="342" y="109"/>
                    </a:lnTo>
                    <a:lnTo>
                      <a:pt x="342" y="23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2" name="Rectangle 89">
                <a:extLst>
                  <a:ext uri="{FF2B5EF4-FFF2-40B4-BE49-F238E27FC236}">
                    <a16:creationId xmlns:a16="http://schemas.microsoft.com/office/drawing/2014/main" id="{863F6DE2-39CB-4C1B-A4E8-6C92911BE559}"/>
                  </a:ext>
                </a:extLst>
              </p:cNvPr>
              <p:cNvSpPr>
                <a:spLocks noChangeArrowheads="1"/>
              </p:cNvSpPr>
              <p:nvPr/>
            </p:nvSpPr>
            <p:spPr bwMode="auto">
              <a:xfrm>
                <a:off x="2696" y="2213"/>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3" name="Rectangle 90">
                <a:extLst>
                  <a:ext uri="{FF2B5EF4-FFF2-40B4-BE49-F238E27FC236}">
                    <a16:creationId xmlns:a16="http://schemas.microsoft.com/office/drawing/2014/main" id="{A485F824-AE91-43ED-88CA-62FC4CDBD22F}"/>
                  </a:ext>
                </a:extLst>
              </p:cNvPr>
              <p:cNvSpPr>
                <a:spLocks noChangeArrowheads="1"/>
              </p:cNvSpPr>
              <p:nvPr/>
            </p:nvSpPr>
            <p:spPr bwMode="auto">
              <a:xfrm>
                <a:off x="2696" y="2239"/>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4" name="Rectangle 91">
                <a:extLst>
                  <a:ext uri="{FF2B5EF4-FFF2-40B4-BE49-F238E27FC236}">
                    <a16:creationId xmlns:a16="http://schemas.microsoft.com/office/drawing/2014/main" id="{B71AA88C-E54D-404F-AE92-BAA988F3A445}"/>
                  </a:ext>
                </a:extLst>
              </p:cNvPr>
              <p:cNvSpPr>
                <a:spLocks noChangeArrowheads="1"/>
              </p:cNvSpPr>
              <p:nvPr/>
            </p:nvSpPr>
            <p:spPr bwMode="auto">
              <a:xfrm>
                <a:off x="2696" y="2265"/>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5" name="Rectangle 92">
                <a:extLst>
                  <a:ext uri="{FF2B5EF4-FFF2-40B4-BE49-F238E27FC236}">
                    <a16:creationId xmlns:a16="http://schemas.microsoft.com/office/drawing/2014/main" id="{4D07B6C5-78C4-42D7-A8AC-BC29A0676788}"/>
                  </a:ext>
                </a:extLst>
              </p:cNvPr>
              <p:cNvSpPr>
                <a:spLocks noChangeArrowheads="1"/>
              </p:cNvSpPr>
              <p:nvPr/>
            </p:nvSpPr>
            <p:spPr bwMode="auto">
              <a:xfrm>
                <a:off x="2696" y="2290"/>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6" name="Rectangle 93">
                <a:extLst>
                  <a:ext uri="{FF2B5EF4-FFF2-40B4-BE49-F238E27FC236}">
                    <a16:creationId xmlns:a16="http://schemas.microsoft.com/office/drawing/2014/main" id="{454959EC-08C5-40C5-A91B-85B82CC6EB7B}"/>
                  </a:ext>
                </a:extLst>
              </p:cNvPr>
              <p:cNvSpPr>
                <a:spLocks noChangeArrowheads="1"/>
              </p:cNvSpPr>
              <p:nvPr/>
            </p:nvSpPr>
            <p:spPr bwMode="auto">
              <a:xfrm>
                <a:off x="2696" y="2316"/>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7" name="Rectangle 94">
                <a:extLst>
                  <a:ext uri="{FF2B5EF4-FFF2-40B4-BE49-F238E27FC236}">
                    <a16:creationId xmlns:a16="http://schemas.microsoft.com/office/drawing/2014/main" id="{288E417F-45F3-4D93-9609-9662A7456D3C}"/>
                  </a:ext>
                </a:extLst>
              </p:cNvPr>
              <p:cNvSpPr>
                <a:spLocks noChangeArrowheads="1"/>
              </p:cNvSpPr>
              <p:nvPr/>
            </p:nvSpPr>
            <p:spPr bwMode="auto">
              <a:xfrm>
                <a:off x="2696" y="2342"/>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8" name="Rectangle 95">
                <a:extLst>
                  <a:ext uri="{FF2B5EF4-FFF2-40B4-BE49-F238E27FC236}">
                    <a16:creationId xmlns:a16="http://schemas.microsoft.com/office/drawing/2014/main" id="{ED3F18D0-686F-4B57-9B7F-DB5DAFFD7EF2}"/>
                  </a:ext>
                </a:extLst>
              </p:cNvPr>
              <p:cNvSpPr>
                <a:spLocks noChangeArrowheads="1"/>
              </p:cNvSpPr>
              <p:nvPr/>
            </p:nvSpPr>
            <p:spPr bwMode="auto">
              <a:xfrm>
                <a:off x="2696" y="2368"/>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09" name="Rectangle 96">
                <a:extLst>
                  <a:ext uri="{FF2B5EF4-FFF2-40B4-BE49-F238E27FC236}">
                    <a16:creationId xmlns:a16="http://schemas.microsoft.com/office/drawing/2014/main" id="{932F99EC-F72E-4D18-B812-6F343CC17CEE}"/>
                  </a:ext>
                </a:extLst>
              </p:cNvPr>
              <p:cNvSpPr>
                <a:spLocks noChangeArrowheads="1"/>
              </p:cNvSpPr>
              <p:nvPr/>
            </p:nvSpPr>
            <p:spPr bwMode="auto">
              <a:xfrm>
                <a:off x="2696" y="2393"/>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0" name="Rectangle 97">
                <a:extLst>
                  <a:ext uri="{FF2B5EF4-FFF2-40B4-BE49-F238E27FC236}">
                    <a16:creationId xmlns:a16="http://schemas.microsoft.com/office/drawing/2014/main" id="{9CF420B4-FD67-447F-92B2-8F1F99738E90}"/>
                  </a:ext>
                </a:extLst>
              </p:cNvPr>
              <p:cNvSpPr>
                <a:spLocks noChangeArrowheads="1"/>
              </p:cNvSpPr>
              <p:nvPr/>
            </p:nvSpPr>
            <p:spPr bwMode="auto">
              <a:xfrm>
                <a:off x="2696" y="2419"/>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1" name="Rectangle 98">
                <a:extLst>
                  <a:ext uri="{FF2B5EF4-FFF2-40B4-BE49-F238E27FC236}">
                    <a16:creationId xmlns:a16="http://schemas.microsoft.com/office/drawing/2014/main" id="{69D65C16-8C44-4608-B713-AF93EEC84FAF}"/>
                  </a:ext>
                </a:extLst>
              </p:cNvPr>
              <p:cNvSpPr>
                <a:spLocks noChangeArrowheads="1"/>
              </p:cNvSpPr>
              <p:nvPr/>
            </p:nvSpPr>
            <p:spPr bwMode="auto">
              <a:xfrm>
                <a:off x="2696" y="2445"/>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2" name="Rectangle 99">
                <a:extLst>
                  <a:ext uri="{FF2B5EF4-FFF2-40B4-BE49-F238E27FC236}">
                    <a16:creationId xmlns:a16="http://schemas.microsoft.com/office/drawing/2014/main" id="{90579CA5-B0B6-4591-8447-E5F151BBA448}"/>
                  </a:ext>
                </a:extLst>
              </p:cNvPr>
              <p:cNvSpPr>
                <a:spLocks noChangeArrowheads="1"/>
              </p:cNvSpPr>
              <p:nvPr/>
            </p:nvSpPr>
            <p:spPr bwMode="auto">
              <a:xfrm>
                <a:off x="2696" y="2470"/>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3" name="Rectangle 100">
                <a:extLst>
                  <a:ext uri="{FF2B5EF4-FFF2-40B4-BE49-F238E27FC236}">
                    <a16:creationId xmlns:a16="http://schemas.microsoft.com/office/drawing/2014/main" id="{7C5BBA5D-2922-46AF-ACC6-D64908CA8D22}"/>
                  </a:ext>
                </a:extLst>
              </p:cNvPr>
              <p:cNvSpPr>
                <a:spLocks noChangeArrowheads="1"/>
              </p:cNvSpPr>
              <p:nvPr/>
            </p:nvSpPr>
            <p:spPr bwMode="auto">
              <a:xfrm>
                <a:off x="2696" y="2496"/>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4" name="Rectangle 101">
                <a:extLst>
                  <a:ext uri="{FF2B5EF4-FFF2-40B4-BE49-F238E27FC236}">
                    <a16:creationId xmlns:a16="http://schemas.microsoft.com/office/drawing/2014/main" id="{4257481E-DF6B-4F78-809D-FA33E8711FC3}"/>
                  </a:ext>
                </a:extLst>
              </p:cNvPr>
              <p:cNvSpPr>
                <a:spLocks noChangeArrowheads="1"/>
              </p:cNvSpPr>
              <p:nvPr/>
            </p:nvSpPr>
            <p:spPr bwMode="auto">
              <a:xfrm>
                <a:off x="2696" y="2522"/>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5" name="Rectangle 102">
                <a:extLst>
                  <a:ext uri="{FF2B5EF4-FFF2-40B4-BE49-F238E27FC236}">
                    <a16:creationId xmlns:a16="http://schemas.microsoft.com/office/drawing/2014/main" id="{269669E4-A5FD-4414-88B8-B42E6D281F6F}"/>
                  </a:ext>
                </a:extLst>
              </p:cNvPr>
              <p:cNvSpPr>
                <a:spLocks noChangeArrowheads="1"/>
              </p:cNvSpPr>
              <p:nvPr/>
            </p:nvSpPr>
            <p:spPr bwMode="auto">
              <a:xfrm>
                <a:off x="2696" y="2548"/>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6" name="Rectangle 103">
                <a:extLst>
                  <a:ext uri="{FF2B5EF4-FFF2-40B4-BE49-F238E27FC236}">
                    <a16:creationId xmlns:a16="http://schemas.microsoft.com/office/drawing/2014/main" id="{BBC2A49F-4358-41D4-A588-28AF25DAF86C}"/>
                  </a:ext>
                </a:extLst>
              </p:cNvPr>
              <p:cNvSpPr>
                <a:spLocks noChangeArrowheads="1"/>
              </p:cNvSpPr>
              <p:nvPr/>
            </p:nvSpPr>
            <p:spPr bwMode="auto">
              <a:xfrm>
                <a:off x="2696" y="2574"/>
                <a:ext cx="12" cy="1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7" name="Rectangle 104">
                <a:extLst>
                  <a:ext uri="{FF2B5EF4-FFF2-40B4-BE49-F238E27FC236}">
                    <a16:creationId xmlns:a16="http://schemas.microsoft.com/office/drawing/2014/main" id="{96D55BCC-57B3-44DB-AAEA-1A3D38104E34}"/>
                  </a:ext>
                </a:extLst>
              </p:cNvPr>
              <p:cNvSpPr>
                <a:spLocks noChangeArrowheads="1"/>
              </p:cNvSpPr>
              <p:nvPr/>
            </p:nvSpPr>
            <p:spPr bwMode="auto">
              <a:xfrm>
                <a:off x="2696" y="2599"/>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8" name="Rectangle 105">
                <a:extLst>
                  <a:ext uri="{FF2B5EF4-FFF2-40B4-BE49-F238E27FC236}">
                    <a16:creationId xmlns:a16="http://schemas.microsoft.com/office/drawing/2014/main" id="{B933419E-0E2A-4B0E-97BB-3FB9AB91F7CB}"/>
                  </a:ext>
                </a:extLst>
              </p:cNvPr>
              <p:cNvSpPr>
                <a:spLocks noChangeArrowheads="1"/>
              </p:cNvSpPr>
              <p:nvPr/>
            </p:nvSpPr>
            <p:spPr bwMode="auto">
              <a:xfrm>
                <a:off x="2696" y="2625"/>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19" name="Rectangle 106">
                <a:extLst>
                  <a:ext uri="{FF2B5EF4-FFF2-40B4-BE49-F238E27FC236}">
                    <a16:creationId xmlns:a16="http://schemas.microsoft.com/office/drawing/2014/main" id="{741AE8CD-9B98-450B-8B5E-522D65C62FC7}"/>
                  </a:ext>
                </a:extLst>
              </p:cNvPr>
              <p:cNvSpPr>
                <a:spLocks noChangeArrowheads="1"/>
              </p:cNvSpPr>
              <p:nvPr/>
            </p:nvSpPr>
            <p:spPr bwMode="auto">
              <a:xfrm>
                <a:off x="2696" y="2651"/>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0" name="Rectangle 107">
                <a:extLst>
                  <a:ext uri="{FF2B5EF4-FFF2-40B4-BE49-F238E27FC236}">
                    <a16:creationId xmlns:a16="http://schemas.microsoft.com/office/drawing/2014/main" id="{456A5E1E-FEAA-4D6E-9522-B2741FA72322}"/>
                  </a:ext>
                </a:extLst>
              </p:cNvPr>
              <p:cNvSpPr>
                <a:spLocks noChangeArrowheads="1"/>
              </p:cNvSpPr>
              <p:nvPr/>
            </p:nvSpPr>
            <p:spPr bwMode="auto">
              <a:xfrm>
                <a:off x="2696" y="2677"/>
                <a:ext cx="12"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1" name="Rectangle 108">
                <a:extLst>
                  <a:ext uri="{FF2B5EF4-FFF2-40B4-BE49-F238E27FC236}">
                    <a16:creationId xmlns:a16="http://schemas.microsoft.com/office/drawing/2014/main" id="{EDFFB882-A378-4B4C-9AC0-155578849148}"/>
                  </a:ext>
                </a:extLst>
              </p:cNvPr>
              <p:cNvSpPr>
                <a:spLocks noChangeArrowheads="1"/>
              </p:cNvSpPr>
              <p:nvPr/>
            </p:nvSpPr>
            <p:spPr bwMode="auto">
              <a:xfrm>
                <a:off x="2696" y="2703"/>
                <a:ext cx="12" cy="1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2" name="Rectangle 109">
                <a:extLst>
                  <a:ext uri="{FF2B5EF4-FFF2-40B4-BE49-F238E27FC236}">
                    <a16:creationId xmlns:a16="http://schemas.microsoft.com/office/drawing/2014/main" id="{6E601F55-B374-490A-BC9A-3B64FF8278AB}"/>
                  </a:ext>
                </a:extLst>
              </p:cNvPr>
              <p:cNvSpPr>
                <a:spLocks noChangeArrowheads="1"/>
              </p:cNvSpPr>
              <p:nvPr/>
            </p:nvSpPr>
            <p:spPr bwMode="auto">
              <a:xfrm>
                <a:off x="2912" y="2580"/>
                <a:ext cx="13" cy="1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3" name="Rectangle 110">
                <a:extLst>
                  <a:ext uri="{FF2B5EF4-FFF2-40B4-BE49-F238E27FC236}">
                    <a16:creationId xmlns:a16="http://schemas.microsoft.com/office/drawing/2014/main" id="{BD0B7852-879B-4CD4-9AA1-7155C5C2A597}"/>
                  </a:ext>
                </a:extLst>
              </p:cNvPr>
              <p:cNvSpPr>
                <a:spLocks noChangeArrowheads="1"/>
              </p:cNvSpPr>
              <p:nvPr/>
            </p:nvSpPr>
            <p:spPr bwMode="auto">
              <a:xfrm>
                <a:off x="2912" y="2605"/>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4" name="Rectangle 111">
                <a:extLst>
                  <a:ext uri="{FF2B5EF4-FFF2-40B4-BE49-F238E27FC236}">
                    <a16:creationId xmlns:a16="http://schemas.microsoft.com/office/drawing/2014/main" id="{1807EA77-F6DC-4CB7-8EC8-E6A30C37BF88}"/>
                  </a:ext>
                </a:extLst>
              </p:cNvPr>
              <p:cNvSpPr>
                <a:spLocks noChangeArrowheads="1"/>
              </p:cNvSpPr>
              <p:nvPr/>
            </p:nvSpPr>
            <p:spPr bwMode="auto">
              <a:xfrm>
                <a:off x="2912" y="2631"/>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5" name="Rectangle 112">
                <a:extLst>
                  <a:ext uri="{FF2B5EF4-FFF2-40B4-BE49-F238E27FC236}">
                    <a16:creationId xmlns:a16="http://schemas.microsoft.com/office/drawing/2014/main" id="{ABFF65D1-2958-4BD5-9AA5-EBB9764FC37B}"/>
                  </a:ext>
                </a:extLst>
              </p:cNvPr>
              <p:cNvSpPr>
                <a:spLocks noChangeArrowheads="1"/>
              </p:cNvSpPr>
              <p:nvPr/>
            </p:nvSpPr>
            <p:spPr bwMode="auto">
              <a:xfrm>
                <a:off x="2912" y="2657"/>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6" name="Rectangle 113">
                <a:extLst>
                  <a:ext uri="{FF2B5EF4-FFF2-40B4-BE49-F238E27FC236}">
                    <a16:creationId xmlns:a16="http://schemas.microsoft.com/office/drawing/2014/main" id="{8AEDB536-891C-4693-BC13-EE5614491ADD}"/>
                  </a:ext>
                </a:extLst>
              </p:cNvPr>
              <p:cNvSpPr>
                <a:spLocks noChangeArrowheads="1"/>
              </p:cNvSpPr>
              <p:nvPr/>
            </p:nvSpPr>
            <p:spPr bwMode="auto">
              <a:xfrm>
                <a:off x="2912" y="2683"/>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7" name="Freeform 114">
                <a:extLst>
                  <a:ext uri="{FF2B5EF4-FFF2-40B4-BE49-F238E27FC236}">
                    <a16:creationId xmlns:a16="http://schemas.microsoft.com/office/drawing/2014/main" id="{2ACD42A6-75D1-4790-B149-6DF4A858B811}"/>
                  </a:ext>
                </a:extLst>
              </p:cNvPr>
              <p:cNvSpPr>
                <a:spLocks/>
              </p:cNvSpPr>
              <p:nvPr/>
            </p:nvSpPr>
            <p:spPr bwMode="auto">
              <a:xfrm>
                <a:off x="2912" y="2709"/>
                <a:ext cx="13" cy="12"/>
              </a:xfrm>
              <a:custGeom>
                <a:avLst/>
                <a:gdLst>
                  <a:gd name="T0" fmla="*/ 0 w 39"/>
                  <a:gd name="T1" fmla="*/ 0 h 37"/>
                  <a:gd name="T2" fmla="*/ 0 w 39"/>
                  <a:gd name="T3" fmla="*/ 0 h 37"/>
                  <a:gd name="T4" fmla="*/ 0 w 39"/>
                  <a:gd name="T5" fmla="*/ 0 h 37"/>
                  <a:gd name="T6" fmla="*/ 0 w 39"/>
                  <a:gd name="T7" fmla="*/ 0 h 37"/>
                  <a:gd name="T8" fmla="*/ 0 w 39"/>
                  <a:gd name="T9" fmla="*/ 0 h 37"/>
                  <a:gd name="T10" fmla="*/ 0 w 39"/>
                  <a:gd name="T11" fmla="*/ 0 h 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37">
                    <a:moveTo>
                      <a:pt x="20" y="37"/>
                    </a:moveTo>
                    <a:lnTo>
                      <a:pt x="39" y="37"/>
                    </a:lnTo>
                    <a:lnTo>
                      <a:pt x="39" y="0"/>
                    </a:lnTo>
                    <a:lnTo>
                      <a:pt x="0" y="0"/>
                    </a:lnTo>
                    <a:lnTo>
                      <a:pt x="0" y="37"/>
                    </a:lnTo>
                    <a:lnTo>
                      <a:pt x="20" y="37"/>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8" name="Rectangle 115">
                <a:extLst>
                  <a:ext uri="{FF2B5EF4-FFF2-40B4-BE49-F238E27FC236}">
                    <a16:creationId xmlns:a16="http://schemas.microsoft.com/office/drawing/2014/main" id="{B1367DBF-BAE6-4649-AECB-16A4EECC7CEA}"/>
                  </a:ext>
                </a:extLst>
              </p:cNvPr>
              <p:cNvSpPr>
                <a:spLocks noChangeArrowheads="1"/>
              </p:cNvSpPr>
              <p:nvPr/>
            </p:nvSpPr>
            <p:spPr bwMode="auto">
              <a:xfrm>
                <a:off x="2960" y="2207"/>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29" name="Rectangle 116">
                <a:extLst>
                  <a:ext uri="{FF2B5EF4-FFF2-40B4-BE49-F238E27FC236}">
                    <a16:creationId xmlns:a16="http://schemas.microsoft.com/office/drawing/2014/main" id="{19EC019E-E398-47AE-A399-0888649F9B3B}"/>
                  </a:ext>
                </a:extLst>
              </p:cNvPr>
              <p:cNvSpPr>
                <a:spLocks noChangeArrowheads="1"/>
              </p:cNvSpPr>
              <p:nvPr/>
            </p:nvSpPr>
            <p:spPr bwMode="auto">
              <a:xfrm>
                <a:off x="2960" y="2232"/>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0" name="Rectangle 117">
                <a:extLst>
                  <a:ext uri="{FF2B5EF4-FFF2-40B4-BE49-F238E27FC236}">
                    <a16:creationId xmlns:a16="http://schemas.microsoft.com/office/drawing/2014/main" id="{F7231C26-7B73-46C4-99D8-ADFC655094C3}"/>
                  </a:ext>
                </a:extLst>
              </p:cNvPr>
              <p:cNvSpPr>
                <a:spLocks noChangeArrowheads="1"/>
              </p:cNvSpPr>
              <p:nvPr/>
            </p:nvSpPr>
            <p:spPr bwMode="auto">
              <a:xfrm>
                <a:off x="2960" y="2258"/>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1" name="Rectangle 118">
                <a:extLst>
                  <a:ext uri="{FF2B5EF4-FFF2-40B4-BE49-F238E27FC236}">
                    <a16:creationId xmlns:a16="http://schemas.microsoft.com/office/drawing/2014/main" id="{27BBA133-F9FD-4D3C-AAF0-B1F5D9C16D88}"/>
                  </a:ext>
                </a:extLst>
              </p:cNvPr>
              <p:cNvSpPr>
                <a:spLocks noChangeArrowheads="1"/>
              </p:cNvSpPr>
              <p:nvPr/>
            </p:nvSpPr>
            <p:spPr bwMode="auto">
              <a:xfrm>
                <a:off x="2960" y="2284"/>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2" name="Rectangle 119">
                <a:extLst>
                  <a:ext uri="{FF2B5EF4-FFF2-40B4-BE49-F238E27FC236}">
                    <a16:creationId xmlns:a16="http://schemas.microsoft.com/office/drawing/2014/main" id="{EA358B88-D579-45C7-B5D5-FFA496DA7661}"/>
                  </a:ext>
                </a:extLst>
              </p:cNvPr>
              <p:cNvSpPr>
                <a:spLocks noChangeArrowheads="1"/>
              </p:cNvSpPr>
              <p:nvPr/>
            </p:nvSpPr>
            <p:spPr bwMode="auto">
              <a:xfrm>
                <a:off x="2960" y="2310"/>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3" name="Rectangle 120">
                <a:extLst>
                  <a:ext uri="{FF2B5EF4-FFF2-40B4-BE49-F238E27FC236}">
                    <a16:creationId xmlns:a16="http://schemas.microsoft.com/office/drawing/2014/main" id="{077906E0-2587-4282-8D57-45E7471278D7}"/>
                  </a:ext>
                </a:extLst>
              </p:cNvPr>
              <p:cNvSpPr>
                <a:spLocks noChangeArrowheads="1"/>
              </p:cNvSpPr>
              <p:nvPr/>
            </p:nvSpPr>
            <p:spPr bwMode="auto">
              <a:xfrm>
                <a:off x="2960" y="2336"/>
                <a:ext cx="13" cy="1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4" name="Rectangle 121">
                <a:extLst>
                  <a:ext uri="{FF2B5EF4-FFF2-40B4-BE49-F238E27FC236}">
                    <a16:creationId xmlns:a16="http://schemas.microsoft.com/office/drawing/2014/main" id="{92585255-5C95-451D-A041-6DD772EEE78B}"/>
                  </a:ext>
                </a:extLst>
              </p:cNvPr>
              <p:cNvSpPr>
                <a:spLocks noChangeArrowheads="1"/>
              </p:cNvSpPr>
              <p:nvPr/>
            </p:nvSpPr>
            <p:spPr bwMode="auto">
              <a:xfrm>
                <a:off x="2960" y="2361"/>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5" name="Rectangle 122">
                <a:extLst>
                  <a:ext uri="{FF2B5EF4-FFF2-40B4-BE49-F238E27FC236}">
                    <a16:creationId xmlns:a16="http://schemas.microsoft.com/office/drawing/2014/main" id="{DA43795C-DB13-4DD7-8E45-B9A70824235A}"/>
                  </a:ext>
                </a:extLst>
              </p:cNvPr>
              <p:cNvSpPr>
                <a:spLocks noChangeArrowheads="1"/>
              </p:cNvSpPr>
              <p:nvPr/>
            </p:nvSpPr>
            <p:spPr bwMode="auto">
              <a:xfrm>
                <a:off x="2960" y="2387"/>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6" name="Rectangle 123">
                <a:extLst>
                  <a:ext uri="{FF2B5EF4-FFF2-40B4-BE49-F238E27FC236}">
                    <a16:creationId xmlns:a16="http://schemas.microsoft.com/office/drawing/2014/main" id="{CA584763-E474-4E61-9912-1444A9B3E4A0}"/>
                  </a:ext>
                </a:extLst>
              </p:cNvPr>
              <p:cNvSpPr>
                <a:spLocks noChangeArrowheads="1"/>
              </p:cNvSpPr>
              <p:nvPr/>
            </p:nvSpPr>
            <p:spPr bwMode="auto">
              <a:xfrm>
                <a:off x="2960" y="2413"/>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7" name="Rectangle 124">
                <a:extLst>
                  <a:ext uri="{FF2B5EF4-FFF2-40B4-BE49-F238E27FC236}">
                    <a16:creationId xmlns:a16="http://schemas.microsoft.com/office/drawing/2014/main" id="{D4DAE466-EF10-4A0B-89CF-B9C77BB9AC9A}"/>
                  </a:ext>
                </a:extLst>
              </p:cNvPr>
              <p:cNvSpPr>
                <a:spLocks noChangeArrowheads="1"/>
              </p:cNvSpPr>
              <p:nvPr/>
            </p:nvSpPr>
            <p:spPr bwMode="auto">
              <a:xfrm>
                <a:off x="2960" y="2439"/>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8" name="Rectangle 125">
                <a:extLst>
                  <a:ext uri="{FF2B5EF4-FFF2-40B4-BE49-F238E27FC236}">
                    <a16:creationId xmlns:a16="http://schemas.microsoft.com/office/drawing/2014/main" id="{B23DED38-911F-4CF0-B496-0B55378C8241}"/>
                  </a:ext>
                </a:extLst>
              </p:cNvPr>
              <p:cNvSpPr>
                <a:spLocks noChangeArrowheads="1"/>
              </p:cNvSpPr>
              <p:nvPr/>
            </p:nvSpPr>
            <p:spPr bwMode="auto">
              <a:xfrm>
                <a:off x="2960" y="2464"/>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39" name="Rectangle 126">
                <a:extLst>
                  <a:ext uri="{FF2B5EF4-FFF2-40B4-BE49-F238E27FC236}">
                    <a16:creationId xmlns:a16="http://schemas.microsoft.com/office/drawing/2014/main" id="{FD2DA915-CAE3-479F-8C70-04E6952C8157}"/>
                  </a:ext>
                </a:extLst>
              </p:cNvPr>
              <p:cNvSpPr>
                <a:spLocks noChangeArrowheads="1"/>
              </p:cNvSpPr>
              <p:nvPr/>
            </p:nvSpPr>
            <p:spPr bwMode="auto">
              <a:xfrm>
                <a:off x="2960" y="2490"/>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0" name="Rectangle 127">
                <a:extLst>
                  <a:ext uri="{FF2B5EF4-FFF2-40B4-BE49-F238E27FC236}">
                    <a16:creationId xmlns:a16="http://schemas.microsoft.com/office/drawing/2014/main" id="{195BD7DD-4C61-41B6-8CFE-0C6451FEC440}"/>
                  </a:ext>
                </a:extLst>
              </p:cNvPr>
              <p:cNvSpPr>
                <a:spLocks noChangeArrowheads="1"/>
              </p:cNvSpPr>
              <p:nvPr/>
            </p:nvSpPr>
            <p:spPr bwMode="auto">
              <a:xfrm>
                <a:off x="2960" y="2516"/>
                <a:ext cx="13" cy="13"/>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1" name="Freeform 128">
                <a:extLst>
                  <a:ext uri="{FF2B5EF4-FFF2-40B4-BE49-F238E27FC236}">
                    <a16:creationId xmlns:a16="http://schemas.microsoft.com/office/drawing/2014/main" id="{F07C974B-E1B0-446E-B29D-E30789037B19}"/>
                  </a:ext>
                </a:extLst>
              </p:cNvPr>
              <p:cNvSpPr>
                <a:spLocks/>
              </p:cNvSpPr>
              <p:nvPr/>
            </p:nvSpPr>
            <p:spPr bwMode="auto">
              <a:xfrm>
                <a:off x="2669" y="2484"/>
                <a:ext cx="51" cy="52"/>
              </a:xfrm>
              <a:custGeom>
                <a:avLst/>
                <a:gdLst>
                  <a:gd name="T0" fmla="*/ 0 w 154"/>
                  <a:gd name="T1" fmla="*/ 0 h 155"/>
                  <a:gd name="T2" fmla="*/ 0 w 154"/>
                  <a:gd name="T3" fmla="*/ 0 h 155"/>
                  <a:gd name="T4" fmla="*/ 0 w 154"/>
                  <a:gd name="T5" fmla="*/ 0 h 155"/>
                  <a:gd name="T6" fmla="*/ 0 w 154"/>
                  <a:gd name="T7" fmla="*/ 0 h 155"/>
                  <a:gd name="T8" fmla="*/ 0 w 154"/>
                  <a:gd name="T9" fmla="*/ 0 h 155"/>
                  <a:gd name="T10" fmla="*/ 0 w 154"/>
                  <a:gd name="T11" fmla="*/ 0 h 155"/>
                  <a:gd name="T12" fmla="*/ 0 w 154"/>
                  <a:gd name="T13" fmla="*/ 0 h 155"/>
                  <a:gd name="T14" fmla="*/ 0 w 154"/>
                  <a:gd name="T15" fmla="*/ 0 h 155"/>
                  <a:gd name="T16" fmla="*/ 0 w 154"/>
                  <a:gd name="T17" fmla="*/ 0 h 155"/>
                  <a:gd name="T18" fmla="*/ 0 w 154"/>
                  <a:gd name="T19" fmla="*/ 0 h 155"/>
                  <a:gd name="T20" fmla="*/ 0 w 154"/>
                  <a:gd name="T21" fmla="*/ 0 h 155"/>
                  <a:gd name="T22" fmla="*/ 0 w 154"/>
                  <a:gd name="T23" fmla="*/ 0 h 155"/>
                  <a:gd name="T24" fmla="*/ 0 w 154"/>
                  <a:gd name="T25" fmla="*/ 0 h 155"/>
                  <a:gd name="T26" fmla="*/ 0 w 154"/>
                  <a:gd name="T27" fmla="*/ 0 h 155"/>
                  <a:gd name="T28" fmla="*/ 0 w 154"/>
                  <a:gd name="T29" fmla="*/ 0 h 155"/>
                  <a:gd name="T30" fmla="*/ 0 w 154"/>
                  <a:gd name="T31" fmla="*/ 0 h 155"/>
                  <a:gd name="T32" fmla="*/ 0 w 154"/>
                  <a:gd name="T33" fmla="*/ 0 h 155"/>
                  <a:gd name="T34" fmla="*/ 0 w 154"/>
                  <a:gd name="T35" fmla="*/ 0 h 155"/>
                  <a:gd name="T36" fmla="*/ 0 w 154"/>
                  <a:gd name="T37" fmla="*/ 0 h 155"/>
                  <a:gd name="T38" fmla="*/ 0 w 154"/>
                  <a:gd name="T39" fmla="*/ 0 h 155"/>
                  <a:gd name="T40" fmla="*/ 0 w 154"/>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4" h="155">
                    <a:moveTo>
                      <a:pt x="27" y="155"/>
                    </a:moveTo>
                    <a:lnTo>
                      <a:pt x="27" y="155"/>
                    </a:lnTo>
                    <a:lnTo>
                      <a:pt x="30" y="128"/>
                    </a:lnTo>
                    <a:lnTo>
                      <a:pt x="37" y="105"/>
                    </a:lnTo>
                    <a:lnTo>
                      <a:pt x="49" y="83"/>
                    </a:lnTo>
                    <a:lnTo>
                      <a:pt x="65" y="65"/>
                    </a:lnTo>
                    <a:lnTo>
                      <a:pt x="83" y="48"/>
                    </a:lnTo>
                    <a:lnTo>
                      <a:pt x="103" y="37"/>
                    </a:lnTo>
                    <a:lnTo>
                      <a:pt x="129" y="30"/>
                    </a:lnTo>
                    <a:lnTo>
                      <a:pt x="154" y="27"/>
                    </a:lnTo>
                    <a:lnTo>
                      <a:pt x="154" y="0"/>
                    </a:lnTo>
                    <a:lnTo>
                      <a:pt x="124" y="3"/>
                    </a:lnTo>
                    <a:lnTo>
                      <a:pt x="95" y="12"/>
                    </a:lnTo>
                    <a:lnTo>
                      <a:pt x="69" y="26"/>
                    </a:lnTo>
                    <a:lnTo>
                      <a:pt x="45" y="45"/>
                    </a:lnTo>
                    <a:lnTo>
                      <a:pt x="27" y="69"/>
                    </a:lnTo>
                    <a:lnTo>
                      <a:pt x="12" y="94"/>
                    </a:lnTo>
                    <a:lnTo>
                      <a:pt x="2" y="123"/>
                    </a:lnTo>
                    <a:lnTo>
                      <a:pt x="0" y="155"/>
                    </a:lnTo>
                    <a:lnTo>
                      <a:pt x="27" y="155"/>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2" name="Freeform 129">
                <a:extLst>
                  <a:ext uri="{FF2B5EF4-FFF2-40B4-BE49-F238E27FC236}">
                    <a16:creationId xmlns:a16="http://schemas.microsoft.com/office/drawing/2014/main" id="{E274D8A5-C40F-490E-9463-0F04EB954B06}"/>
                  </a:ext>
                </a:extLst>
              </p:cNvPr>
              <p:cNvSpPr>
                <a:spLocks/>
              </p:cNvSpPr>
              <p:nvPr/>
            </p:nvSpPr>
            <p:spPr bwMode="auto">
              <a:xfrm>
                <a:off x="2669" y="2536"/>
                <a:ext cx="51" cy="51"/>
              </a:xfrm>
              <a:custGeom>
                <a:avLst/>
                <a:gdLst>
                  <a:gd name="T0" fmla="*/ 0 w 154"/>
                  <a:gd name="T1" fmla="*/ 0 h 154"/>
                  <a:gd name="T2" fmla="*/ 0 w 154"/>
                  <a:gd name="T3" fmla="*/ 0 h 154"/>
                  <a:gd name="T4" fmla="*/ 0 w 154"/>
                  <a:gd name="T5" fmla="*/ 0 h 154"/>
                  <a:gd name="T6" fmla="*/ 0 w 154"/>
                  <a:gd name="T7" fmla="*/ 0 h 154"/>
                  <a:gd name="T8" fmla="*/ 0 w 154"/>
                  <a:gd name="T9" fmla="*/ 0 h 154"/>
                  <a:gd name="T10" fmla="*/ 0 w 154"/>
                  <a:gd name="T11" fmla="*/ 0 h 154"/>
                  <a:gd name="T12" fmla="*/ 0 w 154"/>
                  <a:gd name="T13" fmla="*/ 0 h 154"/>
                  <a:gd name="T14" fmla="*/ 0 w 154"/>
                  <a:gd name="T15" fmla="*/ 0 h 154"/>
                  <a:gd name="T16" fmla="*/ 0 w 154"/>
                  <a:gd name="T17" fmla="*/ 0 h 154"/>
                  <a:gd name="T18" fmla="*/ 0 w 154"/>
                  <a:gd name="T19" fmla="*/ 0 h 154"/>
                  <a:gd name="T20" fmla="*/ 0 w 154"/>
                  <a:gd name="T21" fmla="*/ 0 h 154"/>
                  <a:gd name="T22" fmla="*/ 0 w 154"/>
                  <a:gd name="T23" fmla="*/ 0 h 154"/>
                  <a:gd name="T24" fmla="*/ 0 w 154"/>
                  <a:gd name="T25" fmla="*/ 0 h 154"/>
                  <a:gd name="T26" fmla="*/ 0 w 154"/>
                  <a:gd name="T27" fmla="*/ 0 h 154"/>
                  <a:gd name="T28" fmla="*/ 0 w 154"/>
                  <a:gd name="T29" fmla="*/ 0 h 154"/>
                  <a:gd name="T30" fmla="*/ 0 w 154"/>
                  <a:gd name="T31" fmla="*/ 0 h 154"/>
                  <a:gd name="T32" fmla="*/ 0 w 154"/>
                  <a:gd name="T33" fmla="*/ 0 h 154"/>
                  <a:gd name="T34" fmla="*/ 0 w 154"/>
                  <a:gd name="T35" fmla="*/ 0 h 154"/>
                  <a:gd name="T36" fmla="*/ 0 w 154"/>
                  <a:gd name="T37" fmla="*/ 0 h 154"/>
                  <a:gd name="T38" fmla="*/ 0 w 154"/>
                  <a:gd name="T39" fmla="*/ 0 h 154"/>
                  <a:gd name="T40" fmla="*/ 0 w 154"/>
                  <a:gd name="T41" fmla="*/ 0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4" h="154">
                    <a:moveTo>
                      <a:pt x="154" y="127"/>
                    </a:moveTo>
                    <a:lnTo>
                      <a:pt x="154" y="127"/>
                    </a:lnTo>
                    <a:lnTo>
                      <a:pt x="129" y="124"/>
                    </a:lnTo>
                    <a:lnTo>
                      <a:pt x="105" y="117"/>
                    </a:lnTo>
                    <a:lnTo>
                      <a:pt x="83" y="105"/>
                    </a:lnTo>
                    <a:lnTo>
                      <a:pt x="65" y="89"/>
                    </a:lnTo>
                    <a:lnTo>
                      <a:pt x="49" y="71"/>
                    </a:lnTo>
                    <a:lnTo>
                      <a:pt x="37" y="49"/>
                    </a:lnTo>
                    <a:lnTo>
                      <a:pt x="30" y="24"/>
                    </a:lnTo>
                    <a:lnTo>
                      <a:pt x="27" y="0"/>
                    </a:lnTo>
                    <a:lnTo>
                      <a:pt x="0" y="0"/>
                    </a:lnTo>
                    <a:lnTo>
                      <a:pt x="2" y="30"/>
                    </a:lnTo>
                    <a:lnTo>
                      <a:pt x="12" y="60"/>
                    </a:lnTo>
                    <a:lnTo>
                      <a:pt x="27" y="85"/>
                    </a:lnTo>
                    <a:lnTo>
                      <a:pt x="45" y="109"/>
                    </a:lnTo>
                    <a:lnTo>
                      <a:pt x="69" y="127"/>
                    </a:lnTo>
                    <a:lnTo>
                      <a:pt x="94" y="142"/>
                    </a:lnTo>
                    <a:lnTo>
                      <a:pt x="124" y="151"/>
                    </a:lnTo>
                    <a:lnTo>
                      <a:pt x="154" y="154"/>
                    </a:lnTo>
                    <a:lnTo>
                      <a:pt x="154" y="12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3" name="Freeform 130">
                <a:extLst>
                  <a:ext uri="{FF2B5EF4-FFF2-40B4-BE49-F238E27FC236}">
                    <a16:creationId xmlns:a16="http://schemas.microsoft.com/office/drawing/2014/main" id="{FAC6253E-B0C4-456F-BFBB-34183EFD003B}"/>
                  </a:ext>
                </a:extLst>
              </p:cNvPr>
              <p:cNvSpPr>
                <a:spLocks/>
              </p:cNvSpPr>
              <p:nvPr/>
            </p:nvSpPr>
            <p:spPr bwMode="auto">
              <a:xfrm>
                <a:off x="2720" y="2536"/>
                <a:ext cx="52" cy="51"/>
              </a:xfrm>
              <a:custGeom>
                <a:avLst/>
                <a:gdLst>
                  <a:gd name="T0" fmla="*/ 0 w 155"/>
                  <a:gd name="T1" fmla="*/ 0 h 154"/>
                  <a:gd name="T2" fmla="*/ 0 w 155"/>
                  <a:gd name="T3" fmla="*/ 0 h 154"/>
                  <a:gd name="T4" fmla="*/ 0 w 155"/>
                  <a:gd name="T5" fmla="*/ 0 h 154"/>
                  <a:gd name="T6" fmla="*/ 0 w 155"/>
                  <a:gd name="T7" fmla="*/ 0 h 154"/>
                  <a:gd name="T8" fmla="*/ 0 w 155"/>
                  <a:gd name="T9" fmla="*/ 0 h 154"/>
                  <a:gd name="T10" fmla="*/ 0 w 155"/>
                  <a:gd name="T11" fmla="*/ 0 h 154"/>
                  <a:gd name="T12" fmla="*/ 0 w 155"/>
                  <a:gd name="T13" fmla="*/ 0 h 154"/>
                  <a:gd name="T14" fmla="*/ 0 w 155"/>
                  <a:gd name="T15" fmla="*/ 0 h 154"/>
                  <a:gd name="T16" fmla="*/ 0 w 155"/>
                  <a:gd name="T17" fmla="*/ 0 h 154"/>
                  <a:gd name="T18" fmla="*/ 0 w 155"/>
                  <a:gd name="T19" fmla="*/ 0 h 154"/>
                  <a:gd name="T20" fmla="*/ 0 w 155"/>
                  <a:gd name="T21" fmla="*/ 0 h 154"/>
                  <a:gd name="T22" fmla="*/ 0 w 155"/>
                  <a:gd name="T23" fmla="*/ 0 h 154"/>
                  <a:gd name="T24" fmla="*/ 0 w 155"/>
                  <a:gd name="T25" fmla="*/ 0 h 154"/>
                  <a:gd name="T26" fmla="*/ 0 w 155"/>
                  <a:gd name="T27" fmla="*/ 0 h 154"/>
                  <a:gd name="T28" fmla="*/ 0 w 155"/>
                  <a:gd name="T29" fmla="*/ 0 h 154"/>
                  <a:gd name="T30" fmla="*/ 0 w 155"/>
                  <a:gd name="T31" fmla="*/ 0 h 154"/>
                  <a:gd name="T32" fmla="*/ 0 w 155"/>
                  <a:gd name="T33" fmla="*/ 0 h 154"/>
                  <a:gd name="T34" fmla="*/ 0 w 155"/>
                  <a:gd name="T35" fmla="*/ 0 h 154"/>
                  <a:gd name="T36" fmla="*/ 0 w 155"/>
                  <a:gd name="T37" fmla="*/ 0 h 154"/>
                  <a:gd name="T38" fmla="*/ 0 w 155"/>
                  <a:gd name="T39" fmla="*/ 0 h 154"/>
                  <a:gd name="T40" fmla="*/ 0 w 155"/>
                  <a:gd name="T41" fmla="*/ 0 h 1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 h="154">
                    <a:moveTo>
                      <a:pt x="127" y="0"/>
                    </a:moveTo>
                    <a:lnTo>
                      <a:pt x="127" y="0"/>
                    </a:lnTo>
                    <a:lnTo>
                      <a:pt x="125" y="24"/>
                    </a:lnTo>
                    <a:lnTo>
                      <a:pt x="118" y="51"/>
                    </a:lnTo>
                    <a:lnTo>
                      <a:pt x="107" y="71"/>
                    </a:lnTo>
                    <a:lnTo>
                      <a:pt x="90" y="89"/>
                    </a:lnTo>
                    <a:lnTo>
                      <a:pt x="72" y="105"/>
                    </a:lnTo>
                    <a:lnTo>
                      <a:pt x="50" y="117"/>
                    </a:lnTo>
                    <a:lnTo>
                      <a:pt x="27" y="124"/>
                    </a:lnTo>
                    <a:lnTo>
                      <a:pt x="0" y="127"/>
                    </a:lnTo>
                    <a:lnTo>
                      <a:pt x="0" y="154"/>
                    </a:lnTo>
                    <a:lnTo>
                      <a:pt x="32" y="151"/>
                    </a:lnTo>
                    <a:lnTo>
                      <a:pt x="61" y="142"/>
                    </a:lnTo>
                    <a:lnTo>
                      <a:pt x="86" y="127"/>
                    </a:lnTo>
                    <a:lnTo>
                      <a:pt x="109" y="109"/>
                    </a:lnTo>
                    <a:lnTo>
                      <a:pt x="129" y="85"/>
                    </a:lnTo>
                    <a:lnTo>
                      <a:pt x="143" y="59"/>
                    </a:lnTo>
                    <a:lnTo>
                      <a:pt x="152" y="30"/>
                    </a:lnTo>
                    <a:lnTo>
                      <a:pt x="155" y="0"/>
                    </a:lnTo>
                    <a:lnTo>
                      <a:pt x="127"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4" name="Freeform 131">
                <a:extLst>
                  <a:ext uri="{FF2B5EF4-FFF2-40B4-BE49-F238E27FC236}">
                    <a16:creationId xmlns:a16="http://schemas.microsoft.com/office/drawing/2014/main" id="{B726AE6C-3E28-4FD0-A0F7-79FD2AD09F93}"/>
                  </a:ext>
                </a:extLst>
              </p:cNvPr>
              <p:cNvSpPr>
                <a:spLocks/>
              </p:cNvSpPr>
              <p:nvPr/>
            </p:nvSpPr>
            <p:spPr bwMode="auto">
              <a:xfrm>
                <a:off x="2720" y="2484"/>
                <a:ext cx="52" cy="52"/>
              </a:xfrm>
              <a:custGeom>
                <a:avLst/>
                <a:gdLst>
                  <a:gd name="T0" fmla="*/ 0 w 155"/>
                  <a:gd name="T1" fmla="*/ 0 h 155"/>
                  <a:gd name="T2" fmla="*/ 0 w 155"/>
                  <a:gd name="T3" fmla="*/ 0 h 155"/>
                  <a:gd name="T4" fmla="*/ 0 w 155"/>
                  <a:gd name="T5" fmla="*/ 0 h 155"/>
                  <a:gd name="T6" fmla="*/ 0 w 155"/>
                  <a:gd name="T7" fmla="*/ 0 h 155"/>
                  <a:gd name="T8" fmla="*/ 0 w 155"/>
                  <a:gd name="T9" fmla="*/ 0 h 155"/>
                  <a:gd name="T10" fmla="*/ 0 w 155"/>
                  <a:gd name="T11" fmla="*/ 0 h 155"/>
                  <a:gd name="T12" fmla="*/ 0 w 155"/>
                  <a:gd name="T13" fmla="*/ 0 h 155"/>
                  <a:gd name="T14" fmla="*/ 0 w 155"/>
                  <a:gd name="T15" fmla="*/ 0 h 155"/>
                  <a:gd name="T16" fmla="*/ 0 w 155"/>
                  <a:gd name="T17" fmla="*/ 0 h 155"/>
                  <a:gd name="T18" fmla="*/ 0 w 155"/>
                  <a:gd name="T19" fmla="*/ 0 h 155"/>
                  <a:gd name="T20" fmla="*/ 0 w 155"/>
                  <a:gd name="T21" fmla="*/ 0 h 155"/>
                  <a:gd name="T22" fmla="*/ 0 w 155"/>
                  <a:gd name="T23" fmla="*/ 0 h 155"/>
                  <a:gd name="T24" fmla="*/ 0 w 155"/>
                  <a:gd name="T25" fmla="*/ 0 h 155"/>
                  <a:gd name="T26" fmla="*/ 0 w 155"/>
                  <a:gd name="T27" fmla="*/ 0 h 155"/>
                  <a:gd name="T28" fmla="*/ 0 w 155"/>
                  <a:gd name="T29" fmla="*/ 0 h 155"/>
                  <a:gd name="T30" fmla="*/ 0 w 155"/>
                  <a:gd name="T31" fmla="*/ 0 h 155"/>
                  <a:gd name="T32" fmla="*/ 0 w 155"/>
                  <a:gd name="T33" fmla="*/ 0 h 155"/>
                  <a:gd name="T34" fmla="*/ 0 w 155"/>
                  <a:gd name="T35" fmla="*/ 0 h 155"/>
                  <a:gd name="T36" fmla="*/ 0 w 155"/>
                  <a:gd name="T37" fmla="*/ 0 h 155"/>
                  <a:gd name="T38" fmla="*/ 0 w 155"/>
                  <a:gd name="T39" fmla="*/ 0 h 155"/>
                  <a:gd name="T40" fmla="*/ 0 w 155"/>
                  <a:gd name="T41" fmla="*/ 0 h 1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5" h="155">
                    <a:moveTo>
                      <a:pt x="0" y="27"/>
                    </a:moveTo>
                    <a:lnTo>
                      <a:pt x="0" y="27"/>
                    </a:lnTo>
                    <a:lnTo>
                      <a:pt x="27" y="30"/>
                    </a:lnTo>
                    <a:lnTo>
                      <a:pt x="50" y="37"/>
                    </a:lnTo>
                    <a:lnTo>
                      <a:pt x="72" y="48"/>
                    </a:lnTo>
                    <a:lnTo>
                      <a:pt x="90" y="65"/>
                    </a:lnTo>
                    <a:lnTo>
                      <a:pt x="107" y="83"/>
                    </a:lnTo>
                    <a:lnTo>
                      <a:pt x="118" y="105"/>
                    </a:lnTo>
                    <a:lnTo>
                      <a:pt x="125" y="128"/>
                    </a:lnTo>
                    <a:lnTo>
                      <a:pt x="127" y="155"/>
                    </a:lnTo>
                    <a:lnTo>
                      <a:pt x="155" y="155"/>
                    </a:lnTo>
                    <a:lnTo>
                      <a:pt x="152" y="123"/>
                    </a:lnTo>
                    <a:lnTo>
                      <a:pt x="143" y="94"/>
                    </a:lnTo>
                    <a:lnTo>
                      <a:pt x="129" y="69"/>
                    </a:lnTo>
                    <a:lnTo>
                      <a:pt x="109" y="45"/>
                    </a:lnTo>
                    <a:lnTo>
                      <a:pt x="86" y="26"/>
                    </a:lnTo>
                    <a:lnTo>
                      <a:pt x="61" y="12"/>
                    </a:lnTo>
                    <a:lnTo>
                      <a:pt x="32" y="3"/>
                    </a:lnTo>
                    <a:lnTo>
                      <a:pt x="0" y="0"/>
                    </a:lnTo>
                    <a:lnTo>
                      <a:pt x="0" y="2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5" name="Freeform 132">
                <a:extLst>
                  <a:ext uri="{FF2B5EF4-FFF2-40B4-BE49-F238E27FC236}">
                    <a16:creationId xmlns:a16="http://schemas.microsoft.com/office/drawing/2014/main" id="{A659CCDF-1446-4CFB-9D80-63AAEB9AA69B}"/>
                  </a:ext>
                </a:extLst>
              </p:cNvPr>
              <p:cNvSpPr>
                <a:spLocks/>
              </p:cNvSpPr>
              <p:nvPr/>
            </p:nvSpPr>
            <p:spPr bwMode="auto">
              <a:xfrm>
                <a:off x="2673" y="2489"/>
                <a:ext cx="94" cy="94"/>
              </a:xfrm>
              <a:custGeom>
                <a:avLst/>
                <a:gdLst>
                  <a:gd name="T0" fmla="*/ 0 w 282"/>
                  <a:gd name="T1" fmla="*/ 0 h 281"/>
                  <a:gd name="T2" fmla="*/ 0 w 282"/>
                  <a:gd name="T3" fmla="*/ 0 h 281"/>
                  <a:gd name="T4" fmla="*/ 0 w 282"/>
                  <a:gd name="T5" fmla="*/ 0 h 281"/>
                  <a:gd name="T6" fmla="*/ 0 w 282"/>
                  <a:gd name="T7" fmla="*/ 0 h 281"/>
                  <a:gd name="T8" fmla="*/ 0 w 282"/>
                  <a:gd name="T9" fmla="*/ 0 h 281"/>
                  <a:gd name="T10" fmla="*/ 0 w 282"/>
                  <a:gd name="T11" fmla="*/ 0 h 281"/>
                  <a:gd name="T12" fmla="*/ 0 w 282"/>
                  <a:gd name="T13" fmla="*/ 0 h 281"/>
                  <a:gd name="T14" fmla="*/ 0 w 282"/>
                  <a:gd name="T15" fmla="*/ 0 h 281"/>
                  <a:gd name="T16" fmla="*/ 0 w 282"/>
                  <a:gd name="T17" fmla="*/ 0 h 281"/>
                  <a:gd name="T18" fmla="*/ 0 w 282"/>
                  <a:gd name="T19" fmla="*/ 0 h 281"/>
                  <a:gd name="T20" fmla="*/ 0 w 282"/>
                  <a:gd name="T21" fmla="*/ 0 h 281"/>
                  <a:gd name="T22" fmla="*/ 0 w 282"/>
                  <a:gd name="T23" fmla="*/ 0 h 281"/>
                  <a:gd name="T24" fmla="*/ 0 w 282"/>
                  <a:gd name="T25" fmla="*/ 0 h 281"/>
                  <a:gd name="T26" fmla="*/ 0 w 282"/>
                  <a:gd name="T27" fmla="*/ 0 h 281"/>
                  <a:gd name="T28" fmla="*/ 0 w 282"/>
                  <a:gd name="T29" fmla="*/ 0 h 281"/>
                  <a:gd name="T30" fmla="*/ 0 w 282"/>
                  <a:gd name="T31" fmla="*/ 0 h 281"/>
                  <a:gd name="T32" fmla="*/ 0 w 282"/>
                  <a:gd name="T33" fmla="*/ 0 h 281"/>
                  <a:gd name="T34" fmla="*/ 0 w 282"/>
                  <a:gd name="T35" fmla="*/ 0 h 281"/>
                  <a:gd name="T36" fmla="*/ 0 w 282"/>
                  <a:gd name="T37" fmla="*/ 0 h 281"/>
                  <a:gd name="T38" fmla="*/ 0 w 282"/>
                  <a:gd name="T39" fmla="*/ 0 h 281"/>
                  <a:gd name="T40" fmla="*/ 0 w 282"/>
                  <a:gd name="T41" fmla="*/ 0 h 281"/>
                  <a:gd name="T42" fmla="*/ 0 w 282"/>
                  <a:gd name="T43" fmla="*/ 0 h 281"/>
                  <a:gd name="T44" fmla="*/ 0 w 282"/>
                  <a:gd name="T45" fmla="*/ 0 h 281"/>
                  <a:gd name="T46" fmla="*/ 0 w 282"/>
                  <a:gd name="T47" fmla="*/ 0 h 281"/>
                  <a:gd name="T48" fmla="*/ 0 w 282"/>
                  <a:gd name="T49" fmla="*/ 0 h 281"/>
                  <a:gd name="T50" fmla="*/ 0 w 282"/>
                  <a:gd name="T51" fmla="*/ 0 h 281"/>
                  <a:gd name="T52" fmla="*/ 0 w 282"/>
                  <a:gd name="T53" fmla="*/ 0 h 281"/>
                  <a:gd name="T54" fmla="*/ 0 w 282"/>
                  <a:gd name="T55" fmla="*/ 0 h 281"/>
                  <a:gd name="T56" fmla="*/ 0 w 282"/>
                  <a:gd name="T57" fmla="*/ 0 h 281"/>
                  <a:gd name="T58" fmla="*/ 0 w 282"/>
                  <a:gd name="T59" fmla="*/ 0 h 281"/>
                  <a:gd name="T60" fmla="*/ 0 w 282"/>
                  <a:gd name="T61" fmla="*/ 0 h 281"/>
                  <a:gd name="T62" fmla="*/ 0 w 282"/>
                  <a:gd name="T63" fmla="*/ 0 h 281"/>
                  <a:gd name="T64" fmla="*/ 0 w 282"/>
                  <a:gd name="T65" fmla="*/ 0 h 2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82" h="281">
                    <a:moveTo>
                      <a:pt x="141" y="0"/>
                    </a:moveTo>
                    <a:lnTo>
                      <a:pt x="114" y="2"/>
                    </a:lnTo>
                    <a:lnTo>
                      <a:pt x="86" y="11"/>
                    </a:lnTo>
                    <a:lnTo>
                      <a:pt x="63" y="23"/>
                    </a:lnTo>
                    <a:lnTo>
                      <a:pt x="42" y="41"/>
                    </a:lnTo>
                    <a:lnTo>
                      <a:pt x="25" y="62"/>
                    </a:lnTo>
                    <a:lnTo>
                      <a:pt x="12" y="85"/>
                    </a:lnTo>
                    <a:lnTo>
                      <a:pt x="3" y="112"/>
                    </a:lnTo>
                    <a:lnTo>
                      <a:pt x="0" y="141"/>
                    </a:lnTo>
                    <a:lnTo>
                      <a:pt x="3" y="168"/>
                    </a:lnTo>
                    <a:lnTo>
                      <a:pt x="12" y="196"/>
                    </a:lnTo>
                    <a:lnTo>
                      <a:pt x="25" y="219"/>
                    </a:lnTo>
                    <a:lnTo>
                      <a:pt x="42" y="240"/>
                    </a:lnTo>
                    <a:lnTo>
                      <a:pt x="63" y="257"/>
                    </a:lnTo>
                    <a:lnTo>
                      <a:pt x="86" y="270"/>
                    </a:lnTo>
                    <a:lnTo>
                      <a:pt x="114" y="279"/>
                    </a:lnTo>
                    <a:lnTo>
                      <a:pt x="141" y="281"/>
                    </a:lnTo>
                    <a:lnTo>
                      <a:pt x="170" y="279"/>
                    </a:lnTo>
                    <a:lnTo>
                      <a:pt x="197" y="270"/>
                    </a:lnTo>
                    <a:lnTo>
                      <a:pt x="220" y="257"/>
                    </a:lnTo>
                    <a:lnTo>
                      <a:pt x="241" y="240"/>
                    </a:lnTo>
                    <a:lnTo>
                      <a:pt x="259" y="219"/>
                    </a:lnTo>
                    <a:lnTo>
                      <a:pt x="271" y="196"/>
                    </a:lnTo>
                    <a:lnTo>
                      <a:pt x="279" y="168"/>
                    </a:lnTo>
                    <a:lnTo>
                      <a:pt x="282" y="141"/>
                    </a:lnTo>
                    <a:lnTo>
                      <a:pt x="279" y="112"/>
                    </a:lnTo>
                    <a:lnTo>
                      <a:pt x="271" y="85"/>
                    </a:lnTo>
                    <a:lnTo>
                      <a:pt x="259" y="62"/>
                    </a:lnTo>
                    <a:lnTo>
                      <a:pt x="241" y="41"/>
                    </a:lnTo>
                    <a:lnTo>
                      <a:pt x="220" y="23"/>
                    </a:lnTo>
                    <a:lnTo>
                      <a:pt x="197" y="11"/>
                    </a:lnTo>
                    <a:lnTo>
                      <a:pt x="170" y="2"/>
                    </a:lnTo>
                    <a:lnTo>
                      <a:pt x="141" y="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6" name="Freeform 133">
                <a:extLst>
                  <a:ext uri="{FF2B5EF4-FFF2-40B4-BE49-F238E27FC236}">
                    <a16:creationId xmlns:a16="http://schemas.microsoft.com/office/drawing/2014/main" id="{A47F3988-A68A-470C-B7A8-3C6C8DAB68D0}"/>
                  </a:ext>
                </a:extLst>
              </p:cNvPr>
              <p:cNvSpPr>
                <a:spLocks/>
              </p:cNvSpPr>
              <p:nvPr/>
            </p:nvSpPr>
            <p:spPr bwMode="auto">
              <a:xfrm>
                <a:off x="2684" y="2500"/>
                <a:ext cx="71" cy="71"/>
              </a:xfrm>
              <a:custGeom>
                <a:avLst/>
                <a:gdLst>
                  <a:gd name="T0" fmla="*/ 0 w 214"/>
                  <a:gd name="T1" fmla="*/ 0 h 213"/>
                  <a:gd name="T2" fmla="*/ 0 w 214"/>
                  <a:gd name="T3" fmla="*/ 0 h 213"/>
                  <a:gd name="T4" fmla="*/ 0 w 214"/>
                  <a:gd name="T5" fmla="*/ 0 h 213"/>
                  <a:gd name="T6" fmla="*/ 0 w 214"/>
                  <a:gd name="T7" fmla="*/ 0 h 213"/>
                  <a:gd name="T8" fmla="*/ 0 w 214"/>
                  <a:gd name="T9" fmla="*/ 0 h 213"/>
                  <a:gd name="T10" fmla="*/ 0 w 214"/>
                  <a:gd name="T11" fmla="*/ 0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4" h="213">
                    <a:moveTo>
                      <a:pt x="204" y="203"/>
                    </a:moveTo>
                    <a:lnTo>
                      <a:pt x="214" y="193"/>
                    </a:lnTo>
                    <a:lnTo>
                      <a:pt x="19" y="0"/>
                    </a:lnTo>
                    <a:lnTo>
                      <a:pt x="0" y="19"/>
                    </a:lnTo>
                    <a:lnTo>
                      <a:pt x="195" y="213"/>
                    </a:lnTo>
                    <a:lnTo>
                      <a:pt x="204" y="20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7" name="Freeform 134">
                <a:extLst>
                  <a:ext uri="{FF2B5EF4-FFF2-40B4-BE49-F238E27FC236}">
                    <a16:creationId xmlns:a16="http://schemas.microsoft.com/office/drawing/2014/main" id="{7AA43C40-0A31-4DBA-B821-3F6FCAF9F991}"/>
                  </a:ext>
                </a:extLst>
              </p:cNvPr>
              <p:cNvSpPr>
                <a:spLocks/>
              </p:cNvSpPr>
              <p:nvPr/>
            </p:nvSpPr>
            <p:spPr bwMode="auto">
              <a:xfrm>
                <a:off x="2684" y="2500"/>
                <a:ext cx="71" cy="71"/>
              </a:xfrm>
              <a:custGeom>
                <a:avLst/>
                <a:gdLst>
                  <a:gd name="T0" fmla="*/ 0 w 213"/>
                  <a:gd name="T1" fmla="*/ 0 h 213"/>
                  <a:gd name="T2" fmla="*/ 0 w 213"/>
                  <a:gd name="T3" fmla="*/ 0 h 213"/>
                  <a:gd name="T4" fmla="*/ 0 w 213"/>
                  <a:gd name="T5" fmla="*/ 0 h 213"/>
                  <a:gd name="T6" fmla="*/ 0 w 213"/>
                  <a:gd name="T7" fmla="*/ 0 h 213"/>
                  <a:gd name="T8" fmla="*/ 0 w 213"/>
                  <a:gd name="T9" fmla="*/ 0 h 213"/>
                  <a:gd name="T10" fmla="*/ 0 w 213"/>
                  <a:gd name="T11" fmla="*/ 0 h 2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3" h="213">
                    <a:moveTo>
                      <a:pt x="10" y="203"/>
                    </a:moveTo>
                    <a:lnTo>
                      <a:pt x="19" y="213"/>
                    </a:lnTo>
                    <a:lnTo>
                      <a:pt x="213" y="19"/>
                    </a:lnTo>
                    <a:lnTo>
                      <a:pt x="193" y="0"/>
                    </a:lnTo>
                    <a:lnTo>
                      <a:pt x="0" y="193"/>
                    </a:lnTo>
                    <a:lnTo>
                      <a:pt x="10" y="20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8" name="Freeform 135">
                <a:extLst>
                  <a:ext uri="{FF2B5EF4-FFF2-40B4-BE49-F238E27FC236}">
                    <a16:creationId xmlns:a16="http://schemas.microsoft.com/office/drawing/2014/main" id="{9AA22AC5-4D27-4E92-861A-77E4BFB6679E}"/>
                  </a:ext>
                </a:extLst>
              </p:cNvPr>
              <p:cNvSpPr>
                <a:spLocks/>
              </p:cNvSpPr>
              <p:nvPr/>
            </p:nvSpPr>
            <p:spPr bwMode="auto">
              <a:xfrm>
                <a:off x="2687" y="2180"/>
                <a:ext cx="30" cy="29"/>
              </a:xfrm>
              <a:custGeom>
                <a:avLst/>
                <a:gdLst>
                  <a:gd name="T0" fmla="*/ 0 w 88"/>
                  <a:gd name="T1" fmla="*/ 0 h 88"/>
                  <a:gd name="T2" fmla="*/ 0 w 88"/>
                  <a:gd name="T3" fmla="*/ 0 h 88"/>
                  <a:gd name="T4" fmla="*/ 0 w 88"/>
                  <a:gd name="T5" fmla="*/ 0 h 88"/>
                  <a:gd name="T6" fmla="*/ 0 w 88"/>
                  <a:gd name="T7" fmla="*/ 0 h 88"/>
                  <a:gd name="T8" fmla="*/ 0 w 88"/>
                  <a:gd name="T9" fmla="*/ 0 h 88"/>
                  <a:gd name="T10" fmla="*/ 0 w 88"/>
                  <a:gd name="T11" fmla="*/ 0 h 88"/>
                  <a:gd name="T12" fmla="*/ 0 w 88"/>
                  <a:gd name="T13" fmla="*/ 0 h 88"/>
                  <a:gd name="T14" fmla="*/ 0 w 88"/>
                  <a:gd name="T15" fmla="*/ 0 h 88"/>
                  <a:gd name="T16" fmla="*/ 0 w 88"/>
                  <a:gd name="T17" fmla="*/ 0 h 88"/>
                  <a:gd name="T18" fmla="*/ 0 w 88"/>
                  <a:gd name="T19" fmla="*/ 0 h 88"/>
                  <a:gd name="T20" fmla="*/ 0 w 88"/>
                  <a:gd name="T21" fmla="*/ 0 h 88"/>
                  <a:gd name="T22" fmla="*/ 0 w 88"/>
                  <a:gd name="T23" fmla="*/ 0 h 88"/>
                  <a:gd name="T24" fmla="*/ 0 w 88"/>
                  <a:gd name="T25" fmla="*/ 0 h 88"/>
                  <a:gd name="T26" fmla="*/ 0 w 88"/>
                  <a:gd name="T27" fmla="*/ 0 h 88"/>
                  <a:gd name="T28" fmla="*/ 0 w 88"/>
                  <a:gd name="T29" fmla="*/ 0 h 88"/>
                  <a:gd name="T30" fmla="*/ 0 w 88"/>
                  <a:gd name="T31" fmla="*/ 0 h 88"/>
                  <a:gd name="T32" fmla="*/ 0 w 88"/>
                  <a:gd name="T33" fmla="*/ 0 h 88"/>
                  <a:gd name="T34" fmla="*/ 0 w 88"/>
                  <a:gd name="T35" fmla="*/ 0 h 88"/>
                  <a:gd name="T36" fmla="*/ 0 w 88"/>
                  <a:gd name="T37" fmla="*/ 0 h 88"/>
                  <a:gd name="T38" fmla="*/ 0 w 88"/>
                  <a:gd name="T39" fmla="*/ 0 h 88"/>
                  <a:gd name="T40" fmla="*/ 0 w 88"/>
                  <a:gd name="T41" fmla="*/ 0 h 88"/>
                  <a:gd name="T42" fmla="*/ 0 w 88"/>
                  <a:gd name="T43" fmla="*/ 0 h 88"/>
                  <a:gd name="T44" fmla="*/ 0 w 88"/>
                  <a:gd name="T45" fmla="*/ 0 h 88"/>
                  <a:gd name="T46" fmla="*/ 0 w 88"/>
                  <a:gd name="T47" fmla="*/ 0 h 88"/>
                  <a:gd name="T48" fmla="*/ 0 w 88"/>
                  <a:gd name="T49" fmla="*/ 0 h 88"/>
                  <a:gd name="T50" fmla="*/ 0 w 88"/>
                  <a:gd name="T51" fmla="*/ 0 h 88"/>
                  <a:gd name="T52" fmla="*/ 0 w 88"/>
                  <a:gd name="T53" fmla="*/ 0 h 88"/>
                  <a:gd name="T54" fmla="*/ 0 w 88"/>
                  <a:gd name="T55" fmla="*/ 0 h 88"/>
                  <a:gd name="T56" fmla="*/ 0 w 88"/>
                  <a:gd name="T57" fmla="*/ 0 h 88"/>
                  <a:gd name="T58" fmla="*/ 0 w 88"/>
                  <a:gd name="T59" fmla="*/ 0 h 88"/>
                  <a:gd name="T60" fmla="*/ 0 w 88"/>
                  <a:gd name="T61" fmla="*/ 0 h 88"/>
                  <a:gd name="T62" fmla="*/ 0 w 88"/>
                  <a:gd name="T63" fmla="*/ 0 h 88"/>
                  <a:gd name="T64" fmla="*/ 0 w 88"/>
                  <a:gd name="T65" fmla="*/ 0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 h="88">
                    <a:moveTo>
                      <a:pt x="44" y="88"/>
                    </a:moveTo>
                    <a:lnTo>
                      <a:pt x="34" y="87"/>
                    </a:lnTo>
                    <a:lnTo>
                      <a:pt x="26" y="84"/>
                    </a:lnTo>
                    <a:lnTo>
                      <a:pt x="19" y="80"/>
                    </a:lnTo>
                    <a:lnTo>
                      <a:pt x="12" y="74"/>
                    </a:lnTo>
                    <a:lnTo>
                      <a:pt x="7" y="69"/>
                    </a:lnTo>
                    <a:lnTo>
                      <a:pt x="3" y="61"/>
                    </a:lnTo>
                    <a:lnTo>
                      <a:pt x="1" y="52"/>
                    </a:lnTo>
                    <a:lnTo>
                      <a:pt x="0" y="44"/>
                    </a:lnTo>
                    <a:lnTo>
                      <a:pt x="1" y="36"/>
                    </a:lnTo>
                    <a:lnTo>
                      <a:pt x="3" y="27"/>
                    </a:lnTo>
                    <a:lnTo>
                      <a:pt x="7" y="19"/>
                    </a:lnTo>
                    <a:lnTo>
                      <a:pt x="12" y="14"/>
                    </a:lnTo>
                    <a:lnTo>
                      <a:pt x="19" y="8"/>
                    </a:lnTo>
                    <a:lnTo>
                      <a:pt x="26" y="4"/>
                    </a:lnTo>
                    <a:lnTo>
                      <a:pt x="34" y="1"/>
                    </a:lnTo>
                    <a:lnTo>
                      <a:pt x="44" y="0"/>
                    </a:lnTo>
                    <a:lnTo>
                      <a:pt x="54" y="1"/>
                    </a:lnTo>
                    <a:lnTo>
                      <a:pt x="62" y="4"/>
                    </a:lnTo>
                    <a:lnTo>
                      <a:pt x="69" y="8"/>
                    </a:lnTo>
                    <a:lnTo>
                      <a:pt x="76" y="14"/>
                    </a:lnTo>
                    <a:lnTo>
                      <a:pt x="81" y="19"/>
                    </a:lnTo>
                    <a:lnTo>
                      <a:pt x="86" y="27"/>
                    </a:lnTo>
                    <a:lnTo>
                      <a:pt x="87" y="36"/>
                    </a:lnTo>
                    <a:lnTo>
                      <a:pt x="88" y="44"/>
                    </a:lnTo>
                    <a:lnTo>
                      <a:pt x="87" y="52"/>
                    </a:lnTo>
                    <a:lnTo>
                      <a:pt x="86" y="61"/>
                    </a:lnTo>
                    <a:lnTo>
                      <a:pt x="81" y="69"/>
                    </a:lnTo>
                    <a:lnTo>
                      <a:pt x="76" y="74"/>
                    </a:lnTo>
                    <a:lnTo>
                      <a:pt x="69" y="80"/>
                    </a:lnTo>
                    <a:lnTo>
                      <a:pt x="62" y="84"/>
                    </a:lnTo>
                    <a:lnTo>
                      <a:pt x="54" y="87"/>
                    </a:lnTo>
                    <a:lnTo>
                      <a:pt x="44" y="8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49" name="Freeform 136">
                <a:extLst>
                  <a:ext uri="{FF2B5EF4-FFF2-40B4-BE49-F238E27FC236}">
                    <a16:creationId xmlns:a16="http://schemas.microsoft.com/office/drawing/2014/main" id="{2334E379-E405-46F5-BD1D-8FE7836B2E63}"/>
                  </a:ext>
                </a:extLst>
              </p:cNvPr>
              <p:cNvSpPr>
                <a:spLocks/>
              </p:cNvSpPr>
              <p:nvPr/>
            </p:nvSpPr>
            <p:spPr bwMode="auto">
              <a:xfrm>
                <a:off x="2687" y="2180"/>
                <a:ext cx="30" cy="29"/>
              </a:xfrm>
              <a:custGeom>
                <a:avLst/>
                <a:gdLst>
                  <a:gd name="T0" fmla="*/ 0 w 88"/>
                  <a:gd name="T1" fmla="*/ 0 h 88"/>
                  <a:gd name="T2" fmla="*/ 0 w 88"/>
                  <a:gd name="T3" fmla="*/ 0 h 88"/>
                  <a:gd name="T4" fmla="*/ 0 w 88"/>
                  <a:gd name="T5" fmla="*/ 0 h 88"/>
                  <a:gd name="T6" fmla="*/ 0 w 88"/>
                  <a:gd name="T7" fmla="*/ 0 h 88"/>
                  <a:gd name="T8" fmla="*/ 0 w 88"/>
                  <a:gd name="T9" fmla="*/ 0 h 88"/>
                  <a:gd name="T10" fmla="*/ 0 w 88"/>
                  <a:gd name="T11" fmla="*/ 0 h 88"/>
                  <a:gd name="T12" fmla="*/ 0 w 88"/>
                  <a:gd name="T13" fmla="*/ 0 h 88"/>
                  <a:gd name="T14" fmla="*/ 0 w 88"/>
                  <a:gd name="T15" fmla="*/ 0 h 88"/>
                  <a:gd name="T16" fmla="*/ 0 w 88"/>
                  <a:gd name="T17" fmla="*/ 0 h 88"/>
                  <a:gd name="T18" fmla="*/ 0 w 88"/>
                  <a:gd name="T19" fmla="*/ 0 h 88"/>
                  <a:gd name="T20" fmla="*/ 0 w 88"/>
                  <a:gd name="T21" fmla="*/ 0 h 88"/>
                  <a:gd name="T22" fmla="*/ 0 w 88"/>
                  <a:gd name="T23" fmla="*/ 0 h 88"/>
                  <a:gd name="T24" fmla="*/ 0 w 88"/>
                  <a:gd name="T25" fmla="*/ 0 h 88"/>
                  <a:gd name="T26" fmla="*/ 0 w 88"/>
                  <a:gd name="T27" fmla="*/ 0 h 88"/>
                  <a:gd name="T28" fmla="*/ 0 w 88"/>
                  <a:gd name="T29" fmla="*/ 0 h 88"/>
                  <a:gd name="T30" fmla="*/ 0 w 88"/>
                  <a:gd name="T31" fmla="*/ 0 h 88"/>
                  <a:gd name="T32" fmla="*/ 0 w 88"/>
                  <a:gd name="T33" fmla="*/ 0 h 88"/>
                  <a:gd name="T34" fmla="*/ 0 w 88"/>
                  <a:gd name="T35" fmla="*/ 0 h 88"/>
                  <a:gd name="T36" fmla="*/ 0 w 88"/>
                  <a:gd name="T37" fmla="*/ 0 h 88"/>
                  <a:gd name="T38" fmla="*/ 0 w 88"/>
                  <a:gd name="T39" fmla="*/ 0 h 88"/>
                  <a:gd name="T40" fmla="*/ 0 w 88"/>
                  <a:gd name="T41" fmla="*/ 0 h 88"/>
                  <a:gd name="T42" fmla="*/ 0 w 88"/>
                  <a:gd name="T43" fmla="*/ 0 h 88"/>
                  <a:gd name="T44" fmla="*/ 0 w 88"/>
                  <a:gd name="T45" fmla="*/ 0 h 88"/>
                  <a:gd name="T46" fmla="*/ 0 w 88"/>
                  <a:gd name="T47" fmla="*/ 0 h 88"/>
                  <a:gd name="T48" fmla="*/ 0 w 88"/>
                  <a:gd name="T49" fmla="*/ 0 h 88"/>
                  <a:gd name="T50" fmla="*/ 0 w 88"/>
                  <a:gd name="T51" fmla="*/ 0 h 88"/>
                  <a:gd name="T52" fmla="*/ 0 w 88"/>
                  <a:gd name="T53" fmla="*/ 0 h 88"/>
                  <a:gd name="T54" fmla="*/ 0 w 88"/>
                  <a:gd name="T55" fmla="*/ 0 h 88"/>
                  <a:gd name="T56" fmla="*/ 0 w 88"/>
                  <a:gd name="T57" fmla="*/ 0 h 88"/>
                  <a:gd name="T58" fmla="*/ 0 w 88"/>
                  <a:gd name="T59" fmla="*/ 0 h 88"/>
                  <a:gd name="T60" fmla="*/ 0 w 88"/>
                  <a:gd name="T61" fmla="*/ 0 h 88"/>
                  <a:gd name="T62" fmla="*/ 0 w 88"/>
                  <a:gd name="T63" fmla="*/ 0 h 88"/>
                  <a:gd name="T64" fmla="*/ 0 w 88"/>
                  <a:gd name="T65" fmla="*/ 0 h 88"/>
                  <a:gd name="T66" fmla="*/ 0 w 88"/>
                  <a:gd name="T67" fmla="*/ 0 h 88"/>
                  <a:gd name="T68" fmla="*/ 0 w 88"/>
                  <a:gd name="T69" fmla="*/ 0 h 88"/>
                  <a:gd name="T70" fmla="*/ 0 w 88"/>
                  <a:gd name="T71" fmla="*/ 0 h 88"/>
                  <a:gd name="T72" fmla="*/ 0 w 88"/>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8" h="88">
                    <a:moveTo>
                      <a:pt x="44" y="88"/>
                    </a:moveTo>
                    <a:lnTo>
                      <a:pt x="44" y="88"/>
                    </a:lnTo>
                    <a:lnTo>
                      <a:pt x="34" y="87"/>
                    </a:lnTo>
                    <a:lnTo>
                      <a:pt x="26" y="84"/>
                    </a:lnTo>
                    <a:lnTo>
                      <a:pt x="19" y="80"/>
                    </a:lnTo>
                    <a:lnTo>
                      <a:pt x="12" y="74"/>
                    </a:lnTo>
                    <a:lnTo>
                      <a:pt x="7" y="69"/>
                    </a:lnTo>
                    <a:lnTo>
                      <a:pt x="3" y="61"/>
                    </a:lnTo>
                    <a:lnTo>
                      <a:pt x="1" y="52"/>
                    </a:lnTo>
                    <a:lnTo>
                      <a:pt x="0" y="44"/>
                    </a:lnTo>
                    <a:lnTo>
                      <a:pt x="1" y="36"/>
                    </a:lnTo>
                    <a:lnTo>
                      <a:pt x="3" y="27"/>
                    </a:lnTo>
                    <a:lnTo>
                      <a:pt x="7" y="19"/>
                    </a:lnTo>
                    <a:lnTo>
                      <a:pt x="12" y="14"/>
                    </a:lnTo>
                    <a:lnTo>
                      <a:pt x="19" y="8"/>
                    </a:lnTo>
                    <a:lnTo>
                      <a:pt x="26" y="4"/>
                    </a:lnTo>
                    <a:lnTo>
                      <a:pt x="34" y="1"/>
                    </a:lnTo>
                    <a:lnTo>
                      <a:pt x="44" y="0"/>
                    </a:lnTo>
                    <a:lnTo>
                      <a:pt x="54" y="1"/>
                    </a:lnTo>
                    <a:lnTo>
                      <a:pt x="62" y="4"/>
                    </a:lnTo>
                    <a:lnTo>
                      <a:pt x="69" y="8"/>
                    </a:lnTo>
                    <a:lnTo>
                      <a:pt x="76" y="14"/>
                    </a:lnTo>
                    <a:lnTo>
                      <a:pt x="81" y="19"/>
                    </a:lnTo>
                    <a:lnTo>
                      <a:pt x="86" y="27"/>
                    </a:lnTo>
                    <a:lnTo>
                      <a:pt x="87" y="36"/>
                    </a:lnTo>
                    <a:lnTo>
                      <a:pt x="88" y="44"/>
                    </a:lnTo>
                    <a:lnTo>
                      <a:pt x="87" y="52"/>
                    </a:lnTo>
                    <a:lnTo>
                      <a:pt x="86" y="61"/>
                    </a:lnTo>
                    <a:lnTo>
                      <a:pt x="81" y="69"/>
                    </a:lnTo>
                    <a:lnTo>
                      <a:pt x="76" y="74"/>
                    </a:lnTo>
                    <a:lnTo>
                      <a:pt x="69" y="80"/>
                    </a:lnTo>
                    <a:lnTo>
                      <a:pt x="62" y="84"/>
                    </a:lnTo>
                    <a:lnTo>
                      <a:pt x="54" y="87"/>
                    </a:lnTo>
                    <a:lnTo>
                      <a:pt x="44" y="8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0" name="Freeform 137">
                <a:extLst>
                  <a:ext uri="{FF2B5EF4-FFF2-40B4-BE49-F238E27FC236}">
                    <a16:creationId xmlns:a16="http://schemas.microsoft.com/office/drawing/2014/main" id="{201603F9-3160-4E47-AD57-DA7188D5C952}"/>
                  </a:ext>
                </a:extLst>
              </p:cNvPr>
              <p:cNvSpPr>
                <a:spLocks/>
              </p:cNvSpPr>
              <p:nvPr/>
            </p:nvSpPr>
            <p:spPr bwMode="auto">
              <a:xfrm>
                <a:off x="2952" y="2180"/>
                <a:ext cx="29" cy="29"/>
              </a:xfrm>
              <a:custGeom>
                <a:avLst/>
                <a:gdLst>
                  <a:gd name="T0" fmla="*/ 0 w 88"/>
                  <a:gd name="T1" fmla="*/ 0 h 88"/>
                  <a:gd name="T2" fmla="*/ 0 w 88"/>
                  <a:gd name="T3" fmla="*/ 0 h 88"/>
                  <a:gd name="T4" fmla="*/ 0 w 88"/>
                  <a:gd name="T5" fmla="*/ 0 h 88"/>
                  <a:gd name="T6" fmla="*/ 0 w 88"/>
                  <a:gd name="T7" fmla="*/ 0 h 88"/>
                  <a:gd name="T8" fmla="*/ 0 w 88"/>
                  <a:gd name="T9" fmla="*/ 0 h 88"/>
                  <a:gd name="T10" fmla="*/ 0 w 88"/>
                  <a:gd name="T11" fmla="*/ 0 h 88"/>
                  <a:gd name="T12" fmla="*/ 0 w 88"/>
                  <a:gd name="T13" fmla="*/ 0 h 88"/>
                  <a:gd name="T14" fmla="*/ 0 w 88"/>
                  <a:gd name="T15" fmla="*/ 0 h 88"/>
                  <a:gd name="T16" fmla="*/ 0 w 88"/>
                  <a:gd name="T17" fmla="*/ 0 h 88"/>
                  <a:gd name="T18" fmla="*/ 0 w 88"/>
                  <a:gd name="T19" fmla="*/ 0 h 88"/>
                  <a:gd name="T20" fmla="*/ 0 w 88"/>
                  <a:gd name="T21" fmla="*/ 0 h 88"/>
                  <a:gd name="T22" fmla="*/ 0 w 88"/>
                  <a:gd name="T23" fmla="*/ 0 h 88"/>
                  <a:gd name="T24" fmla="*/ 0 w 88"/>
                  <a:gd name="T25" fmla="*/ 0 h 88"/>
                  <a:gd name="T26" fmla="*/ 0 w 88"/>
                  <a:gd name="T27" fmla="*/ 0 h 88"/>
                  <a:gd name="T28" fmla="*/ 0 w 88"/>
                  <a:gd name="T29" fmla="*/ 0 h 88"/>
                  <a:gd name="T30" fmla="*/ 0 w 88"/>
                  <a:gd name="T31" fmla="*/ 0 h 88"/>
                  <a:gd name="T32" fmla="*/ 0 w 88"/>
                  <a:gd name="T33" fmla="*/ 0 h 88"/>
                  <a:gd name="T34" fmla="*/ 0 w 88"/>
                  <a:gd name="T35" fmla="*/ 0 h 88"/>
                  <a:gd name="T36" fmla="*/ 0 w 88"/>
                  <a:gd name="T37" fmla="*/ 0 h 88"/>
                  <a:gd name="T38" fmla="*/ 0 w 88"/>
                  <a:gd name="T39" fmla="*/ 0 h 88"/>
                  <a:gd name="T40" fmla="*/ 0 w 88"/>
                  <a:gd name="T41" fmla="*/ 0 h 88"/>
                  <a:gd name="T42" fmla="*/ 0 w 88"/>
                  <a:gd name="T43" fmla="*/ 0 h 88"/>
                  <a:gd name="T44" fmla="*/ 0 w 88"/>
                  <a:gd name="T45" fmla="*/ 0 h 88"/>
                  <a:gd name="T46" fmla="*/ 0 w 88"/>
                  <a:gd name="T47" fmla="*/ 0 h 88"/>
                  <a:gd name="T48" fmla="*/ 0 w 88"/>
                  <a:gd name="T49" fmla="*/ 0 h 88"/>
                  <a:gd name="T50" fmla="*/ 0 w 88"/>
                  <a:gd name="T51" fmla="*/ 0 h 88"/>
                  <a:gd name="T52" fmla="*/ 0 w 88"/>
                  <a:gd name="T53" fmla="*/ 0 h 88"/>
                  <a:gd name="T54" fmla="*/ 0 w 88"/>
                  <a:gd name="T55" fmla="*/ 0 h 88"/>
                  <a:gd name="T56" fmla="*/ 0 w 88"/>
                  <a:gd name="T57" fmla="*/ 0 h 88"/>
                  <a:gd name="T58" fmla="*/ 0 w 88"/>
                  <a:gd name="T59" fmla="*/ 0 h 88"/>
                  <a:gd name="T60" fmla="*/ 0 w 88"/>
                  <a:gd name="T61" fmla="*/ 0 h 88"/>
                  <a:gd name="T62" fmla="*/ 0 w 88"/>
                  <a:gd name="T63" fmla="*/ 0 h 88"/>
                  <a:gd name="T64" fmla="*/ 0 w 88"/>
                  <a:gd name="T65" fmla="*/ 0 h 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 h="88">
                    <a:moveTo>
                      <a:pt x="44" y="88"/>
                    </a:moveTo>
                    <a:lnTo>
                      <a:pt x="34" y="87"/>
                    </a:lnTo>
                    <a:lnTo>
                      <a:pt x="26" y="84"/>
                    </a:lnTo>
                    <a:lnTo>
                      <a:pt x="19" y="80"/>
                    </a:lnTo>
                    <a:lnTo>
                      <a:pt x="12" y="74"/>
                    </a:lnTo>
                    <a:lnTo>
                      <a:pt x="7" y="69"/>
                    </a:lnTo>
                    <a:lnTo>
                      <a:pt x="3" y="61"/>
                    </a:lnTo>
                    <a:lnTo>
                      <a:pt x="1" y="52"/>
                    </a:lnTo>
                    <a:lnTo>
                      <a:pt x="0" y="44"/>
                    </a:lnTo>
                    <a:lnTo>
                      <a:pt x="1" y="36"/>
                    </a:lnTo>
                    <a:lnTo>
                      <a:pt x="3" y="27"/>
                    </a:lnTo>
                    <a:lnTo>
                      <a:pt x="7" y="19"/>
                    </a:lnTo>
                    <a:lnTo>
                      <a:pt x="12" y="14"/>
                    </a:lnTo>
                    <a:lnTo>
                      <a:pt x="19" y="8"/>
                    </a:lnTo>
                    <a:lnTo>
                      <a:pt x="26" y="4"/>
                    </a:lnTo>
                    <a:lnTo>
                      <a:pt x="34" y="1"/>
                    </a:lnTo>
                    <a:lnTo>
                      <a:pt x="44" y="0"/>
                    </a:lnTo>
                    <a:lnTo>
                      <a:pt x="54" y="1"/>
                    </a:lnTo>
                    <a:lnTo>
                      <a:pt x="62" y="4"/>
                    </a:lnTo>
                    <a:lnTo>
                      <a:pt x="69" y="8"/>
                    </a:lnTo>
                    <a:lnTo>
                      <a:pt x="76" y="14"/>
                    </a:lnTo>
                    <a:lnTo>
                      <a:pt x="81" y="19"/>
                    </a:lnTo>
                    <a:lnTo>
                      <a:pt x="85" y="27"/>
                    </a:lnTo>
                    <a:lnTo>
                      <a:pt x="87" y="36"/>
                    </a:lnTo>
                    <a:lnTo>
                      <a:pt x="88" y="44"/>
                    </a:lnTo>
                    <a:lnTo>
                      <a:pt x="87" y="52"/>
                    </a:lnTo>
                    <a:lnTo>
                      <a:pt x="85" y="61"/>
                    </a:lnTo>
                    <a:lnTo>
                      <a:pt x="81" y="69"/>
                    </a:lnTo>
                    <a:lnTo>
                      <a:pt x="76" y="74"/>
                    </a:lnTo>
                    <a:lnTo>
                      <a:pt x="69" y="80"/>
                    </a:lnTo>
                    <a:lnTo>
                      <a:pt x="62" y="84"/>
                    </a:lnTo>
                    <a:lnTo>
                      <a:pt x="54" y="87"/>
                    </a:lnTo>
                    <a:lnTo>
                      <a:pt x="44" y="8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1" name="Freeform 138">
                <a:extLst>
                  <a:ext uri="{FF2B5EF4-FFF2-40B4-BE49-F238E27FC236}">
                    <a16:creationId xmlns:a16="http://schemas.microsoft.com/office/drawing/2014/main" id="{158D4841-B1BD-4DEB-A2F8-4CFD271DAB5A}"/>
                  </a:ext>
                </a:extLst>
              </p:cNvPr>
              <p:cNvSpPr>
                <a:spLocks/>
              </p:cNvSpPr>
              <p:nvPr/>
            </p:nvSpPr>
            <p:spPr bwMode="auto">
              <a:xfrm>
                <a:off x="2952" y="2180"/>
                <a:ext cx="29" cy="29"/>
              </a:xfrm>
              <a:custGeom>
                <a:avLst/>
                <a:gdLst>
                  <a:gd name="T0" fmla="*/ 0 w 88"/>
                  <a:gd name="T1" fmla="*/ 0 h 88"/>
                  <a:gd name="T2" fmla="*/ 0 w 88"/>
                  <a:gd name="T3" fmla="*/ 0 h 88"/>
                  <a:gd name="T4" fmla="*/ 0 w 88"/>
                  <a:gd name="T5" fmla="*/ 0 h 88"/>
                  <a:gd name="T6" fmla="*/ 0 w 88"/>
                  <a:gd name="T7" fmla="*/ 0 h 88"/>
                  <a:gd name="T8" fmla="*/ 0 w 88"/>
                  <a:gd name="T9" fmla="*/ 0 h 88"/>
                  <a:gd name="T10" fmla="*/ 0 w 88"/>
                  <a:gd name="T11" fmla="*/ 0 h 88"/>
                  <a:gd name="T12" fmla="*/ 0 w 88"/>
                  <a:gd name="T13" fmla="*/ 0 h 88"/>
                  <a:gd name="T14" fmla="*/ 0 w 88"/>
                  <a:gd name="T15" fmla="*/ 0 h 88"/>
                  <a:gd name="T16" fmla="*/ 0 w 88"/>
                  <a:gd name="T17" fmla="*/ 0 h 88"/>
                  <a:gd name="T18" fmla="*/ 0 w 88"/>
                  <a:gd name="T19" fmla="*/ 0 h 88"/>
                  <a:gd name="T20" fmla="*/ 0 w 88"/>
                  <a:gd name="T21" fmla="*/ 0 h 88"/>
                  <a:gd name="T22" fmla="*/ 0 w 88"/>
                  <a:gd name="T23" fmla="*/ 0 h 88"/>
                  <a:gd name="T24" fmla="*/ 0 w 88"/>
                  <a:gd name="T25" fmla="*/ 0 h 88"/>
                  <a:gd name="T26" fmla="*/ 0 w 88"/>
                  <a:gd name="T27" fmla="*/ 0 h 88"/>
                  <a:gd name="T28" fmla="*/ 0 w 88"/>
                  <a:gd name="T29" fmla="*/ 0 h 88"/>
                  <a:gd name="T30" fmla="*/ 0 w 88"/>
                  <a:gd name="T31" fmla="*/ 0 h 88"/>
                  <a:gd name="T32" fmla="*/ 0 w 88"/>
                  <a:gd name="T33" fmla="*/ 0 h 88"/>
                  <a:gd name="T34" fmla="*/ 0 w 88"/>
                  <a:gd name="T35" fmla="*/ 0 h 88"/>
                  <a:gd name="T36" fmla="*/ 0 w 88"/>
                  <a:gd name="T37" fmla="*/ 0 h 88"/>
                  <a:gd name="T38" fmla="*/ 0 w 88"/>
                  <a:gd name="T39" fmla="*/ 0 h 88"/>
                  <a:gd name="T40" fmla="*/ 0 w 88"/>
                  <a:gd name="T41" fmla="*/ 0 h 88"/>
                  <a:gd name="T42" fmla="*/ 0 w 88"/>
                  <a:gd name="T43" fmla="*/ 0 h 88"/>
                  <a:gd name="T44" fmla="*/ 0 w 88"/>
                  <a:gd name="T45" fmla="*/ 0 h 88"/>
                  <a:gd name="T46" fmla="*/ 0 w 88"/>
                  <a:gd name="T47" fmla="*/ 0 h 88"/>
                  <a:gd name="T48" fmla="*/ 0 w 88"/>
                  <a:gd name="T49" fmla="*/ 0 h 88"/>
                  <a:gd name="T50" fmla="*/ 0 w 88"/>
                  <a:gd name="T51" fmla="*/ 0 h 88"/>
                  <a:gd name="T52" fmla="*/ 0 w 88"/>
                  <a:gd name="T53" fmla="*/ 0 h 88"/>
                  <a:gd name="T54" fmla="*/ 0 w 88"/>
                  <a:gd name="T55" fmla="*/ 0 h 88"/>
                  <a:gd name="T56" fmla="*/ 0 w 88"/>
                  <a:gd name="T57" fmla="*/ 0 h 88"/>
                  <a:gd name="T58" fmla="*/ 0 w 88"/>
                  <a:gd name="T59" fmla="*/ 0 h 88"/>
                  <a:gd name="T60" fmla="*/ 0 w 88"/>
                  <a:gd name="T61" fmla="*/ 0 h 88"/>
                  <a:gd name="T62" fmla="*/ 0 w 88"/>
                  <a:gd name="T63" fmla="*/ 0 h 88"/>
                  <a:gd name="T64" fmla="*/ 0 w 88"/>
                  <a:gd name="T65" fmla="*/ 0 h 88"/>
                  <a:gd name="T66" fmla="*/ 0 w 88"/>
                  <a:gd name="T67" fmla="*/ 0 h 88"/>
                  <a:gd name="T68" fmla="*/ 0 w 88"/>
                  <a:gd name="T69" fmla="*/ 0 h 88"/>
                  <a:gd name="T70" fmla="*/ 0 w 88"/>
                  <a:gd name="T71" fmla="*/ 0 h 88"/>
                  <a:gd name="T72" fmla="*/ 0 w 88"/>
                  <a:gd name="T73" fmla="*/ 0 h 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8" h="88">
                    <a:moveTo>
                      <a:pt x="44" y="88"/>
                    </a:moveTo>
                    <a:lnTo>
                      <a:pt x="44" y="88"/>
                    </a:lnTo>
                    <a:lnTo>
                      <a:pt x="34" y="87"/>
                    </a:lnTo>
                    <a:lnTo>
                      <a:pt x="26" y="84"/>
                    </a:lnTo>
                    <a:lnTo>
                      <a:pt x="19" y="80"/>
                    </a:lnTo>
                    <a:lnTo>
                      <a:pt x="12" y="74"/>
                    </a:lnTo>
                    <a:lnTo>
                      <a:pt x="7" y="69"/>
                    </a:lnTo>
                    <a:lnTo>
                      <a:pt x="3" y="61"/>
                    </a:lnTo>
                    <a:lnTo>
                      <a:pt x="1" y="52"/>
                    </a:lnTo>
                    <a:lnTo>
                      <a:pt x="0" y="44"/>
                    </a:lnTo>
                    <a:lnTo>
                      <a:pt x="1" y="36"/>
                    </a:lnTo>
                    <a:lnTo>
                      <a:pt x="3" y="27"/>
                    </a:lnTo>
                    <a:lnTo>
                      <a:pt x="7" y="19"/>
                    </a:lnTo>
                    <a:lnTo>
                      <a:pt x="12" y="14"/>
                    </a:lnTo>
                    <a:lnTo>
                      <a:pt x="19" y="8"/>
                    </a:lnTo>
                    <a:lnTo>
                      <a:pt x="26" y="4"/>
                    </a:lnTo>
                    <a:lnTo>
                      <a:pt x="34" y="1"/>
                    </a:lnTo>
                    <a:lnTo>
                      <a:pt x="44" y="0"/>
                    </a:lnTo>
                    <a:lnTo>
                      <a:pt x="54" y="1"/>
                    </a:lnTo>
                    <a:lnTo>
                      <a:pt x="62" y="4"/>
                    </a:lnTo>
                    <a:lnTo>
                      <a:pt x="69" y="8"/>
                    </a:lnTo>
                    <a:lnTo>
                      <a:pt x="76" y="14"/>
                    </a:lnTo>
                    <a:lnTo>
                      <a:pt x="81" y="19"/>
                    </a:lnTo>
                    <a:lnTo>
                      <a:pt x="85" y="27"/>
                    </a:lnTo>
                    <a:lnTo>
                      <a:pt x="87" y="36"/>
                    </a:lnTo>
                    <a:lnTo>
                      <a:pt x="88" y="44"/>
                    </a:lnTo>
                    <a:lnTo>
                      <a:pt x="87" y="52"/>
                    </a:lnTo>
                    <a:lnTo>
                      <a:pt x="85" y="61"/>
                    </a:lnTo>
                    <a:lnTo>
                      <a:pt x="81" y="69"/>
                    </a:lnTo>
                    <a:lnTo>
                      <a:pt x="76" y="74"/>
                    </a:lnTo>
                    <a:lnTo>
                      <a:pt x="69" y="80"/>
                    </a:lnTo>
                    <a:lnTo>
                      <a:pt x="62" y="84"/>
                    </a:lnTo>
                    <a:lnTo>
                      <a:pt x="54" y="87"/>
                    </a:lnTo>
                    <a:lnTo>
                      <a:pt x="44" y="8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2" name="Freeform 139">
                <a:extLst>
                  <a:ext uri="{FF2B5EF4-FFF2-40B4-BE49-F238E27FC236}">
                    <a16:creationId xmlns:a16="http://schemas.microsoft.com/office/drawing/2014/main" id="{E710F126-9B1C-4E5F-AEEC-18490A75ADA9}"/>
                  </a:ext>
                </a:extLst>
              </p:cNvPr>
              <p:cNvSpPr>
                <a:spLocks/>
              </p:cNvSpPr>
              <p:nvPr/>
            </p:nvSpPr>
            <p:spPr bwMode="auto">
              <a:xfrm>
                <a:off x="2686" y="2711"/>
                <a:ext cx="30" cy="29"/>
              </a:xfrm>
              <a:custGeom>
                <a:avLst/>
                <a:gdLst>
                  <a:gd name="T0" fmla="*/ 0 w 89"/>
                  <a:gd name="T1" fmla="*/ 0 h 89"/>
                  <a:gd name="T2" fmla="*/ 0 w 89"/>
                  <a:gd name="T3" fmla="*/ 0 h 89"/>
                  <a:gd name="T4" fmla="*/ 0 w 89"/>
                  <a:gd name="T5" fmla="*/ 0 h 89"/>
                  <a:gd name="T6" fmla="*/ 0 w 89"/>
                  <a:gd name="T7" fmla="*/ 0 h 89"/>
                  <a:gd name="T8" fmla="*/ 0 w 89"/>
                  <a:gd name="T9" fmla="*/ 0 h 89"/>
                  <a:gd name="T10" fmla="*/ 0 w 89"/>
                  <a:gd name="T11" fmla="*/ 0 h 89"/>
                  <a:gd name="T12" fmla="*/ 0 w 89"/>
                  <a:gd name="T13" fmla="*/ 0 h 89"/>
                  <a:gd name="T14" fmla="*/ 0 w 89"/>
                  <a:gd name="T15" fmla="*/ 0 h 89"/>
                  <a:gd name="T16" fmla="*/ 0 w 89"/>
                  <a:gd name="T17" fmla="*/ 0 h 89"/>
                  <a:gd name="T18" fmla="*/ 0 w 89"/>
                  <a:gd name="T19" fmla="*/ 0 h 89"/>
                  <a:gd name="T20" fmla="*/ 0 w 89"/>
                  <a:gd name="T21" fmla="*/ 0 h 89"/>
                  <a:gd name="T22" fmla="*/ 0 w 89"/>
                  <a:gd name="T23" fmla="*/ 0 h 89"/>
                  <a:gd name="T24" fmla="*/ 0 w 89"/>
                  <a:gd name="T25" fmla="*/ 0 h 89"/>
                  <a:gd name="T26" fmla="*/ 0 w 89"/>
                  <a:gd name="T27" fmla="*/ 0 h 89"/>
                  <a:gd name="T28" fmla="*/ 0 w 89"/>
                  <a:gd name="T29" fmla="*/ 0 h 89"/>
                  <a:gd name="T30" fmla="*/ 0 w 89"/>
                  <a:gd name="T31" fmla="*/ 0 h 89"/>
                  <a:gd name="T32" fmla="*/ 0 w 89"/>
                  <a:gd name="T33" fmla="*/ 0 h 89"/>
                  <a:gd name="T34" fmla="*/ 0 w 89"/>
                  <a:gd name="T35" fmla="*/ 0 h 89"/>
                  <a:gd name="T36" fmla="*/ 0 w 89"/>
                  <a:gd name="T37" fmla="*/ 0 h 89"/>
                  <a:gd name="T38" fmla="*/ 0 w 89"/>
                  <a:gd name="T39" fmla="*/ 0 h 89"/>
                  <a:gd name="T40" fmla="*/ 0 w 89"/>
                  <a:gd name="T41" fmla="*/ 0 h 89"/>
                  <a:gd name="T42" fmla="*/ 0 w 89"/>
                  <a:gd name="T43" fmla="*/ 0 h 89"/>
                  <a:gd name="T44" fmla="*/ 0 w 89"/>
                  <a:gd name="T45" fmla="*/ 0 h 89"/>
                  <a:gd name="T46" fmla="*/ 0 w 89"/>
                  <a:gd name="T47" fmla="*/ 0 h 89"/>
                  <a:gd name="T48" fmla="*/ 0 w 89"/>
                  <a:gd name="T49" fmla="*/ 0 h 89"/>
                  <a:gd name="T50" fmla="*/ 0 w 89"/>
                  <a:gd name="T51" fmla="*/ 0 h 89"/>
                  <a:gd name="T52" fmla="*/ 0 w 89"/>
                  <a:gd name="T53" fmla="*/ 0 h 89"/>
                  <a:gd name="T54" fmla="*/ 0 w 89"/>
                  <a:gd name="T55" fmla="*/ 0 h 89"/>
                  <a:gd name="T56" fmla="*/ 0 w 89"/>
                  <a:gd name="T57" fmla="*/ 0 h 89"/>
                  <a:gd name="T58" fmla="*/ 0 w 89"/>
                  <a:gd name="T59" fmla="*/ 0 h 89"/>
                  <a:gd name="T60" fmla="*/ 0 w 89"/>
                  <a:gd name="T61" fmla="*/ 0 h 89"/>
                  <a:gd name="T62" fmla="*/ 0 w 89"/>
                  <a:gd name="T63" fmla="*/ 0 h 89"/>
                  <a:gd name="T64" fmla="*/ 0 w 89"/>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9" h="89">
                    <a:moveTo>
                      <a:pt x="44" y="89"/>
                    </a:moveTo>
                    <a:lnTo>
                      <a:pt x="35" y="87"/>
                    </a:lnTo>
                    <a:lnTo>
                      <a:pt x="26" y="85"/>
                    </a:lnTo>
                    <a:lnTo>
                      <a:pt x="19" y="81"/>
                    </a:lnTo>
                    <a:lnTo>
                      <a:pt x="13" y="75"/>
                    </a:lnTo>
                    <a:lnTo>
                      <a:pt x="7" y="70"/>
                    </a:lnTo>
                    <a:lnTo>
                      <a:pt x="3" y="61"/>
                    </a:lnTo>
                    <a:lnTo>
                      <a:pt x="2" y="53"/>
                    </a:lnTo>
                    <a:lnTo>
                      <a:pt x="0" y="45"/>
                    </a:lnTo>
                    <a:lnTo>
                      <a:pt x="2" y="36"/>
                    </a:lnTo>
                    <a:lnTo>
                      <a:pt x="3" y="28"/>
                    </a:lnTo>
                    <a:lnTo>
                      <a:pt x="7" y="20"/>
                    </a:lnTo>
                    <a:lnTo>
                      <a:pt x="13" y="14"/>
                    </a:lnTo>
                    <a:lnTo>
                      <a:pt x="19" y="9"/>
                    </a:lnTo>
                    <a:lnTo>
                      <a:pt x="26" y="5"/>
                    </a:lnTo>
                    <a:lnTo>
                      <a:pt x="35" y="2"/>
                    </a:lnTo>
                    <a:lnTo>
                      <a:pt x="44" y="0"/>
                    </a:lnTo>
                    <a:lnTo>
                      <a:pt x="54" y="2"/>
                    </a:lnTo>
                    <a:lnTo>
                      <a:pt x="62" y="5"/>
                    </a:lnTo>
                    <a:lnTo>
                      <a:pt x="69" y="9"/>
                    </a:lnTo>
                    <a:lnTo>
                      <a:pt x="76" y="14"/>
                    </a:lnTo>
                    <a:lnTo>
                      <a:pt x="82" y="20"/>
                    </a:lnTo>
                    <a:lnTo>
                      <a:pt x="86" y="28"/>
                    </a:lnTo>
                    <a:lnTo>
                      <a:pt x="87" y="36"/>
                    </a:lnTo>
                    <a:lnTo>
                      <a:pt x="89" y="45"/>
                    </a:lnTo>
                    <a:lnTo>
                      <a:pt x="87" y="53"/>
                    </a:lnTo>
                    <a:lnTo>
                      <a:pt x="86" y="61"/>
                    </a:lnTo>
                    <a:lnTo>
                      <a:pt x="82" y="70"/>
                    </a:lnTo>
                    <a:lnTo>
                      <a:pt x="76" y="75"/>
                    </a:lnTo>
                    <a:lnTo>
                      <a:pt x="69" y="81"/>
                    </a:lnTo>
                    <a:lnTo>
                      <a:pt x="62" y="85"/>
                    </a:lnTo>
                    <a:lnTo>
                      <a:pt x="54" y="87"/>
                    </a:lnTo>
                    <a:lnTo>
                      <a:pt x="44" y="8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3" name="Freeform 140">
                <a:extLst>
                  <a:ext uri="{FF2B5EF4-FFF2-40B4-BE49-F238E27FC236}">
                    <a16:creationId xmlns:a16="http://schemas.microsoft.com/office/drawing/2014/main" id="{769759BB-DD8C-45E6-A99F-533D0F828534}"/>
                  </a:ext>
                </a:extLst>
              </p:cNvPr>
              <p:cNvSpPr>
                <a:spLocks/>
              </p:cNvSpPr>
              <p:nvPr/>
            </p:nvSpPr>
            <p:spPr bwMode="auto">
              <a:xfrm>
                <a:off x="2686" y="2711"/>
                <a:ext cx="30" cy="29"/>
              </a:xfrm>
              <a:custGeom>
                <a:avLst/>
                <a:gdLst>
                  <a:gd name="T0" fmla="*/ 0 w 89"/>
                  <a:gd name="T1" fmla="*/ 0 h 89"/>
                  <a:gd name="T2" fmla="*/ 0 w 89"/>
                  <a:gd name="T3" fmla="*/ 0 h 89"/>
                  <a:gd name="T4" fmla="*/ 0 w 89"/>
                  <a:gd name="T5" fmla="*/ 0 h 89"/>
                  <a:gd name="T6" fmla="*/ 0 w 89"/>
                  <a:gd name="T7" fmla="*/ 0 h 89"/>
                  <a:gd name="T8" fmla="*/ 0 w 89"/>
                  <a:gd name="T9" fmla="*/ 0 h 89"/>
                  <a:gd name="T10" fmla="*/ 0 w 89"/>
                  <a:gd name="T11" fmla="*/ 0 h 89"/>
                  <a:gd name="T12" fmla="*/ 0 w 89"/>
                  <a:gd name="T13" fmla="*/ 0 h 89"/>
                  <a:gd name="T14" fmla="*/ 0 w 89"/>
                  <a:gd name="T15" fmla="*/ 0 h 89"/>
                  <a:gd name="T16" fmla="*/ 0 w 89"/>
                  <a:gd name="T17" fmla="*/ 0 h 89"/>
                  <a:gd name="T18" fmla="*/ 0 w 89"/>
                  <a:gd name="T19" fmla="*/ 0 h 89"/>
                  <a:gd name="T20" fmla="*/ 0 w 89"/>
                  <a:gd name="T21" fmla="*/ 0 h 89"/>
                  <a:gd name="T22" fmla="*/ 0 w 89"/>
                  <a:gd name="T23" fmla="*/ 0 h 89"/>
                  <a:gd name="T24" fmla="*/ 0 w 89"/>
                  <a:gd name="T25" fmla="*/ 0 h 89"/>
                  <a:gd name="T26" fmla="*/ 0 w 89"/>
                  <a:gd name="T27" fmla="*/ 0 h 89"/>
                  <a:gd name="T28" fmla="*/ 0 w 89"/>
                  <a:gd name="T29" fmla="*/ 0 h 89"/>
                  <a:gd name="T30" fmla="*/ 0 w 89"/>
                  <a:gd name="T31" fmla="*/ 0 h 89"/>
                  <a:gd name="T32" fmla="*/ 0 w 89"/>
                  <a:gd name="T33" fmla="*/ 0 h 89"/>
                  <a:gd name="T34" fmla="*/ 0 w 89"/>
                  <a:gd name="T35" fmla="*/ 0 h 89"/>
                  <a:gd name="T36" fmla="*/ 0 w 89"/>
                  <a:gd name="T37" fmla="*/ 0 h 89"/>
                  <a:gd name="T38" fmla="*/ 0 w 89"/>
                  <a:gd name="T39" fmla="*/ 0 h 89"/>
                  <a:gd name="T40" fmla="*/ 0 w 89"/>
                  <a:gd name="T41" fmla="*/ 0 h 89"/>
                  <a:gd name="T42" fmla="*/ 0 w 89"/>
                  <a:gd name="T43" fmla="*/ 0 h 89"/>
                  <a:gd name="T44" fmla="*/ 0 w 89"/>
                  <a:gd name="T45" fmla="*/ 0 h 89"/>
                  <a:gd name="T46" fmla="*/ 0 w 89"/>
                  <a:gd name="T47" fmla="*/ 0 h 89"/>
                  <a:gd name="T48" fmla="*/ 0 w 89"/>
                  <a:gd name="T49" fmla="*/ 0 h 89"/>
                  <a:gd name="T50" fmla="*/ 0 w 89"/>
                  <a:gd name="T51" fmla="*/ 0 h 89"/>
                  <a:gd name="T52" fmla="*/ 0 w 89"/>
                  <a:gd name="T53" fmla="*/ 0 h 89"/>
                  <a:gd name="T54" fmla="*/ 0 w 89"/>
                  <a:gd name="T55" fmla="*/ 0 h 89"/>
                  <a:gd name="T56" fmla="*/ 0 w 89"/>
                  <a:gd name="T57" fmla="*/ 0 h 89"/>
                  <a:gd name="T58" fmla="*/ 0 w 89"/>
                  <a:gd name="T59" fmla="*/ 0 h 89"/>
                  <a:gd name="T60" fmla="*/ 0 w 89"/>
                  <a:gd name="T61" fmla="*/ 0 h 89"/>
                  <a:gd name="T62" fmla="*/ 0 w 89"/>
                  <a:gd name="T63" fmla="*/ 0 h 89"/>
                  <a:gd name="T64" fmla="*/ 0 w 89"/>
                  <a:gd name="T65" fmla="*/ 0 h 89"/>
                  <a:gd name="T66" fmla="*/ 0 w 89"/>
                  <a:gd name="T67" fmla="*/ 0 h 89"/>
                  <a:gd name="T68" fmla="*/ 0 w 89"/>
                  <a:gd name="T69" fmla="*/ 0 h 89"/>
                  <a:gd name="T70" fmla="*/ 0 w 89"/>
                  <a:gd name="T71" fmla="*/ 0 h 89"/>
                  <a:gd name="T72" fmla="*/ 0 w 89"/>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9" h="89">
                    <a:moveTo>
                      <a:pt x="44" y="89"/>
                    </a:moveTo>
                    <a:lnTo>
                      <a:pt x="44" y="89"/>
                    </a:lnTo>
                    <a:lnTo>
                      <a:pt x="35" y="87"/>
                    </a:lnTo>
                    <a:lnTo>
                      <a:pt x="26" y="85"/>
                    </a:lnTo>
                    <a:lnTo>
                      <a:pt x="19" y="81"/>
                    </a:lnTo>
                    <a:lnTo>
                      <a:pt x="13" y="75"/>
                    </a:lnTo>
                    <a:lnTo>
                      <a:pt x="7" y="70"/>
                    </a:lnTo>
                    <a:lnTo>
                      <a:pt x="3" y="61"/>
                    </a:lnTo>
                    <a:lnTo>
                      <a:pt x="2" y="53"/>
                    </a:lnTo>
                    <a:lnTo>
                      <a:pt x="0" y="45"/>
                    </a:lnTo>
                    <a:lnTo>
                      <a:pt x="2" y="36"/>
                    </a:lnTo>
                    <a:lnTo>
                      <a:pt x="3" y="28"/>
                    </a:lnTo>
                    <a:lnTo>
                      <a:pt x="7" y="20"/>
                    </a:lnTo>
                    <a:lnTo>
                      <a:pt x="13" y="14"/>
                    </a:lnTo>
                    <a:lnTo>
                      <a:pt x="19" y="9"/>
                    </a:lnTo>
                    <a:lnTo>
                      <a:pt x="26" y="5"/>
                    </a:lnTo>
                    <a:lnTo>
                      <a:pt x="35" y="2"/>
                    </a:lnTo>
                    <a:lnTo>
                      <a:pt x="44" y="0"/>
                    </a:lnTo>
                    <a:lnTo>
                      <a:pt x="54" y="2"/>
                    </a:lnTo>
                    <a:lnTo>
                      <a:pt x="62" y="5"/>
                    </a:lnTo>
                    <a:lnTo>
                      <a:pt x="69" y="9"/>
                    </a:lnTo>
                    <a:lnTo>
                      <a:pt x="76" y="14"/>
                    </a:lnTo>
                    <a:lnTo>
                      <a:pt x="82" y="20"/>
                    </a:lnTo>
                    <a:lnTo>
                      <a:pt x="86" y="28"/>
                    </a:lnTo>
                    <a:lnTo>
                      <a:pt x="87" y="36"/>
                    </a:lnTo>
                    <a:lnTo>
                      <a:pt x="89" y="45"/>
                    </a:lnTo>
                    <a:lnTo>
                      <a:pt x="87" y="53"/>
                    </a:lnTo>
                    <a:lnTo>
                      <a:pt x="86" y="61"/>
                    </a:lnTo>
                    <a:lnTo>
                      <a:pt x="82" y="70"/>
                    </a:lnTo>
                    <a:lnTo>
                      <a:pt x="76" y="75"/>
                    </a:lnTo>
                    <a:lnTo>
                      <a:pt x="69" y="81"/>
                    </a:lnTo>
                    <a:lnTo>
                      <a:pt x="62" y="85"/>
                    </a:lnTo>
                    <a:lnTo>
                      <a:pt x="54" y="87"/>
                    </a:lnTo>
                    <a:lnTo>
                      <a:pt x="44" y="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4" name="Freeform 141">
                <a:extLst>
                  <a:ext uri="{FF2B5EF4-FFF2-40B4-BE49-F238E27FC236}">
                    <a16:creationId xmlns:a16="http://schemas.microsoft.com/office/drawing/2014/main" id="{BE3100AA-CF7E-478E-A348-3E773C3B9D51}"/>
                  </a:ext>
                </a:extLst>
              </p:cNvPr>
              <p:cNvSpPr>
                <a:spLocks/>
              </p:cNvSpPr>
              <p:nvPr/>
            </p:nvSpPr>
            <p:spPr bwMode="auto">
              <a:xfrm>
                <a:off x="2903" y="2711"/>
                <a:ext cx="30" cy="29"/>
              </a:xfrm>
              <a:custGeom>
                <a:avLst/>
                <a:gdLst>
                  <a:gd name="T0" fmla="*/ 0 w 88"/>
                  <a:gd name="T1" fmla="*/ 0 h 89"/>
                  <a:gd name="T2" fmla="*/ 0 w 88"/>
                  <a:gd name="T3" fmla="*/ 0 h 89"/>
                  <a:gd name="T4" fmla="*/ 0 w 88"/>
                  <a:gd name="T5" fmla="*/ 0 h 89"/>
                  <a:gd name="T6" fmla="*/ 0 w 88"/>
                  <a:gd name="T7" fmla="*/ 0 h 89"/>
                  <a:gd name="T8" fmla="*/ 0 w 88"/>
                  <a:gd name="T9" fmla="*/ 0 h 89"/>
                  <a:gd name="T10" fmla="*/ 0 w 88"/>
                  <a:gd name="T11" fmla="*/ 0 h 89"/>
                  <a:gd name="T12" fmla="*/ 0 w 88"/>
                  <a:gd name="T13" fmla="*/ 0 h 89"/>
                  <a:gd name="T14" fmla="*/ 0 w 88"/>
                  <a:gd name="T15" fmla="*/ 0 h 89"/>
                  <a:gd name="T16" fmla="*/ 0 w 88"/>
                  <a:gd name="T17" fmla="*/ 0 h 89"/>
                  <a:gd name="T18" fmla="*/ 0 w 88"/>
                  <a:gd name="T19" fmla="*/ 0 h 89"/>
                  <a:gd name="T20" fmla="*/ 0 w 88"/>
                  <a:gd name="T21" fmla="*/ 0 h 89"/>
                  <a:gd name="T22" fmla="*/ 0 w 88"/>
                  <a:gd name="T23" fmla="*/ 0 h 89"/>
                  <a:gd name="T24" fmla="*/ 0 w 88"/>
                  <a:gd name="T25" fmla="*/ 0 h 89"/>
                  <a:gd name="T26" fmla="*/ 0 w 88"/>
                  <a:gd name="T27" fmla="*/ 0 h 89"/>
                  <a:gd name="T28" fmla="*/ 0 w 88"/>
                  <a:gd name="T29" fmla="*/ 0 h 89"/>
                  <a:gd name="T30" fmla="*/ 0 w 88"/>
                  <a:gd name="T31" fmla="*/ 0 h 89"/>
                  <a:gd name="T32" fmla="*/ 0 w 88"/>
                  <a:gd name="T33" fmla="*/ 0 h 89"/>
                  <a:gd name="T34" fmla="*/ 0 w 88"/>
                  <a:gd name="T35" fmla="*/ 0 h 89"/>
                  <a:gd name="T36" fmla="*/ 0 w 88"/>
                  <a:gd name="T37" fmla="*/ 0 h 89"/>
                  <a:gd name="T38" fmla="*/ 0 w 88"/>
                  <a:gd name="T39" fmla="*/ 0 h 89"/>
                  <a:gd name="T40" fmla="*/ 0 w 88"/>
                  <a:gd name="T41" fmla="*/ 0 h 89"/>
                  <a:gd name="T42" fmla="*/ 0 w 88"/>
                  <a:gd name="T43" fmla="*/ 0 h 89"/>
                  <a:gd name="T44" fmla="*/ 0 w 88"/>
                  <a:gd name="T45" fmla="*/ 0 h 89"/>
                  <a:gd name="T46" fmla="*/ 0 w 88"/>
                  <a:gd name="T47" fmla="*/ 0 h 89"/>
                  <a:gd name="T48" fmla="*/ 0 w 88"/>
                  <a:gd name="T49" fmla="*/ 0 h 89"/>
                  <a:gd name="T50" fmla="*/ 0 w 88"/>
                  <a:gd name="T51" fmla="*/ 0 h 89"/>
                  <a:gd name="T52" fmla="*/ 0 w 88"/>
                  <a:gd name="T53" fmla="*/ 0 h 89"/>
                  <a:gd name="T54" fmla="*/ 0 w 88"/>
                  <a:gd name="T55" fmla="*/ 0 h 89"/>
                  <a:gd name="T56" fmla="*/ 0 w 88"/>
                  <a:gd name="T57" fmla="*/ 0 h 89"/>
                  <a:gd name="T58" fmla="*/ 0 w 88"/>
                  <a:gd name="T59" fmla="*/ 0 h 89"/>
                  <a:gd name="T60" fmla="*/ 0 w 88"/>
                  <a:gd name="T61" fmla="*/ 0 h 89"/>
                  <a:gd name="T62" fmla="*/ 0 w 88"/>
                  <a:gd name="T63" fmla="*/ 0 h 89"/>
                  <a:gd name="T64" fmla="*/ 0 w 88"/>
                  <a:gd name="T65" fmla="*/ 0 h 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 h="89">
                    <a:moveTo>
                      <a:pt x="44" y="89"/>
                    </a:moveTo>
                    <a:lnTo>
                      <a:pt x="34" y="87"/>
                    </a:lnTo>
                    <a:lnTo>
                      <a:pt x="26" y="85"/>
                    </a:lnTo>
                    <a:lnTo>
                      <a:pt x="19" y="81"/>
                    </a:lnTo>
                    <a:lnTo>
                      <a:pt x="12" y="75"/>
                    </a:lnTo>
                    <a:lnTo>
                      <a:pt x="7" y="70"/>
                    </a:lnTo>
                    <a:lnTo>
                      <a:pt x="2" y="61"/>
                    </a:lnTo>
                    <a:lnTo>
                      <a:pt x="1" y="53"/>
                    </a:lnTo>
                    <a:lnTo>
                      <a:pt x="0" y="45"/>
                    </a:lnTo>
                    <a:lnTo>
                      <a:pt x="1" y="36"/>
                    </a:lnTo>
                    <a:lnTo>
                      <a:pt x="2" y="28"/>
                    </a:lnTo>
                    <a:lnTo>
                      <a:pt x="7" y="20"/>
                    </a:lnTo>
                    <a:lnTo>
                      <a:pt x="12" y="14"/>
                    </a:lnTo>
                    <a:lnTo>
                      <a:pt x="19" y="9"/>
                    </a:lnTo>
                    <a:lnTo>
                      <a:pt x="26" y="5"/>
                    </a:lnTo>
                    <a:lnTo>
                      <a:pt x="34" y="2"/>
                    </a:lnTo>
                    <a:lnTo>
                      <a:pt x="44" y="0"/>
                    </a:lnTo>
                    <a:lnTo>
                      <a:pt x="54" y="2"/>
                    </a:lnTo>
                    <a:lnTo>
                      <a:pt x="62" y="5"/>
                    </a:lnTo>
                    <a:lnTo>
                      <a:pt x="69" y="9"/>
                    </a:lnTo>
                    <a:lnTo>
                      <a:pt x="76" y="14"/>
                    </a:lnTo>
                    <a:lnTo>
                      <a:pt x="81" y="20"/>
                    </a:lnTo>
                    <a:lnTo>
                      <a:pt x="85" y="28"/>
                    </a:lnTo>
                    <a:lnTo>
                      <a:pt x="87" y="36"/>
                    </a:lnTo>
                    <a:lnTo>
                      <a:pt x="88" y="45"/>
                    </a:lnTo>
                    <a:lnTo>
                      <a:pt x="87" y="53"/>
                    </a:lnTo>
                    <a:lnTo>
                      <a:pt x="85" y="61"/>
                    </a:lnTo>
                    <a:lnTo>
                      <a:pt x="81" y="70"/>
                    </a:lnTo>
                    <a:lnTo>
                      <a:pt x="76" y="75"/>
                    </a:lnTo>
                    <a:lnTo>
                      <a:pt x="69" y="81"/>
                    </a:lnTo>
                    <a:lnTo>
                      <a:pt x="62" y="85"/>
                    </a:lnTo>
                    <a:lnTo>
                      <a:pt x="54" y="87"/>
                    </a:lnTo>
                    <a:lnTo>
                      <a:pt x="44" y="8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5" name="Freeform 142">
                <a:extLst>
                  <a:ext uri="{FF2B5EF4-FFF2-40B4-BE49-F238E27FC236}">
                    <a16:creationId xmlns:a16="http://schemas.microsoft.com/office/drawing/2014/main" id="{14600BC4-1A25-4FB8-B40A-DC340AAD0751}"/>
                  </a:ext>
                </a:extLst>
              </p:cNvPr>
              <p:cNvSpPr>
                <a:spLocks/>
              </p:cNvSpPr>
              <p:nvPr/>
            </p:nvSpPr>
            <p:spPr bwMode="auto">
              <a:xfrm>
                <a:off x="2903" y="2711"/>
                <a:ext cx="30" cy="29"/>
              </a:xfrm>
              <a:custGeom>
                <a:avLst/>
                <a:gdLst>
                  <a:gd name="T0" fmla="*/ 0 w 88"/>
                  <a:gd name="T1" fmla="*/ 0 h 89"/>
                  <a:gd name="T2" fmla="*/ 0 w 88"/>
                  <a:gd name="T3" fmla="*/ 0 h 89"/>
                  <a:gd name="T4" fmla="*/ 0 w 88"/>
                  <a:gd name="T5" fmla="*/ 0 h 89"/>
                  <a:gd name="T6" fmla="*/ 0 w 88"/>
                  <a:gd name="T7" fmla="*/ 0 h 89"/>
                  <a:gd name="T8" fmla="*/ 0 w 88"/>
                  <a:gd name="T9" fmla="*/ 0 h 89"/>
                  <a:gd name="T10" fmla="*/ 0 w 88"/>
                  <a:gd name="T11" fmla="*/ 0 h 89"/>
                  <a:gd name="T12" fmla="*/ 0 w 88"/>
                  <a:gd name="T13" fmla="*/ 0 h 89"/>
                  <a:gd name="T14" fmla="*/ 0 w 88"/>
                  <a:gd name="T15" fmla="*/ 0 h 89"/>
                  <a:gd name="T16" fmla="*/ 0 w 88"/>
                  <a:gd name="T17" fmla="*/ 0 h 89"/>
                  <a:gd name="T18" fmla="*/ 0 w 88"/>
                  <a:gd name="T19" fmla="*/ 0 h 89"/>
                  <a:gd name="T20" fmla="*/ 0 w 88"/>
                  <a:gd name="T21" fmla="*/ 0 h 89"/>
                  <a:gd name="T22" fmla="*/ 0 w 88"/>
                  <a:gd name="T23" fmla="*/ 0 h 89"/>
                  <a:gd name="T24" fmla="*/ 0 w 88"/>
                  <a:gd name="T25" fmla="*/ 0 h 89"/>
                  <a:gd name="T26" fmla="*/ 0 w 88"/>
                  <a:gd name="T27" fmla="*/ 0 h 89"/>
                  <a:gd name="T28" fmla="*/ 0 w 88"/>
                  <a:gd name="T29" fmla="*/ 0 h 89"/>
                  <a:gd name="T30" fmla="*/ 0 w 88"/>
                  <a:gd name="T31" fmla="*/ 0 h 89"/>
                  <a:gd name="T32" fmla="*/ 0 w 88"/>
                  <a:gd name="T33" fmla="*/ 0 h 89"/>
                  <a:gd name="T34" fmla="*/ 0 w 88"/>
                  <a:gd name="T35" fmla="*/ 0 h 89"/>
                  <a:gd name="T36" fmla="*/ 0 w 88"/>
                  <a:gd name="T37" fmla="*/ 0 h 89"/>
                  <a:gd name="T38" fmla="*/ 0 w 88"/>
                  <a:gd name="T39" fmla="*/ 0 h 89"/>
                  <a:gd name="T40" fmla="*/ 0 w 88"/>
                  <a:gd name="T41" fmla="*/ 0 h 89"/>
                  <a:gd name="T42" fmla="*/ 0 w 88"/>
                  <a:gd name="T43" fmla="*/ 0 h 89"/>
                  <a:gd name="T44" fmla="*/ 0 w 88"/>
                  <a:gd name="T45" fmla="*/ 0 h 89"/>
                  <a:gd name="T46" fmla="*/ 0 w 88"/>
                  <a:gd name="T47" fmla="*/ 0 h 89"/>
                  <a:gd name="T48" fmla="*/ 0 w 88"/>
                  <a:gd name="T49" fmla="*/ 0 h 89"/>
                  <a:gd name="T50" fmla="*/ 0 w 88"/>
                  <a:gd name="T51" fmla="*/ 0 h 89"/>
                  <a:gd name="T52" fmla="*/ 0 w 88"/>
                  <a:gd name="T53" fmla="*/ 0 h 89"/>
                  <a:gd name="T54" fmla="*/ 0 w 88"/>
                  <a:gd name="T55" fmla="*/ 0 h 89"/>
                  <a:gd name="T56" fmla="*/ 0 w 88"/>
                  <a:gd name="T57" fmla="*/ 0 h 89"/>
                  <a:gd name="T58" fmla="*/ 0 w 88"/>
                  <a:gd name="T59" fmla="*/ 0 h 89"/>
                  <a:gd name="T60" fmla="*/ 0 w 88"/>
                  <a:gd name="T61" fmla="*/ 0 h 89"/>
                  <a:gd name="T62" fmla="*/ 0 w 88"/>
                  <a:gd name="T63" fmla="*/ 0 h 89"/>
                  <a:gd name="T64" fmla="*/ 0 w 88"/>
                  <a:gd name="T65" fmla="*/ 0 h 89"/>
                  <a:gd name="T66" fmla="*/ 0 w 88"/>
                  <a:gd name="T67" fmla="*/ 0 h 89"/>
                  <a:gd name="T68" fmla="*/ 0 w 88"/>
                  <a:gd name="T69" fmla="*/ 0 h 89"/>
                  <a:gd name="T70" fmla="*/ 0 w 88"/>
                  <a:gd name="T71" fmla="*/ 0 h 89"/>
                  <a:gd name="T72" fmla="*/ 0 w 88"/>
                  <a:gd name="T73" fmla="*/ 0 h 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8" h="89">
                    <a:moveTo>
                      <a:pt x="44" y="89"/>
                    </a:moveTo>
                    <a:lnTo>
                      <a:pt x="44" y="89"/>
                    </a:lnTo>
                    <a:lnTo>
                      <a:pt x="34" y="87"/>
                    </a:lnTo>
                    <a:lnTo>
                      <a:pt x="26" y="85"/>
                    </a:lnTo>
                    <a:lnTo>
                      <a:pt x="19" y="81"/>
                    </a:lnTo>
                    <a:lnTo>
                      <a:pt x="12" y="75"/>
                    </a:lnTo>
                    <a:lnTo>
                      <a:pt x="7" y="70"/>
                    </a:lnTo>
                    <a:lnTo>
                      <a:pt x="2" y="61"/>
                    </a:lnTo>
                    <a:lnTo>
                      <a:pt x="1" y="53"/>
                    </a:lnTo>
                    <a:lnTo>
                      <a:pt x="0" y="45"/>
                    </a:lnTo>
                    <a:lnTo>
                      <a:pt x="1" y="36"/>
                    </a:lnTo>
                    <a:lnTo>
                      <a:pt x="2" y="28"/>
                    </a:lnTo>
                    <a:lnTo>
                      <a:pt x="7" y="20"/>
                    </a:lnTo>
                    <a:lnTo>
                      <a:pt x="12" y="14"/>
                    </a:lnTo>
                    <a:lnTo>
                      <a:pt x="19" y="9"/>
                    </a:lnTo>
                    <a:lnTo>
                      <a:pt x="26" y="5"/>
                    </a:lnTo>
                    <a:lnTo>
                      <a:pt x="34" y="2"/>
                    </a:lnTo>
                    <a:lnTo>
                      <a:pt x="44" y="0"/>
                    </a:lnTo>
                    <a:lnTo>
                      <a:pt x="54" y="2"/>
                    </a:lnTo>
                    <a:lnTo>
                      <a:pt x="62" y="5"/>
                    </a:lnTo>
                    <a:lnTo>
                      <a:pt x="69" y="9"/>
                    </a:lnTo>
                    <a:lnTo>
                      <a:pt x="76" y="14"/>
                    </a:lnTo>
                    <a:lnTo>
                      <a:pt x="81" y="20"/>
                    </a:lnTo>
                    <a:lnTo>
                      <a:pt x="85" y="28"/>
                    </a:lnTo>
                    <a:lnTo>
                      <a:pt x="87" y="36"/>
                    </a:lnTo>
                    <a:lnTo>
                      <a:pt x="88" y="45"/>
                    </a:lnTo>
                    <a:lnTo>
                      <a:pt x="87" y="53"/>
                    </a:lnTo>
                    <a:lnTo>
                      <a:pt x="85" y="61"/>
                    </a:lnTo>
                    <a:lnTo>
                      <a:pt x="81" y="70"/>
                    </a:lnTo>
                    <a:lnTo>
                      <a:pt x="76" y="75"/>
                    </a:lnTo>
                    <a:lnTo>
                      <a:pt x="69" y="81"/>
                    </a:lnTo>
                    <a:lnTo>
                      <a:pt x="62" y="85"/>
                    </a:lnTo>
                    <a:lnTo>
                      <a:pt x="54" y="87"/>
                    </a:lnTo>
                    <a:lnTo>
                      <a:pt x="44" y="8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6" name="Freeform 143">
                <a:extLst>
                  <a:ext uri="{FF2B5EF4-FFF2-40B4-BE49-F238E27FC236}">
                    <a16:creationId xmlns:a16="http://schemas.microsoft.com/office/drawing/2014/main" id="{D49F6E29-3A5A-41B7-994E-0F0D7FB0A5CD}"/>
                  </a:ext>
                </a:extLst>
              </p:cNvPr>
              <p:cNvSpPr>
                <a:spLocks/>
              </p:cNvSpPr>
              <p:nvPr/>
            </p:nvSpPr>
            <p:spPr bwMode="auto">
              <a:xfrm>
                <a:off x="2564" y="2782"/>
                <a:ext cx="95" cy="13"/>
              </a:xfrm>
              <a:custGeom>
                <a:avLst/>
                <a:gdLst>
                  <a:gd name="T0" fmla="*/ 0 w 284"/>
                  <a:gd name="T1" fmla="*/ 0 h 38"/>
                  <a:gd name="T2" fmla="*/ 0 w 284"/>
                  <a:gd name="T3" fmla="*/ 0 h 38"/>
                  <a:gd name="T4" fmla="*/ 0 w 284"/>
                  <a:gd name="T5" fmla="*/ 0 h 38"/>
                  <a:gd name="T6" fmla="*/ 0 w 284"/>
                  <a:gd name="T7" fmla="*/ 0 h 38"/>
                  <a:gd name="T8" fmla="*/ 0 w 284"/>
                  <a:gd name="T9" fmla="*/ 0 h 38"/>
                  <a:gd name="T10" fmla="*/ 0 w 28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 h="38">
                    <a:moveTo>
                      <a:pt x="0" y="19"/>
                    </a:moveTo>
                    <a:lnTo>
                      <a:pt x="0" y="38"/>
                    </a:lnTo>
                    <a:lnTo>
                      <a:pt x="284" y="38"/>
                    </a:lnTo>
                    <a:lnTo>
                      <a:pt x="284" y="0"/>
                    </a:lnTo>
                    <a:lnTo>
                      <a:pt x="0" y="0"/>
                    </a:lnTo>
                    <a:lnTo>
                      <a:pt x="0" y="19"/>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7" name="Freeform 144">
                <a:extLst>
                  <a:ext uri="{FF2B5EF4-FFF2-40B4-BE49-F238E27FC236}">
                    <a16:creationId xmlns:a16="http://schemas.microsoft.com/office/drawing/2014/main" id="{3EAF2B9A-B971-48E7-AEFA-D7D102D8C800}"/>
                  </a:ext>
                </a:extLst>
              </p:cNvPr>
              <p:cNvSpPr>
                <a:spLocks/>
              </p:cNvSpPr>
              <p:nvPr/>
            </p:nvSpPr>
            <p:spPr bwMode="auto">
              <a:xfrm>
                <a:off x="2564" y="2718"/>
                <a:ext cx="95" cy="13"/>
              </a:xfrm>
              <a:custGeom>
                <a:avLst/>
                <a:gdLst>
                  <a:gd name="T0" fmla="*/ 0 w 284"/>
                  <a:gd name="T1" fmla="*/ 0 h 38"/>
                  <a:gd name="T2" fmla="*/ 0 w 284"/>
                  <a:gd name="T3" fmla="*/ 0 h 38"/>
                  <a:gd name="T4" fmla="*/ 0 w 284"/>
                  <a:gd name="T5" fmla="*/ 0 h 38"/>
                  <a:gd name="T6" fmla="*/ 0 w 284"/>
                  <a:gd name="T7" fmla="*/ 0 h 38"/>
                  <a:gd name="T8" fmla="*/ 0 w 284"/>
                  <a:gd name="T9" fmla="*/ 0 h 38"/>
                  <a:gd name="T10" fmla="*/ 0 w 28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4" h="38">
                    <a:moveTo>
                      <a:pt x="0" y="19"/>
                    </a:moveTo>
                    <a:lnTo>
                      <a:pt x="0" y="38"/>
                    </a:lnTo>
                    <a:lnTo>
                      <a:pt x="284" y="38"/>
                    </a:lnTo>
                    <a:lnTo>
                      <a:pt x="284" y="0"/>
                    </a:lnTo>
                    <a:lnTo>
                      <a:pt x="0" y="0"/>
                    </a:lnTo>
                    <a:lnTo>
                      <a:pt x="0" y="19"/>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8" name="Freeform 145">
                <a:extLst>
                  <a:ext uri="{FF2B5EF4-FFF2-40B4-BE49-F238E27FC236}">
                    <a16:creationId xmlns:a16="http://schemas.microsoft.com/office/drawing/2014/main" id="{6ED03E94-C71D-489A-B67A-B8A5B9E8AAD2}"/>
                  </a:ext>
                </a:extLst>
              </p:cNvPr>
              <p:cNvSpPr>
                <a:spLocks/>
              </p:cNvSpPr>
              <p:nvPr/>
            </p:nvSpPr>
            <p:spPr bwMode="auto">
              <a:xfrm>
                <a:off x="2469" y="2718"/>
                <a:ext cx="95" cy="13"/>
              </a:xfrm>
              <a:custGeom>
                <a:avLst/>
                <a:gdLst>
                  <a:gd name="T0" fmla="*/ 0 w 286"/>
                  <a:gd name="T1" fmla="*/ 0 h 38"/>
                  <a:gd name="T2" fmla="*/ 0 w 286"/>
                  <a:gd name="T3" fmla="*/ 0 h 38"/>
                  <a:gd name="T4" fmla="*/ 0 w 286"/>
                  <a:gd name="T5" fmla="*/ 0 h 38"/>
                  <a:gd name="T6" fmla="*/ 0 w 286"/>
                  <a:gd name="T7" fmla="*/ 0 h 38"/>
                  <a:gd name="T8" fmla="*/ 0 w 286"/>
                  <a:gd name="T9" fmla="*/ 0 h 38"/>
                  <a:gd name="T10" fmla="*/ 0 w 286"/>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6" h="38">
                    <a:moveTo>
                      <a:pt x="286" y="19"/>
                    </a:moveTo>
                    <a:lnTo>
                      <a:pt x="286" y="0"/>
                    </a:lnTo>
                    <a:lnTo>
                      <a:pt x="0" y="0"/>
                    </a:lnTo>
                    <a:lnTo>
                      <a:pt x="0" y="38"/>
                    </a:lnTo>
                    <a:lnTo>
                      <a:pt x="286" y="38"/>
                    </a:lnTo>
                    <a:lnTo>
                      <a:pt x="286"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59" name="Freeform 146">
                <a:extLst>
                  <a:ext uri="{FF2B5EF4-FFF2-40B4-BE49-F238E27FC236}">
                    <a16:creationId xmlns:a16="http://schemas.microsoft.com/office/drawing/2014/main" id="{5CD91E78-4823-436C-AA26-1DD43E2FB8FA}"/>
                  </a:ext>
                </a:extLst>
              </p:cNvPr>
              <p:cNvSpPr>
                <a:spLocks noEditPoints="1"/>
              </p:cNvSpPr>
              <p:nvPr/>
            </p:nvSpPr>
            <p:spPr bwMode="auto">
              <a:xfrm>
                <a:off x="3124" y="2818"/>
                <a:ext cx="178" cy="42"/>
              </a:xfrm>
              <a:custGeom>
                <a:avLst/>
                <a:gdLst>
                  <a:gd name="T0" fmla="*/ 0 w 534"/>
                  <a:gd name="T1" fmla="*/ 0 h 127"/>
                  <a:gd name="T2" fmla="*/ 0 w 534"/>
                  <a:gd name="T3" fmla="*/ 0 h 127"/>
                  <a:gd name="T4" fmla="*/ 0 w 534"/>
                  <a:gd name="T5" fmla="*/ 0 h 127"/>
                  <a:gd name="T6" fmla="*/ 0 w 534"/>
                  <a:gd name="T7" fmla="*/ 0 h 127"/>
                  <a:gd name="T8" fmla="*/ 0 w 534"/>
                  <a:gd name="T9" fmla="*/ 0 h 127"/>
                  <a:gd name="T10" fmla="*/ 0 w 534"/>
                  <a:gd name="T11" fmla="*/ 0 h 127"/>
                  <a:gd name="T12" fmla="*/ 0 w 534"/>
                  <a:gd name="T13" fmla="*/ 0 h 127"/>
                  <a:gd name="T14" fmla="*/ 0 w 534"/>
                  <a:gd name="T15" fmla="*/ 0 h 127"/>
                  <a:gd name="T16" fmla="*/ 0 w 534"/>
                  <a:gd name="T17" fmla="*/ 0 h 127"/>
                  <a:gd name="T18" fmla="*/ 0 w 534"/>
                  <a:gd name="T19" fmla="*/ 0 h 127"/>
                  <a:gd name="T20" fmla="*/ 0 w 534"/>
                  <a:gd name="T21" fmla="*/ 0 h 127"/>
                  <a:gd name="T22" fmla="*/ 0 w 534"/>
                  <a:gd name="T23" fmla="*/ 0 h 127"/>
                  <a:gd name="T24" fmla="*/ 0 w 534"/>
                  <a:gd name="T25" fmla="*/ 0 h 127"/>
                  <a:gd name="T26" fmla="*/ 0 w 534"/>
                  <a:gd name="T27" fmla="*/ 0 h 127"/>
                  <a:gd name="T28" fmla="*/ 0 w 534"/>
                  <a:gd name="T29" fmla="*/ 0 h 127"/>
                  <a:gd name="T30" fmla="*/ 0 w 534"/>
                  <a:gd name="T31" fmla="*/ 0 h 127"/>
                  <a:gd name="T32" fmla="*/ 0 w 534"/>
                  <a:gd name="T33" fmla="*/ 0 h 127"/>
                  <a:gd name="T34" fmla="*/ 0 w 534"/>
                  <a:gd name="T35" fmla="*/ 0 h 127"/>
                  <a:gd name="T36" fmla="*/ 0 w 534"/>
                  <a:gd name="T37" fmla="*/ 0 h 127"/>
                  <a:gd name="T38" fmla="*/ 0 w 534"/>
                  <a:gd name="T39" fmla="*/ 0 h 127"/>
                  <a:gd name="T40" fmla="*/ 0 w 534"/>
                  <a:gd name="T41" fmla="*/ 0 h 127"/>
                  <a:gd name="T42" fmla="*/ 0 w 534"/>
                  <a:gd name="T43" fmla="*/ 0 h 127"/>
                  <a:gd name="T44" fmla="*/ 0 w 534"/>
                  <a:gd name="T45" fmla="*/ 0 h 127"/>
                  <a:gd name="T46" fmla="*/ 0 w 534"/>
                  <a:gd name="T47" fmla="*/ 0 h 127"/>
                  <a:gd name="T48" fmla="*/ 0 w 534"/>
                  <a:gd name="T49" fmla="*/ 0 h 127"/>
                  <a:gd name="T50" fmla="*/ 0 w 534"/>
                  <a:gd name="T51" fmla="*/ 0 h 127"/>
                  <a:gd name="T52" fmla="*/ 0 w 534"/>
                  <a:gd name="T53" fmla="*/ 0 h 127"/>
                  <a:gd name="T54" fmla="*/ 0 w 534"/>
                  <a:gd name="T55" fmla="*/ 0 h 127"/>
                  <a:gd name="T56" fmla="*/ 0 w 534"/>
                  <a:gd name="T57" fmla="*/ 0 h 127"/>
                  <a:gd name="T58" fmla="*/ 0 w 534"/>
                  <a:gd name="T59" fmla="*/ 0 h 127"/>
                  <a:gd name="T60" fmla="*/ 0 w 534"/>
                  <a:gd name="T61" fmla="*/ 0 h 127"/>
                  <a:gd name="T62" fmla="*/ 0 w 534"/>
                  <a:gd name="T63" fmla="*/ 0 h 127"/>
                  <a:gd name="T64" fmla="*/ 0 w 534"/>
                  <a:gd name="T65" fmla="*/ 0 h 127"/>
                  <a:gd name="T66" fmla="*/ 0 w 534"/>
                  <a:gd name="T67" fmla="*/ 0 h 127"/>
                  <a:gd name="T68" fmla="*/ 0 w 534"/>
                  <a:gd name="T69" fmla="*/ 0 h 127"/>
                  <a:gd name="T70" fmla="*/ 0 w 534"/>
                  <a:gd name="T71" fmla="*/ 0 h 127"/>
                  <a:gd name="T72" fmla="*/ 1 w 534"/>
                  <a:gd name="T73" fmla="*/ 0 h 127"/>
                  <a:gd name="T74" fmla="*/ 1 w 534"/>
                  <a:gd name="T75" fmla="*/ 0 h 127"/>
                  <a:gd name="T76" fmla="*/ 1 w 534"/>
                  <a:gd name="T77" fmla="*/ 0 h 127"/>
                  <a:gd name="T78" fmla="*/ 1 w 534"/>
                  <a:gd name="T79" fmla="*/ 0 h 127"/>
                  <a:gd name="T80" fmla="*/ 1 w 534"/>
                  <a:gd name="T81" fmla="*/ 0 h 127"/>
                  <a:gd name="T82" fmla="*/ 1 w 534"/>
                  <a:gd name="T83" fmla="*/ 0 h 127"/>
                  <a:gd name="T84" fmla="*/ 1 w 534"/>
                  <a:gd name="T85" fmla="*/ 0 h 127"/>
                  <a:gd name="T86" fmla="*/ 1 w 534"/>
                  <a:gd name="T87" fmla="*/ 0 h 127"/>
                  <a:gd name="T88" fmla="*/ 1 w 534"/>
                  <a:gd name="T89" fmla="*/ 0 h 127"/>
                  <a:gd name="T90" fmla="*/ 1 w 534"/>
                  <a:gd name="T91" fmla="*/ 0 h 127"/>
                  <a:gd name="T92" fmla="*/ 1 w 534"/>
                  <a:gd name="T93" fmla="*/ 0 h 127"/>
                  <a:gd name="T94" fmla="*/ 1 w 534"/>
                  <a:gd name="T95" fmla="*/ 0 h 127"/>
                  <a:gd name="T96" fmla="*/ 1 w 534"/>
                  <a:gd name="T97" fmla="*/ 0 h 127"/>
                  <a:gd name="T98" fmla="*/ 1 w 534"/>
                  <a:gd name="T99" fmla="*/ 0 h 127"/>
                  <a:gd name="T100" fmla="*/ 1 w 534"/>
                  <a:gd name="T101" fmla="*/ 0 h 127"/>
                  <a:gd name="T102" fmla="*/ 1 w 534"/>
                  <a:gd name="T103" fmla="*/ 0 h 127"/>
                  <a:gd name="T104" fmla="*/ 1 w 534"/>
                  <a:gd name="T105" fmla="*/ 0 h 127"/>
                  <a:gd name="T106" fmla="*/ 1 w 534"/>
                  <a:gd name="T107" fmla="*/ 0 h 127"/>
                  <a:gd name="T108" fmla="*/ 1 w 534"/>
                  <a:gd name="T109" fmla="*/ 0 h 127"/>
                  <a:gd name="T110" fmla="*/ 1 w 534"/>
                  <a:gd name="T111" fmla="*/ 0 h 127"/>
                  <a:gd name="T112" fmla="*/ 1 w 534"/>
                  <a:gd name="T113" fmla="*/ 0 h 127"/>
                  <a:gd name="T114" fmla="*/ 1 w 534"/>
                  <a:gd name="T115" fmla="*/ 0 h 127"/>
                  <a:gd name="T116" fmla="*/ 1 w 534"/>
                  <a:gd name="T117" fmla="*/ 0 h 127"/>
                  <a:gd name="T118" fmla="*/ 1 w 534"/>
                  <a:gd name="T119" fmla="*/ 0 h 127"/>
                  <a:gd name="T120" fmla="*/ 1 w 534"/>
                  <a:gd name="T121" fmla="*/ 0 h 127"/>
                  <a:gd name="T122" fmla="*/ 1 w 534"/>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4" h="127">
                    <a:moveTo>
                      <a:pt x="85" y="77"/>
                    </a:moveTo>
                    <a:lnTo>
                      <a:pt x="108" y="86"/>
                    </a:lnTo>
                    <a:lnTo>
                      <a:pt x="105" y="95"/>
                    </a:lnTo>
                    <a:lnTo>
                      <a:pt x="101" y="103"/>
                    </a:lnTo>
                    <a:lnTo>
                      <a:pt x="96" y="110"/>
                    </a:lnTo>
                    <a:lnTo>
                      <a:pt x="90" y="116"/>
                    </a:lnTo>
                    <a:lnTo>
                      <a:pt x="83" y="120"/>
                    </a:lnTo>
                    <a:lnTo>
                      <a:pt x="76" y="123"/>
                    </a:lnTo>
                    <a:lnTo>
                      <a:pt x="67" y="126"/>
                    </a:lnTo>
                    <a:lnTo>
                      <a:pt x="57" y="126"/>
                    </a:lnTo>
                    <a:lnTo>
                      <a:pt x="46" y="124"/>
                    </a:lnTo>
                    <a:lnTo>
                      <a:pt x="35" y="121"/>
                    </a:lnTo>
                    <a:lnTo>
                      <a:pt x="25" y="116"/>
                    </a:lnTo>
                    <a:lnTo>
                      <a:pt x="17" y="109"/>
                    </a:lnTo>
                    <a:lnTo>
                      <a:pt x="10" y="99"/>
                    </a:lnTo>
                    <a:lnTo>
                      <a:pt x="5" y="90"/>
                    </a:lnTo>
                    <a:lnTo>
                      <a:pt x="2" y="77"/>
                    </a:lnTo>
                    <a:lnTo>
                      <a:pt x="0" y="63"/>
                    </a:lnTo>
                    <a:lnTo>
                      <a:pt x="2" y="50"/>
                    </a:lnTo>
                    <a:lnTo>
                      <a:pt x="5" y="37"/>
                    </a:lnTo>
                    <a:lnTo>
                      <a:pt x="10" y="26"/>
                    </a:lnTo>
                    <a:lnTo>
                      <a:pt x="17" y="16"/>
                    </a:lnTo>
                    <a:lnTo>
                      <a:pt x="21" y="12"/>
                    </a:lnTo>
                    <a:lnTo>
                      <a:pt x="25" y="10"/>
                    </a:lnTo>
                    <a:lnTo>
                      <a:pt x="29" y="7"/>
                    </a:lnTo>
                    <a:lnTo>
                      <a:pt x="35" y="4"/>
                    </a:lnTo>
                    <a:lnTo>
                      <a:pt x="40" y="3"/>
                    </a:lnTo>
                    <a:lnTo>
                      <a:pt x="46" y="1"/>
                    </a:lnTo>
                    <a:lnTo>
                      <a:pt x="51" y="0"/>
                    </a:lnTo>
                    <a:lnTo>
                      <a:pt x="58" y="0"/>
                    </a:lnTo>
                    <a:lnTo>
                      <a:pt x="69" y="1"/>
                    </a:lnTo>
                    <a:lnTo>
                      <a:pt x="79" y="3"/>
                    </a:lnTo>
                    <a:lnTo>
                      <a:pt x="87" y="7"/>
                    </a:lnTo>
                    <a:lnTo>
                      <a:pt x="94" y="14"/>
                    </a:lnTo>
                    <a:lnTo>
                      <a:pt x="98" y="18"/>
                    </a:lnTo>
                    <a:lnTo>
                      <a:pt x="101" y="23"/>
                    </a:lnTo>
                    <a:lnTo>
                      <a:pt x="105" y="30"/>
                    </a:lnTo>
                    <a:lnTo>
                      <a:pt x="108" y="37"/>
                    </a:lnTo>
                    <a:lnTo>
                      <a:pt x="83" y="41"/>
                    </a:lnTo>
                    <a:lnTo>
                      <a:pt x="82" y="37"/>
                    </a:lnTo>
                    <a:lnTo>
                      <a:pt x="80" y="33"/>
                    </a:lnTo>
                    <a:lnTo>
                      <a:pt x="78" y="29"/>
                    </a:lnTo>
                    <a:lnTo>
                      <a:pt x="74" y="26"/>
                    </a:lnTo>
                    <a:lnTo>
                      <a:pt x="71" y="25"/>
                    </a:lnTo>
                    <a:lnTo>
                      <a:pt x="67" y="22"/>
                    </a:lnTo>
                    <a:lnTo>
                      <a:pt x="63" y="21"/>
                    </a:lnTo>
                    <a:lnTo>
                      <a:pt x="57" y="21"/>
                    </a:lnTo>
                    <a:lnTo>
                      <a:pt x="50" y="22"/>
                    </a:lnTo>
                    <a:lnTo>
                      <a:pt x="43" y="23"/>
                    </a:lnTo>
                    <a:lnTo>
                      <a:pt x="38" y="26"/>
                    </a:lnTo>
                    <a:lnTo>
                      <a:pt x="34" y="30"/>
                    </a:lnTo>
                    <a:lnTo>
                      <a:pt x="29" y="36"/>
                    </a:lnTo>
                    <a:lnTo>
                      <a:pt x="28" y="44"/>
                    </a:lnTo>
                    <a:lnTo>
                      <a:pt x="25" y="52"/>
                    </a:lnTo>
                    <a:lnTo>
                      <a:pt x="25" y="62"/>
                    </a:lnTo>
                    <a:lnTo>
                      <a:pt x="25" y="73"/>
                    </a:lnTo>
                    <a:lnTo>
                      <a:pt x="28" y="81"/>
                    </a:lnTo>
                    <a:lnTo>
                      <a:pt x="29" y="90"/>
                    </a:lnTo>
                    <a:lnTo>
                      <a:pt x="34" y="95"/>
                    </a:lnTo>
                    <a:lnTo>
                      <a:pt x="38" y="99"/>
                    </a:lnTo>
                    <a:lnTo>
                      <a:pt x="43" y="102"/>
                    </a:lnTo>
                    <a:lnTo>
                      <a:pt x="50" y="103"/>
                    </a:lnTo>
                    <a:lnTo>
                      <a:pt x="57" y="105"/>
                    </a:lnTo>
                    <a:lnTo>
                      <a:pt x="61" y="105"/>
                    </a:lnTo>
                    <a:lnTo>
                      <a:pt x="65" y="103"/>
                    </a:lnTo>
                    <a:lnTo>
                      <a:pt x="69" y="101"/>
                    </a:lnTo>
                    <a:lnTo>
                      <a:pt x="74" y="98"/>
                    </a:lnTo>
                    <a:lnTo>
                      <a:pt x="78" y="94"/>
                    </a:lnTo>
                    <a:lnTo>
                      <a:pt x="80" y="90"/>
                    </a:lnTo>
                    <a:lnTo>
                      <a:pt x="82" y="84"/>
                    </a:lnTo>
                    <a:lnTo>
                      <a:pt x="85" y="77"/>
                    </a:lnTo>
                    <a:close/>
                    <a:moveTo>
                      <a:pt x="154" y="3"/>
                    </a:moveTo>
                    <a:lnTo>
                      <a:pt x="154" y="45"/>
                    </a:lnTo>
                    <a:lnTo>
                      <a:pt x="159" y="40"/>
                    </a:lnTo>
                    <a:lnTo>
                      <a:pt x="166" y="36"/>
                    </a:lnTo>
                    <a:lnTo>
                      <a:pt x="173" y="34"/>
                    </a:lnTo>
                    <a:lnTo>
                      <a:pt x="180" y="33"/>
                    </a:lnTo>
                    <a:lnTo>
                      <a:pt x="184" y="33"/>
                    </a:lnTo>
                    <a:lnTo>
                      <a:pt x="188" y="34"/>
                    </a:lnTo>
                    <a:lnTo>
                      <a:pt x="192" y="34"/>
                    </a:lnTo>
                    <a:lnTo>
                      <a:pt x="195" y="36"/>
                    </a:lnTo>
                    <a:lnTo>
                      <a:pt x="198" y="37"/>
                    </a:lnTo>
                    <a:lnTo>
                      <a:pt x="201" y="40"/>
                    </a:lnTo>
                    <a:lnTo>
                      <a:pt x="202" y="41"/>
                    </a:lnTo>
                    <a:lnTo>
                      <a:pt x="205" y="44"/>
                    </a:lnTo>
                    <a:lnTo>
                      <a:pt x="206" y="47"/>
                    </a:lnTo>
                    <a:lnTo>
                      <a:pt x="208" y="50"/>
                    </a:lnTo>
                    <a:lnTo>
                      <a:pt x="208" y="52"/>
                    </a:lnTo>
                    <a:lnTo>
                      <a:pt x="209" y="55"/>
                    </a:lnTo>
                    <a:lnTo>
                      <a:pt x="210" y="58"/>
                    </a:lnTo>
                    <a:lnTo>
                      <a:pt x="210" y="62"/>
                    </a:lnTo>
                    <a:lnTo>
                      <a:pt x="210" y="68"/>
                    </a:lnTo>
                    <a:lnTo>
                      <a:pt x="210" y="73"/>
                    </a:lnTo>
                    <a:lnTo>
                      <a:pt x="210" y="126"/>
                    </a:lnTo>
                    <a:lnTo>
                      <a:pt x="185" y="126"/>
                    </a:lnTo>
                    <a:lnTo>
                      <a:pt x="185" y="77"/>
                    </a:lnTo>
                    <a:lnTo>
                      <a:pt x="185" y="70"/>
                    </a:lnTo>
                    <a:lnTo>
                      <a:pt x="185" y="66"/>
                    </a:lnTo>
                    <a:lnTo>
                      <a:pt x="185" y="62"/>
                    </a:lnTo>
                    <a:lnTo>
                      <a:pt x="184" y="59"/>
                    </a:lnTo>
                    <a:lnTo>
                      <a:pt x="184" y="58"/>
                    </a:lnTo>
                    <a:lnTo>
                      <a:pt x="183" y="57"/>
                    </a:lnTo>
                    <a:lnTo>
                      <a:pt x="181" y="55"/>
                    </a:lnTo>
                    <a:lnTo>
                      <a:pt x="180" y="54"/>
                    </a:lnTo>
                    <a:lnTo>
                      <a:pt x="179" y="52"/>
                    </a:lnTo>
                    <a:lnTo>
                      <a:pt x="177" y="51"/>
                    </a:lnTo>
                    <a:lnTo>
                      <a:pt x="174" y="51"/>
                    </a:lnTo>
                    <a:lnTo>
                      <a:pt x="172" y="51"/>
                    </a:lnTo>
                    <a:lnTo>
                      <a:pt x="169" y="51"/>
                    </a:lnTo>
                    <a:lnTo>
                      <a:pt x="168" y="52"/>
                    </a:lnTo>
                    <a:lnTo>
                      <a:pt x="165" y="52"/>
                    </a:lnTo>
                    <a:lnTo>
                      <a:pt x="162" y="54"/>
                    </a:lnTo>
                    <a:lnTo>
                      <a:pt x="161" y="55"/>
                    </a:lnTo>
                    <a:lnTo>
                      <a:pt x="158" y="58"/>
                    </a:lnTo>
                    <a:lnTo>
                      <a:pt x="156" y="59"/>
                    </a:lnTo>
                    <a:lnTo>
                      <a:pt x="155" y="62"/>
                    </a:lnTo>
                    <a:lnTo>
                      <a:pt x="154" y="65"/>
                    </a:lnTo>
                    <a:lnTo>
                      <a:pt x="154" y="69"/>
                    </a:lnTo>
                    <a:lnTo>
                      <a:pt x="154" y="74"/>
                    </a:lnTo>
                    <a:lnTo>
                      <a:pt x="154" y="80"/>
                    </a:lnTo>
                    <a:lnTo>
                      <a:pt x="154" y="126"/>
                    </a:lnTo>
                    <a:lnTo>
                      <a:pt x="129" y="126"/>
                    </a:lnTo>
                    <a:lnTo>
                      <a:pt x="129" y="3"/>
                    </a:lnTo>
                    <a:lnTo>
                      <a:pt x="154" y="3"/>
                    </a:lnTo>
                    <a:close/>
                    <a:moveTo>
                      <a:pt x="234" y="23"/>
                    </a:moveTo>
                    <a:lnTo>
                      <a:pt x="234" y="3"/>
                    </a:lnTo>
                    <a:lnTo>
                      <a:pt x="259" y="3"/>
                    </a:lnTo>
                    <a:lnTo>
                      <a:pt x="259" y="23"/>
                    </a:lnTo>
                    <a:lnTo>
                      <a:pt x="234" y="23"/>
                    </a:lnTo>
                    <a:close/>
                    <a:moveTo>
                      <a:pt x="234" y="126"/>
                    </a:moveTo>
                    <a:lnTo>
                      <a:pt x="234" y="36"/>
                    </a:lnTo>
                    <a:lnTo>
                      <a:pt x="259" y="36"/>
                    </a:lnTo>
                    <a:lnTo>
                      <a:pt x="259" y="126"/>
                    </a:lnTo>
                    <a:lnTo>
                      <a:pt x="234" y="126"/>
                    </a:lnTo>
                    <a:close/>
                    <a:moveTo>
                      <a:pt x="282" y="126"/>
                    </a:moveTo>
                    <a:lnTo>
                      <a:pt x="282" y="3"/>
                    </a:lnTo>
                    <a:lnTo>
                      <a:pt x="307" y="3"/>
                    </a:lnTo>
                    <a:lnTo>
                      <a:pt x="307" y="126"/>
                    </a:lnTo>
                    <a:lnTo>
                      <a:pt x="282" y="126"/>
                    </a:lnTo>
                    <a:close/>
                    <a:moveTo>
                      <a:pt x="331" y="126"/>
                    </a:moveTo>
                    <a:lnTo>
                      <a:pt x="331" y="3"/>
                    </a:lnTo>
                    <a:lnTo>
                      <a:pt x="355" y="3"/>
                    </a:lnTo>
                    <a:lnTo>
                      <a:pt x="355" y="126"/>
                    </a:lnTo>
                    <a:lnTo>
                      <a:pt x="331" y="126"/>
                    </a:lnTo>
                    <a:close/>
                    <a:moveTo>
                      <a:pt x="430" y="99"/>
                    </a:moveTo>
                    <a:lnTo>
                      <a:pt x="455" y="102"/>
                    </a:lnTo>
                    <a:lnTo>
                      <a:pt x="452" y="108"/>
                    </a:lnTo>
                    <a:lnTo>
                      <a:pt x="449" y="113"/>
                    </a:lnTo>
                    <a:lnTo>
                      <a:pt x="445" y="117"/>
                    </a:lnTo>
                    <a:lnTo>
                      <a:pt x="441" y="121"/>
                    </a:lnTo>
                    <a:lnTo>
                      <a:pt x="435" y="124"/>
                    </a:lnTo>
                    <a:lnTo>
                      <a:pt x="430" y="126"/>
                    </a:lnTo>
                    <a:lnTo>
                      <a:pt x="423" y="127"/>
                    </a:lnTo>
                    <a:lnTo>
                      <a:pt x="416" y="127"/>
                    </a:lnTo>
                    <a:lnTo>
                      <a:pt x="405" y="127"/>
                    </a:lnTo>
                    <a:lnTo>
                      <a:pt x="395" y="124"/>
                    </a:lnTo>
                    <a:lnTo>
                      <a:pt x="387" y="120"/>
                    </a:lnTo>
                    <a:lnTo>
                      <a:pt x="382" y="113"/>
                    </a:lnTo>
                    <a:lnTo>
                      <a:pt x="377" y="106"/>
                    </a:lnTo>
                    <a:lnTo>
                      <a:pt x="375" y="99"/>
                    </a:lnTo>
                    <a:lnTo>
                      <a:pt x="373" y="91"/>
                    </a:lnTo>
                    <a:lnTo>
                      <a:pt x="372" y="81"/>
                    </a:lnTo>
                    <a:lnTo>
                      <a:pt x="373" y="70"/>
                    </a:lnTo>
                    <a:lnTo>
                      <a:pt x="375" y="61"/>
                    </a:lnTo>
                    <a:lnTo>
                      <a:pt x="379" y="52"/>
                    </a:lnTo>
                    <a:lnTo>
                      <a:pt x="384" y="45"/>
                    </a:lnTo>
                    <a:lnTo>
                      <a:pt x="390" y="40"/>
                    </a:lnTo>
                    <a:lnTo>
                      <a:pt x="397" y="36"/>
                    </a:lnTo>
                    <a:lnTo>
                      <a:pt x="405" y="34"/>
                    </a:lnTo>
                    <a:lnTo>
                      <a:pt x="413" y="33"/>
                    </a:lnTo>
                    <a:lnTo>
                      <a:pt x="423" y="34"/>
                    </a:lnTo>
                    <a:lnTo>
                      <a:pt x="431" y="36"/>
                    </a:lnTo>
                    <a:lnTo>
                      <a:pt x="438" y="40"/>
                    </a:lnTo>
                    <a:lnTo>
                      <a:pt x="445" y="47"/>
                    </a:lnTo>
                    <a:lnTo>
                      <a:pt x="451" y="55"/>
                    </a:lnTo>
                    <a:lnTo>
                      <a:pt x="453" y="65"/>
                    </a:lnTo>
                    <a:lnTo>
                      <a:pt x="456" y="76"/>
                    </a:lnTo>
                    <a:lnTo>
                      <a:pt x="456" y="88"/>
                    </a:lnTo>
                    <a:lnTo>
                      <a:pt x="397" y="88"/>
                    </a:lnTo>
                    <a:lnTo>
                      <a:pt x="397" y="94"/>
                    </a:lnTo>
                    <a:lnTo>
                      <a:pt x="398" y="98"/>
                    </a:lnTo>
                    <a:lnTo>
                      <a:pt x="400" y="102"/>
                    </a:lnTo>
                    <a:lnTo>
                      <a:pt x="402" y="105"/>
                    </a:lnTo>
                    <a:lnTo>
                      <a:pt x="405" y="108"/>
                    </a:lnTo>
                    <a:lnTo>
                      <a:pt x="409" y="110"/>
                    </a:lnTo>
                    <a:lnTo>
                      <a:pt x="412" y="112"/>
                    </a:lnTo>
                    <a:lnTo>
                      <a:pt x="416" y="112"/>
                    </a:lnTo>
                    <a:lnTo>
                      <a:pt x="419" y="112"/>
                    </a:lnTo>
                    <a:lnTo>
                      <a:pt x="420" y="110"/>
                    </a:lnTo>
                    <a:lnTo>
                      <a:pt x="423" y="110"/>
                    </a:lnTo>
                    <a:lnTo>
                      <a:pt x="424" y="109"/>
                    </a:lnTo>
                    <a:lnTo>
                      <a:pt x="426" y="106"/>
                    </a:lnTo>
                    <a:lnTo>
                      <a:pt x="427" y="105"/>
                    </a:lnTo>
                    <a:lnTo>
                      <a:pt x="429" y="102"/>
                    </a:lnTo>
                    <a:lnTo>
                      <a:pt x="430" y="99"/>
                    </a:lnTo>
                    <a:close/>
                    <a:moveTo>
                      <a:pt x="431" y="73"/>
                    </a:moveTo>
                    <a:lnTo>
                      <a:pt x="431" y="68"/>
                    </a:lnTo>
                    <a:lnTo>
                      <a:pt x="430" y="63"/>
                    </a:lnTo>
                    <a:lnTo>
                      <a:pt x="429" y="59"/>
                    </a:lnTo>
                    <a:lnTo>
                      <a:pt x="427" y="57"/>
                    </a:lnTo>
                    <a:lnTo>
                      <a:pt x="424" y="54"/>
                    </a:lnTo>
                    <a:lnTo>
                      <a:pt x="422" y="52"/>
                    </a:lnTo>
                    <a:lnTo>
                      <a:pt x="418" y="51"/>
                    </a:lnTo>
                    <a:lnTo>
                      <a:pt x="415" y="51"/>
                    </a:lnTo>
                    <a:lnTo>
                      <a:pt x="411" y="51"/>
                    </a:lnTo>
                    <a:lnTo>
                      <a:pt x="408" y="52"/>
                    </a:lnTo>
                    <a:lnTo>
                      <a:pt x="405" y="54"/>
                    </a:lnTo>
                    <a:lnTo>
                      <a:pt x="402" y="57"/>
                    </a:lnTo>
                    <a:lnTo>
                      <a:pt x="400" y="59"/>
                    </a:lnTo>
                    <a:lnTo>
                      <a:pt x="398" y="63"/>
                    </a:lnTo>
                    <a:lnTo>
                      <a:pt x="397" y="68"/>
                    </a:lnTo>
                    <a:lnTo>
                      <a:pt x="397" y="73"/>
                    </a:lnTo>
                    <a:lnTo>
                      <a:pt x="431" y="73"/>
                    </a:lnTo>
                    <a:close/>
                    <a:moveTo>
                      <a:pt x="500" y="126"/>
                    </a:moveTo>
                    <a:lnTo>
                      <a:pt x="476" y="126"/>
                    </a:lnTo>
                    <a:lnTo>
                      <a:pt x="476" y="36"/>
                    </a:lnTo>
                    <a:lnTo>
                      <a:pt x="500" y="36"/>
                    </a:lnTo>
                    <a:lnTo>
                      <a:pt x="500" y="48"/>
                    </a:lnTo>
                    <a:lnTo>
                      <a:pt x="503" y="44"/>
                    </a:lnTo>
                    <a:lnTo>
                      <a:pt x="506" y="41"/>
                    </a:lnTo>
                    <a:lnTo>
                      <a:pt x="507" y="39"/>
                    </a:lnTo>
                    <a:lnTo>
                      <a:pt x="510" y="36"/>
                    </a:lnTo>
                    <a:lnTo>
                      <a:pt x="513" y="34"/>
                    </a:lnTo>
                    <a:lnTo>
                      <a:pt x="514" y="34"/>
                    </a:lnTo>
                    <a:lnTo>
                      <a:pt x="517" y="33"/>
                    </a:lnTo>
                    <a:lnTo>
                      <a:pt x="520" y="33"/>
                    </a:lnTo>
                    <a:lnTo>
                      <a:pt x="523" y="33"/>
                    </a:lnTo>
                    <a:lnTo>
                      <a:pt x="527" y="34"/>
                    </a:lnTo>
                    <a:lnTo>
                      <a:pt x="531" y="36"/>
                    </a:lnTo>
                    <a:lnTo>
                      <a:pt x="534" y="39"/>
                    </a:lnTo>
                    <a:lnTo>
                      <a:pt x="528" y="62"/>
                    </a:lnTo>
                    <a:lnTo>
                      <a:pt x="525" y="61"/>
                    </a:lnTo>
                    <a:lnTo>
                      <a:pt x="523" y="59"/>
                    </a:lnTo>
                    <a:lnTo>
                      <a:pt x="520" y="58"/>
                    </a:lnTo>
                    <a:lnTo>
                      <a:pt x="517" y="58"/>
                    </a:lnTo>
                    <a:lnTo>
                      <a:pt x="514" y="58"/>
                    </a:lnTo>
                    <a:lnTo>
                      <a:pt x="511" y="58"/>
                    </a:lnTo>
                    <a:lnTo>
                      <a:pt x="510" y="59"/>
                    </a:lnTo>
                    <a:lnTo>
                      <a:pt x="507" y="61"/>
                    </a:lnTo>
                    <a:lnTo>
                      <a:pt x="506" y="62"/>
                    </a:lnTo>
                    <a:lnTo>
                      <a:pt x="505" y="63"/>
                    </a:lnTo>
                    <a:lnTo>
                      <a:pt x="503" y="66"/>
                    </a:lnTo>
                    <a:lnTo>
                      <a:pt x="502" y="70"/>
                    </a:lnTo>
                    <a:lnTo>
                      <a:pt x="500" y="74"/>
                    </a:lnTo>
                    <a:lnTo>
                      <a:pt x="500" y="80"/>
                    </a:lnTo>
                    <a:lnTo>
                      <a:pt x="500" y="88"/>
                    </a:lnTo>
                    <a:lnTo>
                      <a:pt x="500" y="99"/>
                    </a:lnTo>
                    <a:lnTo>
                      <a:pt x="500" y="126"/>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0" name="Freeform 147">
                <a:extLst>
                  <a:ext uri="{FF2B5EF4-FFF2-40B4-BE49-F238E27FC236}">
                    <a16:creationId xmlns:a16="http://schemas.microsoft.com/office/drawing/2014/main" id="{8039A749-F5B6-4385-94FA-623F07053026}"/>
                  </a:ext>
                </a:extLst>
              </p:cNvPr>
              <p:cNvSpPr>
                <a:spLocks noEditPoints="1"/>
              </p:cNvSpPr>
              <p:nvPr/>
            </p:nvSpPr>
            <p:spPr bwMode="auto">
              <a:xfrm>
                <a:off x="775" y="1099"/>
                <a:ext cx="262" cy="265"/>
              </a:xfrm>
              <a:custGeom>
                <a:avLst/>
                <a:gdLst>
                  <a:gd name="T0" fmla="*/ 1 w 787"/>
                  <a:gd name="T1" fmla="*/ 0 h 793"/>
                  <a:gd name="T2" fmla="*/ 0 w 787"/>
                  <a:gd name="T3" fmla="*/ 0 h 793"/>
                  <a:gd name="T4" fmla="*/ 0 w 787"/>
                  <a:gd name="T5" fmla="*/ 0 h 793"/>
                  <a:gd name="T6" fmla="*/ 0 w 787"/>
                  <a:gd name="T7" fmla="*/ 0 h 793"/>
                  <a:gd name="T8" fmla="*/ 0 w 787"/>
                  <a:gd name="T9" fmla="*/ 1 h 793"/>
                  <a:gd name="T10" fmla="*/ 0 w 787"/>
                  <a:gd name="T11" fmla="*/ 1 h 793"/>
                  <a:gd name="T12" fmla="*/ 0 w 787"/>
                  <a:gd name="T13" fmla="*/ 1 h 793"/>
                  <a:gd name="T14" fmla="*/ 1 w 787"/>
                  <a:gd name="T15" fmla="*/ 1 h 793"/>
                  <a:gd name="T16" fmla="*/ 1 w 787"/>
                  <a:gd name="T17" fmla="*/ 1 h 793"/>
                  <a:gd name="T18" fmla="*/ 1 w 787"/>
                  <a:gd name="T19" fmla="*/ 1 h 793"/>
                  <a:gd name="T20" fmla="*/ 1 w 787"/>
                  <a:gd name="T21" fmla="*/ 1 h 793"/>
                  <a:gd name="T22" fmla="*/ 1 w 787"/>
                  <a:gd name="T23" fmla="*/ 1 h 793"/>
                  <a:gd name="T24" fmla="*/ 1 w 787"/>
                  <a:gd name="T25" fmla="*/ 0 h 793"/>
                  <a:gd name="T26" fmla="*/ 1 w 787"/>
                  <a:gd name="T27" fmla="*/ 0 h 793"/>
                  <a:gd name="T28" fmla="*/ 1 w 787"/>
                  <a:gd name="T29" fmla="*/ 0 h 793"/>
                  <a:gd name="T30" fmla="*/ 1 w 787"/>
                  <a:gd name="T31" fmla="*/ 0 h 793"/>
                  <a:gd name="T32" fmla="*/ 1 w 787"/>
                  <a:gd name="T33" fmla="*/ 0 h 793"/>
                  <a:gd name="T34" fmla="*/ 0 w 787"/>
                  <a:gd name="T35" fmla="*/ 0 h 793"/>
                  <a:gd name="T36" fmla="*/ 0 w 787"/>
                  <a:gd name="T37" fmla="*/ 0 h 793"/>
                  <a:gd name="T38" fmla="*/ 0 w 787"/>
                  <a:gd name="T39" fmla="*/ 0 h 793"/>
                  <a:gd name="T40" fmla="*/ 0 w 787"/>
                  <a:gd name="T41" fmla="*/ 1 h 793"/>
                  <a:gd name="T42" fmla="*/ 0 w 787"/>
                  <a:gd name="T43" fmla="*/ 1 h 793"/>
                  <a:gd name="T44" fmla="*/ 0 w 787"/>
                  <a:gd name="T45" fmla="*/ 1 h 793"/>
                  <a:gd name="T46" fmla="*/ 0 w 787"/>
                  <a:gd name="T47" fmla="*/ 1 h 793"/>
                  <a:gd name="T48" fmla="*/ 0 w 787"/>
                  <a:gd name="T49" fmla="*/ 1 h 793"/>
                  <a:gd name="T50" fmla="*/ 0 w 787"/>
                  <a:gd name="T51" fmla="*/ 1 h 793"/>
                  <a:gd name="T52" fmla="*/ 1 w 787"/>
                  <a:gd name="T53" fmla="*/ 1 h 793"/>
                  <a:gd name="T54" fmla="*/ 1 w 787"/>
                  <a:gd name="T55" fmla="*/ 1 h 793"/>
                  <a:gd name="T56" fmla="*/ 1 w 787"/>
                  <a:gd name="T57" fmla="*/ 1 h 793"/>
                  <a:gd name="T58" fmla="*/ 1 w 787"/>
                  <a:gd name="T59" fmla="*/ 1 h 793"/>
                  <a:gd name="T60" fmla="*/ 1 w 787"/>
                  <a:gd name="T61" fmla="*/ 1 h 793"/>
                  <a:gd name="T62" fmla="*/ 1 w 787"/>
                  <a:gd name="T63" fmla="*/ 1 h 793"/>
                  <a:gd name="T64" fmla="*/ 1 w 787"/>
                  <a:gd name="T65" fmla="*/ 1 h 793"/>
                  <a:gd name="T66" fmla="*/ 1 w 787"/>
                  <a:gd name="T67" fmla="*/ 1 h 793"/>
                  <a:gd name="T68" fmla="*/ 1 w 787"/>
                  <a:gd name="T69" fmla="*/ 1 h 793"/>
                  <a:gd name="T70" fmla="*/ 1 w 787"/>
                  <a:gd name="T71" fmla="*/ 1 h 793"/>
                  <a:gd name="T72" fmla="*/ 1 w 787"/>
                  <a:gd name="T73" fmla="*/ 1 h 793"/>
                  <a:gd name="T74" fmla="*/ 1 w 787"/>
                  <a:gd name="T75" fmla="*/ 1 h 793"/>
                  <a:gd name="T76" fmla="*/ 1 w 787"/>
                  <a:gd name="T77" fmla="*/ 0 h 793"/>
                  <a:gd name="T78" fmla="*/ 1 w 787"/>
                  <a:gd name="T79" fmla="*/ 0 h 793"/>
                  <a:gd name="T80" fmla="*/ 0 w 787"/>
                  <a:gd name="T81" fmla="*/ 0 h 793"/>
                  <a:gd name="T82" fmla="*/ 1 w 787"/>
                  <a:gd name="T83" fmla="*/ 0 h 793"/>
                  <a:gd name="T84" fmla="*/ 1 w 787"/>
                  <a:gd name="T85" fmla="*/ 0 h 793"/>
                  <a:gd name="T86" fmla="*/ 1 w 787"/>
                  <a:gd name="T87" fmla="*/ 0 h 793"/>
                  <a:gd name="T88" fmla="*/ 1 w 787"/>
                  <a:gd name="T89" fmla="*/ 0 h 793"/>
                  <a:gd name="T90" fmla="*/ 1 w 787"/>
                  <a:gd name="T91" fmla="*/ 1 h 793"/>
                  <a:gd name="T92" fmla="*/ 1 w 787"/>
                  <a:gd name="T93" fmla="*/ 1 h 793"/>
                  <a:gd name="T94" fmla="*/ 1 w 787"/>
                  <a:gd name="T95" fmla="*/ 1 h 793"/>
                  <a:gd name="T96" fmla="*/ 1 w 787"/>
                  <a:gd name="T97" fmla="*/ 1 h 793"/>
                  <a:gd name="T98" fmla="*/ 0 w 787"/>
                  <a:gd name="T99" fmla="*/ 1 h 793"/>
                  <a:gd name="T100" fmla="*/ 0 w 787"/>
                  <a:gd name="T101" fmla="*/ 1 h 793"/>
                  <a:gd name="T102" fmla="*/ 0 w 787"/>
                  <a:gd name="T103" fmla="*/ 1 h 793"/>
                  <a:gd name="T104" fmla="*/ 0 w 787"/>
                  <a:gd name="T105" fmla="*/ 1 h 793"/>
                  <a:gd name="T106" fmla="*/ 0 w 787"/>
                  <a:gd name="T107" fmla="*/ 0 h 793"/>
                  <a:gd name="T108" fmla="*/ 0 w 787"/>
                  <a:gd name="T109" fmla="*/ 0 h 793"/>
                  <a:gd name="T110" fmla="*/ 0 w 787"/>
                  <a:gd name="T111" fmla="*/ 0 h 793"/>
                  <a:gd name="T112" fmla="*/ 0 w 787"/>
                  <a:gd name="T113" fmla="*/ 0 h 7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87" h="793">
                    <a:moveTo>
                      <a:pt x="401" y="215"/>
                    </a:moveTo>
                    <a:lnTo>
                      <a:pt x="365" y="220"/>
                    </a:lnTo>
                    <a:lnTo>
                      <a:pt x="333" y="229"/>
                    </a:lnTo>
                    <a:lnTo>
                      <a:pt x="303" y="246"/>
                    </a:lnTo>
                    <a:lnTo>
                      <a:pt x="276" y="267"/>
                    </a:lnTo>
                    <a:lnTo>
                      <a:pt x="256" y="294"/>
                    </a:lnTo>
                    <a:lnTo>
                      <a:pt x="239" y="323"/>
                    </a:lnTo>
                    <a:lnTo>
                      <a:pt x="229" y="358"/>
                    </a:lnTo>
                    <a:lnTo>
                      <a:pt x="225" y="394"/>
                    </a:lnTo>
                    <a:lnTo>
                      <a:pt x="229" y="430"/>
                    </a:lnTo>
                    <a:lnTo>
                      <a:pt x="239" y="463"/>
                    </a:lnTo>
                    <a:lnTo>
                      <a:pt x="256" y="493"/>
                    </a:lnTo>
                    <a:lnTo>
                      <a:pt x="276" y="521"/>
                    </a:lnTo>
                    <a:lnTo>
                      <a:pt x="303" y="543"/>
                    </a:lnTo>
                    <a:lnTo>
                      <a:pt x="333" y="559"/>
                    </a:lnTo>
                    <a:lnTo>
                      <a:pt x="365" y="569"/>
                    </a:lnTo>
                    <a:lnTo>
                      <a:pt x="401" y="573"/>
                    </a:lnTo>
                    <a:lnTo>
                      <a:pt x="435" y="569"/>
                    </a:lnTo>
                    <a:lnTo>
                      <a:pt x="468" y="559"/>
                    </a:lnTo>
                    <a:lnTo>
                      <a:pt x="499" y="543"/>
                    </a:lnTo>
                    <a:lnTo>
                      <a:pt x="525" y="521"/>
                    </a:lnTo>
                    <a:lnTo>
                      <a:pt x="547" y="493"/>
                    </a:lnTo>
                    <a:lnTo>
                      <a:pt x="564" y="463"/>
                    </a:lnTo>
                    <a:lnTo>
                      <a:pt x="573" y="430"/>
                    </a:lnTo>
                    <a:lnTo>
                      <a:pt x="577" y="394"/>
                    </a:lnTo>
                    <a:lnTo>
                      <a:pt x="573" y="358"/>
                    </a:lnTo>
                    <a:lnTo>
                      <a:pt x="564" y="323"/>
                    </a:lnTo>
                    <a:lnTo>
                      <a:pt x="547" y="294"/>
                    </a:lnTo>
                    <a:lnTo>
                      <a:pt x="525" y="267"/>
                    </a:lnTo>
                    <a:lnTo>
                      <a:pt x="499" y="246"/>
                    </a:lnTo>
                    <a:lnTo>
                      <a:pt x="468" y="229"/>
                    </a:lnTo>
                    <a:lnTo>
                      <a:pt x="435" y="220"/>
                    </a:lnTo>
                    <a:lnTo>
                      <a:pt x="401" y="215"/>
                    </a:lnTo>
                    <a:close/>
                    <a:moveTo>
                      <a:pt x="566" y="348"/>
                    </a:moveTo>
                    <a:lnTo>
                      <a:pt x="558" y="330"/>
                    </a:lnTo>
                    <a:lnTo>
                      <a:pt x="242" y="330"/>
                    </a:lnTo>
                    <a:lnTo>
                      <a:pt x="236" y="349"/>
                    </a:lnTo>
                    <a:lnTo>
                      <a:pt x="236" y="351"/>
                    </a:lnTo>
                    <a:lnTo>
                      <a:pt x="239" y="355"/>
                    </a:lnTo>
                    <a:lnTo>
                      <a:pt x="244" y="360"/>
                    </a:lnTo>
                    <a:lnTo>
                      <a:pt x="250" y="369"/>
                    </a:lnTo>
                    <a:lnTo>
                      <a:pt x="257" y="378"/>
                    </a:lnTo>
                    <a:lnTo>
                      <a:pt x="265" y="388"/>
                    </a:lnTo>
                    <a:lnTo>
                      <a:pt x="272" y="398"/>
                    </a:lnTo>
                    <a:lnTo>
                      <a:pt x="280" y="407"/>
                    </a:lnTo>
                    <a:lnTo>
                      <a:pt x="289" y="416"/>
                    </a:lnTo>
                    <a:lnTo>
                      <a:pt x="300" y="421"/>
                    </a:lnTo>
                    <a:lnTo>
                      <a:pt x="311" y="424"/>
                    </a:lnTo>
                    <a:lnTo>
                      <a:pt x="322" y="425"/>
                    </a:lnTo>
                    <a:lnTo>
                      <a:pt x="333" y="424"/>
                    </a:lnTo>
                    <a:lnTo>
                      <a:pt x="344" y="421"/>
                    </a:lnTo>
                    <a:lnTo>
                      <a:pt x="352" y="418"/>
                    </a:lnTo>
                    <a:lnTo>
                      <a:pt x="358" y="414"/>
                    </a:lnTo>
                    <a:lnTo>
                      <a:pt x="370" y="403"/>
                    </a:lnTo>
                    <a:lnTo>
                      <a:pt x="383" y="388"/>
                    </a:lnTo>
                    <a:lnTo>
                      <a:pt x="392" y="377"/>
                    </a:lnTo>
                    <a:lnTo>
                      <a:pt x="398" y="371"/>
                    </a:lnTo>
                    <a:lnTo>
                      <a:pt x="401" y="373"/>
                    </a:lnTo>
                    <a:lnTo>
                      <a:pt x="403" y="376"/>
                    </a:lnTo>
                    <a:lnTo>
                      <a:pt x="409" y="381"/>
                    </a:lnTo>
                    <a:lnTo>
                      <a:pt x="414" y="388"/>
                    </a:lnTo>
                    <a:lnTo>
                      <a:pt x="420" y="395"/>
                    </a:lnTo>
                    <a:lnTo>
                      <a:pt x="427" y="402"/>
                    </a:lnTo>
                    <a:lnTo>
                      <a:pt x="432" y="409"/>
                    </a:lnTo>
                    <a:lnTo>
                      <a:pt x="439" y="414"/>
                    </a:lnTo>
                    <a:lnTo>
                      <a:pt x="446" y="418"/>
                    </a:lnTo>
                    <a:lnTo>
                      <a:pt x="456" y="421"/>
                    </a:lnTo>
                    <a:lnTo>
                      <a:pt x="467" y="423"/>
                    </a:lnTo>
                    <a:lnTo>
                      <a:pt x="478" y="423"/>
                    </a:lnTo>
                    <a:lnTo>
                      <a:pt x="490" y="423"/>
                    </a:lnTo>
                    <a:lnTo>
                      <a:pt x="501" y="418"/>
                    </a:lnTo>
                    <a:lnTo>
                      <a:pt x="511" y="414"/>
                    </a:lnTo>
                    <a:lnTo>
                      <a:pt x="518" y="407"/>
                    </a:lnTo>
                    <a:lnTo>
                      <a:pt x="525" y="399"/>
                    </a:lnTo>
                    <a:lnTo>
                      <a:pt x="532" y="391"/>
                    </a:lnTo>
                    <a:lnTo>
                      <a:pt x="540" y="380"/>
                    </a:lnTo>
                    <a:lnTo>
                      <a:pt x="547" y="370"/>
                    </a:lnTo>
                    <a:lnTo>
                      <a:pt x="554" y="362"/>
                    </a:lnTo>
                    <a:lnTo>
                      <a:pt x="561" y="354"/>
                    </a:lnTo>
                    <a:lnTo>
                      <a:pt x="565" y="349"/>
                    </a:lnTo>
                    <a:lnTo>
                      <a:pt x="566" y="348"/>
                    </a:lnTo>
                    <a:close/>
                    <a:moveTo>
                      <a:pt x="341" y="177"/>
                    </a:moveTo>
                    <a:lnTo>
                      <a:pt x="401" y="0"/>
                    </a:lnTo>
                    <a:lnTo>
                      <a:pt x="442" y="173"/>
                    </a:lnTo>
                    <a:lnTo>
                      <a:pt x="497" y="104"/>
                    </a:lnTo>
                    <a:lnTo>
                      <a:pt x="507" y="195"/>
                    </a:lnTo>
                    <a:lnTo>
                      <a:pt x="682" y="63"/>
                    </a:lnTo>
                    <a:lnTo>
                      <a:pt x="591" y="265"/>
                    </a:lnTo>
                    <a:lnTo>
                      <a:pt x="682" y="265"/>
                    </a:lnTo>
                    <a:lnTo>
                      <a:pt x="619" y="331"/>
                    </a:lnTo>
                    <a:lnTo>
                      <a:pt x="787" y="391"/>
                    </a:lnTo>
                    <a:lnTo>
                      <a:pt x="622" y="443"/>
                    </a:lnTo>
                    <a:lnTo>
                      <a:pt x="688" y="521"/>
                    </a:lnTo>
                    <a:lnTo>
                      <a:pt x="599" y="514"/>
                    </a:lnTo>
                    <a:lnTo>
                      <a:pt x="695" y="674"/>
                    </a:lnTo>
                    <a:lnTo>
                      <a:pt x="528" y="593"/>
                    </a:lnTo>
                    <a:lnTo>
                      <a:pt x="539" y="691"/>
                    </a:lnTo>
                    <a:lnTo>
                      <a:pt x="459" y="626"/>
                    </a:lnTo>
                    <a:lnTo>
                      <a:pt x="406" y="793"/>
                    </a:lnTo>
                    <a:lnTo>
                      <a:pt x="354" y="627"/>
                    </a:lnTo>
                    <a:lnTo>
                      <a:pt x="285" y="689"/>
                    </a:lnTo>
                    <a:lnTo>
                      <a:pt x="282" y="598"/>
                    </a:lnTo>
                    <a:lnTo>
                      <a:pt x="123" y="668"/>
                    </a:lnTo>
                    <a:lnTo>
                      <a:pt x="209" y="528"/>
                    </a:lnTo>
                    <a:lnTo>
                      <a:pt x="117" y="515"/>
                    </a:lnTo>
                    <a:lnTo>
                      <a:pt x="177" y="449"/>
                    </a:lnTo>
                    <a:lnTo>
                      <a:pt x="0" y="399"/>
                    </a:lnTo>
                    <a:lnTo>
                      <a:pt x="177" y="349"/>
                    </a:lnTo>
                    <a:lnTo>
                      <a:pt x="117" y="296"/>
                    </a:lnTo>
                    <a:lnTo>
                      <a:pt x="203" y="279"/>
                    </a:lnTo>
                    <a:lnTo>
                      <a:pt x="123" y="116"/>
                    </a:lnTo>
                    <a:lnTo>
                      <a:pt x="269" y="210"/>
                    </a:lnTo>
                    <a:lnTo>
                      <a:pt x="271" y="116"/>
                    </a:lnTo>
                    <a:lnTo>
                      <a:pt x="341" y="17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1" name="Freeform 148">
                <a:extLst>
                  <a:ext uri="{FF2B5EF4-FFF2-40B4-BE49-F238E27FC236}">
                    <a16:creationId xmlns:a16="http://schemas.microsoft.com/office/drawing/2014/main" id="{73F33BB6-3DFC-4720-B9CF-BCA75568F8D4}"/>
                  </a:ext>
                </a:extLst>
              </p:cNvPr>
              <p:cNvSpPr>
                <a:spLocks/>
              </p:cNvSpPr>
              <p:nvPr/>
            </p:nvSpPr>
            <p:spPr bwMode="auto">
              <a:xfrm>
                <a:off x="850" y="1171"/>
                <a:ext cx="117" cy="119"/>
              </a:xfrm>
              <a:custGeom>
                <a:avLst/>
                <a:gdLst>
                  <a:gd name="T0" fmla="*/ 0 w 352"/>
                  <a:gd name="T1" fmla="*/ 0 h 358"/>
                  <a:gd name="T2" fmla="*/ 0 w 352"/>
                  <a:gd name="T3" fmla="*/ 0 h 358"/>
                  <a:gd name="T4" fmla="*/ 0 w 352"/>
                  <a:gd name="T5" fmla="*/ 0 h 358"/>
                  <a:gd name="T6" fmla="*/ 0 w 352"/>
                  <a:gd name="T7" fmla="*/ 0 h 358"/>
                  <a:gd name="T8" fmla="*/ 0 w 352"/>
                  <a:gd name="T9" fmla="*/ 0 h 358"/>
                  <a:gd name="T10" fmla="*/ 0 w 352"/>
                  <a:gd name="T11" fmla="*/ 0 h 358"/>
                  <a:gd name="T12" fmla="*/ 0 w 352"/>
                  <a:gd name="T13" fmla="*/ 0 h 358"/>
                  <a:gd name="T14" fmla="*/ 0 w 352"/>
                  <a:gd name="T15" fmla="*/ 0 h 358"/>
                  <a:gd name="T16" fmla="*/ 0 w 352"/>
                  <a:gd name="T17" fmla="*/ 0 h 358"/>
                  <a:gd name="T18" fmla="*/ 0 w 352"/>
                  <a:gd name="T19" fmla="*/ 0 h 358"/>
                  <a:gd name="T20" fmla="*/ 0 w 352"/>
                  <a:gd name="T21" fmla="*/ 0 h 358"/>
                  <a:gd name="T22" fmla="*/ 0 w 352"/>
                  <a:gd name="T23" fmla="*/ 0 h 358"/>
                  <a:gd name="T24" fmla="*/ 0 w 352"/>
                  <a:gd name="T25" fmla="*/ 0 h 358"/>
                  <a:gd name="T26" fmla="*/ 0 w 352"/>
                  <a:gd name="T27" fmla="*/ 0 h 358"/>
                  <a:gd name="T28" fmla="*/ 0 w 352"/>
                  <a:gd name="T29" fmla="*/ 0 h 358"/>
                  <a:gd name="T30" fmla="*/ 0 w 352"/>
                  <a:gd name="T31" fmla="*/ 0 h 358"/>
                  <a:gd name="T32" fmla="*/ 0 w 352"/>
                  <a:gd name="T33" fmla="*/ 0 h 358"/>
                  <a:gd name="T34" fmla="*/ 0 w 352"/>
                  <a:gd name="T35" fmla="*/ 0 h 358"/>
                  <a:gd name="T36" fmla="*/ 0 w 352"/>
                  <a:gd name="T37" fmla="*/ 0 h 358"/>
                  <a:gd name="T38" fmla="*/ 0 w 352"/>
                  <a:gd name="T39" fmla="*/ 0 h 358"/>
                  <a:gd name="T40" fmla="*/ 0 w 352"/>
                  <a:gd name="T41" fmla="*/ 0 h 358"/>
                  <a:gd name="T42" fmla="*/ 0 w 352"/>
                  <a:gd name="T43" fmla="*/ 0 h 358"/>
                  <a:gd name="T44" fmla="*/ 0 w 352"/>
                  <a:gd name="T45" fmla="*/ 0 h 358"/>
                  <a:gd name="T46" fmla="*/ 0 w 352"/>
                  <a:gd name="T47" fmla="*/ 0 h 358"/>
                  <a:gd name="T48" fmla="*/ 0 w 352"/>
                  <a:gd name="T49" fmla="*/ 0 h 358"/>
                  <a:gd name="T50" fmla="*/ 0 w 352"/>
                  <a:gd name="T51" fmla="*/ 0 h 358"/>
                  <a:gd name="T52" fmla="*/ 0 w 352"/>
                  <a:gd name="T53" fmla="*/ 0 h 358"/>
                  <a:gd name="T54" fmla="*/ 0 w 352"/>
                  <a:gd name="T55" fmla="*/ 0 h 358"/>
                  <a:gd name="T56" fmla="*/ 0 w 352"/>
                  <a:gd name="T57" fmla="*/ 0 h 358"/>
                  <a:gd name="T58" fmla="*/ 0 w 352"/>
                  <a:gd name="T59" fmla="*/ 0 h 358"/>
                  <a:gd name="T60" fmla="*/ 0 w 352"/>
                  <a:gd name="T61" fmla="*/ 0 h 358"/>
                  <a:gd name="T62" fmla="*/ 0 w 352"/>
                  <a:gd name="T63" fmla="*/ 0 h 358"/>
                  <a:gd name="T64" fmla="*/ 0 w 352"/>
                  <a:gd name="T65" fmla="*/ 0 h 358"/>
                  <a:gd name="T66" fmla="*/ 0 w 352"/>
                  <a:gd name="T67" fmla="*/ 0 h 358"/>
                  <a:gd name="T68" fmla="*/ 0 w 352"/>
                  <a:gd name="T69" fmla="*/ 0 h 358"/>
                  <a:gd name="T70" fmla="*/ 0 w 352"/>
                  <a:gd name="T71" fmla="*/ 0 h 358"/>
                  <a:gd name="T72" fmla="*/ 0 w 352"/>
                  <a:gd name="T73" fmla="*/ 0 h 3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52" h="358">
                    <a:moveTo>
                      <a:pt x="176" y="0"/>
                    </a:moveTo>
                    <a:lnTo>
                      <a:pt x="176" y="0"/>
                    </a:lnTo>
                    <a:lnTo>
                      <a:pt x="140" y="5"/>
                    </a:lnTo>
                    <a:lnTo>
                      <a:pt x="108" y="14"/>
                    </a:lnTo>
                    <a:lnTo>
                      <a:pt x="78" y="31"/>
                    </a:lnTo>
                    <a:lnTo>
                      <a:pt x="51" y="52"/>
                    </a:lnTo>
                    <a:lnTo>
                      <a:pt x="31" y="79"/>
                    </a:lnTo>
                    <a:lnTo>
                      <a:pt x="14" y="108"/>
                    </a:lnTo>
                    <a:lnTo>
                      <a:pt x="4" y="143"/>
                    </a:lnTo>
                    <a:lnTo>
                      <a:pt x="0" y="179"/>
                    </a:lnTo>
                    <a:lnTo>
                      <a:pt x="4" y="215"/>
                    </a:lnTo>
                    <a:lnTo>
                      <a:pt x="14" y="248"/>
                    </a:lnTo>
                    <a:lnTo>
                      <a:pt x="31" y="278"/>
                    </a:lnTo>
                    <a:lnTo>
                      <a:pt x="51" y="306"/>
                    </a:lnTo>
                    <a:lnTo>
                      <a:pt x="78" y="328"/>
                    </a:lnTo>
                    <a:lnTo>
                      <a:pt x="108" y="344"/>
                    </a:lnTo>
                    <a:lnTo>
                      <a:pt x="140" y="354"/>
                    </a:lnTo>
                    <a:lnTo>
                      <a:pt x="176" y="358"/>
                    </a:lnTo>
                    <a:lnTo>
                      <a:pt x="210" y="354"/>
                    </a:lnTo>
                    <a:lnTo>
                      <a:pt x="243" y="344"/>
                    </a:lnTo>
                    <a:lnTo>
                      <a:pt x="274" y="328"/>
                    </a:lnTo>
                    <a:lnTo>
                      <a:pt x="300" y="306"/>
                    </a:lnTo>
                    <a:lnTo>
                      <a:pt x="322" y="278"/>
                    </a:lnTo>
                    <a:lnTo>
                      <a:pt x="339" y="248"/>
                    </a:lnTo>
                    <a:lnTo>
                      <a:pt x="348" y="215"/>
                    </a:lnTo>
                    <a:lnTo>
                      <a:pt x="352" y="179"/>
                    </a:lnTo>
                    <a:lnTo>
                      <a:pt x="348" y="143"/>
                    </a:lnTo>
                    <a:lnTo>
                      <a:pt x="339" y="108"/>
                    </a:lnTo>
                    <a:lnTo>
                      <a:pt x="322" y="79"/>
                    </a:lnTo>
                    <a:lnTo>
                      <a:pt x="300" y="52"/>
                    </a:lnTo>
                    <a:lnTo>
                      <a:pt x="274" y="31"/>
                    </a:lnTo>
                    <a:lnTo>
                      <a:pt x="243" y="14"/>
                    </a:lnTo>
                    <a:lnTo>
                      <a:pt x="210" y="5"/>
                    </a:lnTo>
                    <a:lnTo>
                      <a:pt x="176"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2" name="Freeform 149">
                <a:extLst>
                  <a:ext uri="{FF2B5EF4-FFF2-40B4-BE49-F238E27FC236}">
                    <a16:creationId xmlns:a16="http://schemas.microsoft.com/office/drawing/2014/main" id="{6AFDD652-783A-4543-AC6D-5624B181197D}"/>
                  </a:ext>
                </a:extLst>
              </p:cNvPr>
              <p:cNvSpPr>
                <a:spLocks/>
              </p:cNvSpPr>
              <p:nvPr/>
            </p:nvSpPr>
            <p:spPr bwMode="auto">
              <a:xfrm>
                <a:off x="853" y="1209"/>
                <a:ext cx="110" cy="32"/>
              </a:xfrm>
              <a:custGeom>
                <a:avLst/>
                <a:gdLst>
                  <a:gd name="T0" fmla="*/ 0 w 330"/>
                  <a:gd name="T1" fmla="*/ 0 h 95"/>
                  <a:gd name="T2" fmla="*/ 0 w 330"/>
                  <a:gd name="T3" fmla="*/ 0 h 95"/>
                  <a:gd name="T4" fmla="*/ 0 w 330"/>
                  <a:gd name="T5" fmla="*/ 0 h 95"/>
                  <a:gd name="T6" fmla="*/ 0 w 330"/>
                  <a:gd name="T7" fmla="*/ 0 h 95"/>
                  <a:gd name="T8" fmla="*/ 0 w 330"/>
                  <a:gd name="T9" fmla="*/ 0 h 95"/>
                  <a:gd name="T10" fmla="*/ 0 w 330"/>
                  <a:gd name="T11" fmla="*/ 0 h 95"/>
                  <a:gd name="T12" fmla="*/ 0 w 330"/>
                  <a:gd name="T13" fmla="*/ 0 h 95"/>
                  <a:gd name="T14" fmla="*/ 0 w 330"/>
                  <a:gd name="T15" fmla="*/ 0 h 95"/>
                  <a:gd name="T16" fmla="*/ 0 w 330"/>
                  <a:gd name="T17" fmla="*/ 0 h 95"/>
                  <a:gd name="T18" fmla="*/ 0 w 330"/>
                  <a:gd name="T19" fmla="*/ 0 h 95"/>
                  <a:gd name="T20" fmla="*/ 0 w 330"/>
                  <a:gd name="T21" fmla="*/ 0 h 95"/>
                  <a:gd name="T22" fmla="*/ 0 w 330"/>
                  <a:gd name="T23" fmla="*/ 0 h 95"/>
                  <a:gd name="T24" fmla="*/ 0 w 330"/>
                  <a:gd name="T25" fmla="*/ 0 h 95"/>
                  <a:gd name="T26" fmla="*/ 0 w 330"/>
                  <a:gd name="T27" fmla="*/ 0 h 95"/>
                  <a:gd name="T28" fmla="*/ 0 w 330"/>
                  <a:gd name="T29" fmla="*/ 0 h 95"/>
                  <a:gd name="T30" fmla="*/ 0 w 330"/>
                  <a:gd name="T31" fmla="*/ 0 h 95"/>
                  <a:gd name="T32" fmla="*/ 0 w 330"/>
                  <a:gd name="T33" fmla="*/ 0 h 95"/>
                  <a:gd name="T34" fmla="*/ 0 w 330"/>
                  <a:gd name="T35" fmla="*/ 0 h 95"/>
                  <a:gd name="T36" fmla="*/ 0 w 330"/>
                  <a:gd name="T37" fmla="*/ 0 h 95"/>
                  <a:gd name="T38" fmla="*/ 0 w 330"/>
                  <a:gd name="T39" fmla="*/ 0 h 95"/>
                  <a:gd name="T40" fmla="*/ 0 w 330"/>
                  <a:gd name="T41" fmla="*/ 0 h 95"/>
                  <a:gd name="T42" fmla="*/ 0 w 330"/>
                  <a:gd name="T43" fmla="*/ 0 h 95"/>
                  <a:gd name="T44" fmla="*/ 0 w 330"/>
                  <a:gd name="T45" fmla="*/ 0 h 95"/>
                  <a:gd name="T46" fmla="*/ 0 w 330"/>
                  <a:gd name="T47" fmla="*/ 0 h 95"/>
                  <a:gd name="T48" fmla="*/ 0 w 330"/>
                  <a:gd name="T49" fmla="*/ 0 h 95"/>
                  <a:gd name="T50" fmla="*/ 0 w 330"/>
                  <a:gd name="T51" fmla="*/ 0 h 95"/>
                  <a:gd name="T52" fmla="*/ 0 w 330"/>
                  <a:gd name="T53" fmla="*/ 0 h 95"/>
                  <a:gd name="T54" fmla="*/ 0 w 330"/>
                  <a:gd name="T55" fmla="*/ 0 h 95"/>
                  <a:gd name="T56" fmla="*/ 0 w 330"/>
                  <a:gd name="T57" fmla="*/ 0 h 95"/>
                  <a:gd name="T58" fmla="*/ 0 w 330"/>
                  <a:gd name="T59" fmla="*/ 0 h 95"/>
                  <a:gd name="T60" fmla="*/ 0 w 330"/>
                  <a:gd name="T61" fmla="*/ 0 h 95"/>
                  <a:gd name="T62" fmla="*/ 0 w 330"/>
                  <a:gd name="T63" fmla="*/ 0 h 95"/>
                  <a:gd name="T64" fmla="*/ 0 w 330"/>
                  <a:gd name="T65" fmla="*/ 0 h 95"/>
                  <a:gd name="T66" fmla="*/ 0 w 330"/>
                  <a:gd name="T67" fmla="*/ 0 h 95"/>
                  <a:gd name="T68" fmla="*/ 0 w 330"/>
                  <a:gd name="T69" fmla="*/ 0 h 95"/>
                  <a:gd name="T70" fmla="*/ 0 w 330"/>
                  <a:gd name="T71" fmla="*/ 0 h 95"/>
                  <a:gd name="T72" fmla="*/ 0 w 330"/>
                  <a:gd name="T73" fmla="*/ 0 h 95"/>
                  <a:gd name="T74" fmla="*/ 0 w 330"/>
                  <a:gd name="T75" fmla="*/ 0 h 95"/>
                  <a:gd name="T76" fmla="*/ 0 w 330"/>
                  <a:gd name="T77" fmla="*/ 0 h 95"/>
                  <a:gd name="T78" fmla="*/ 0 w 330"/>
                  <a:gd name="T79" fmla="*/ 0 h 95"/>
                  <a:gd name="T80" fmla="*/ 0 w 330"/>
                  <a:gd name="T81" fmla="*/ 0 h 95"/>
                  <a:gd name="T82" fmla="*/ 0 w 330"/>
                  <a:gd name="T83" fmla="*/ 0 h 95"/>
                  <a:gd name="T84" fmla="*/ 0 w 330"/>
                  <a:gd name="T85" fmla="*/ 0 h 95"/>
                  <a:gd name="T86" fmla="*/ 0 w 330"/>
                  <a:gd name="T87" fmla="*/ 0 h 95"/>
                  <a:gd name="T88" fmla="*/ 0 w 330"/>
                  <a:gd name="T89" fmla="*/ 0 h 95"/>
                  <a:gd name="T90" fmla="*/ 0 w 330"/>
                  <a:gd name="T91" fmla="*/ 0 h 95"/>
                  <a:gd name="T92" fmla="*/ 0 w 330"/>
                  <a:gd name="T93" fmla="*/ 0 h 95"/>
                  <a:gd name="T94" fmla="*/ 0 w 330"/>
                  <a:gd name="T95" fmla="*/ 0 h 95"/>
                  <a:gd name="T96" fmla="*/ 0 w 330"/>
                  <a:gd name="T97" fmla="*/ 0 h 95"/>
                  <a:gd name="T98" fmla="*/ 0 w 330"/>
                  <a:gd name="T99" fmla="*/ 0 h 95"/>
                  <a:gd name="T100" fmla="*/ 0 w 330"/>
                  <a:gd name="T101" fmla="*/ 0 h 95"/>
                  <a:gd name="T102" fmla="*/ 0 w 330"/>
                  <a:gd name="T103" fmla="*/ 0 h 95"/>
                  <a:gd name="T104" fmla="*/ 0 w 330"/>
                  <a:gd name="T105" fmla="*/ 0 h 95"/>
                  <a:gd name="T106" fmla="*/ 0 w 330"/>
                  <a:gd name="T107" fmla="*/ 0 h 9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30" h="95">
                    <a:moveTo>
                      <a:pt x="330" y="18"/>
                    </a:moveTo>
                    <a:lnTo>
                      <a:pt x="322" y="0"/>
                    </a:lnTo>
                    <a:lnTo>
                      <a:pt x="6" y="0"/>
                    </a:lnTo>
                    <a:lnTo>
                      <a:pt x="0" y="19"/>
                    </a:lnTo>
                    <a:lnTo>
                      <a:pt x="0" y="21"/>
                    </a:lnTo>
                    <a:lnTo>
                      <a:pt x="3" y="25"/>
                    </a:lnTo>
                    <a:lnTo>
                      <a:pt x="8" y="30"/>
                    </a:lnTo>
                    <a:lnTo>
                      <a:pt x="14" y="39"/>
                    </a:lnTo>
                    <a:lnTo>
                      <a:pt x="21" y="48"/>
                    </a:lnTo>
                    <a:lnTo>
                      <a:pt x="29" y="58"/>
                    </a:lnTo>
                    <a:lnTo>
                      <a:pt x="36" y="68"/>
                    </a:lnTo>
                    <a:lnTo>
                      <a:pt x="44" y="77"/>
                    </a:lnTo>
                    <a:lnTo>
                      <a:pt x="53" y="86"/>
                    </a:lnTo>
                    <a:lnTo>
                      <a:pt x="64" y="91"/>
                    </a:lnTo>
                    <a:lnTo>
                      <a:pt x="75" y="94"/>
                    </a:lnTo>
                    <a:lnTo>
                      <a:pt x="86" y="95"/>
                    </a:lnTo>
                    <a:lnTo>
                      <a:pt x="97" y="94"/>
                    </a:lnTo>
                    <a:lnTo>
                      <a:pt x="108" y="91"/>
                    </a:lnTo>
                    <a:lnTo>
                      <a:pt x="116" y="88"/>
                    </a:lnTo>
                    <a:lnTo>
                      <a:pt x="122" y="84"/>
                    </a:lnTo>
                    <a:lnTo>
                      <a:pt x="134" y="73"/>
                    </a:lnTo>
                    <a:lnTo>
                      <a:pt x="147" y="58"/>
                    </a:lnTo>
                    <a:lnTo>
                      <a:pt x="156" y="47"/>
                    </a:lnTo>
                    <a:lnTo>
                      <a:pt x="162" y="41"/>
                    </a:lnTo>
                    <a:lnTo>
                      <a:pt x="165" y="43"/>
                    </a:lnTo>
                    <a:lnTo>
                      <a:pt x="167" y="46"/>
                    </a:lnTo>
                    <a:lnTo>
                      <a:pt x="173" y="51"/>
                    </a:lnTo>
                    <a:lnTo>
                      <a:pt x="178" y="58"/>
                    </a:lnTo>
                    <a:lnTo>
                      <a:pt x="184" y="65"/>
                    </a:lnTo>
                    <a:lnTo>
                      <a:pt x="191" y="72"/>
                    </a:lnTo>
                    <a:lnTo>
                      <a:pt x="196" y="79"/>
                    </a:lnTo>
                    <a:lnTo>
                      <a:pt x="203" y="84"/>
                    </a:lnTo>
                    <a:lnTo>
                      <a:pt x="210" y="88"/>
                    </a:lnTo>
                    <a:lnTo>
                      <a:pt x="220" y="91"/>
                    </a:lnTo>
                    <a:lnTo>
                      <a:pt x="231" y="93"/>
                    </a:lnTo>
                    <a:lnTo>
                      <a:pt x="242" y="93"/>
                    </a:lnTo>
                    <a:lnTo>
                      <a:pt x="254" y="93"/>
                    </a:lnTo>
                    <a:lnTo>
                      <a:pt x="265" y="88"/>
                    </a:lnTo>
                    <a:lnTo>
                      <a:pt x="275" y="84"/>
                    </a:lnTo>
                    <a:lnTo>
                      <a:pt x="282" y="77"/>
                    </a:lnTo>
                    <a:lnTo>
                      <a:pt x="289" y="69"/>
                    </a:lnTo>
                    <a:lnTo>
                      <a:pt x="296" y="61"/>
                    </a:lnTo>
                    <a:lnTo>
                      <a:pt x="304" y="50"/>
                    </a:lnTo>
                    <a:lnTo>
                      <a:pt x="311" y="40"/>
                    </a:lnTo>
                    <a:lnTo>
                      <a:pt x="318" y="32"/>
                    </a:lnTo>
                    <a:lnTo>
                      <a:pt x="325" y="24"/>
                    </a:lnTo>
                    <a:lnTo>
                      <a:pt x="329" y="19"/>
                    </a:lnTo>
                    <a:lnTo>
                      <a:pt x="330" y="1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3" name="Freeform 150">
                <a:extLst>
                  <a:ext uri="{FF2B5EF4-FFF2-40B4-BE49-F238E27FC236}">
                    <a16:creationId xmlns:a16="http://schemas.microsoft.com/office/drawing/2014/main" id="{06C369CB-4C4F-4412-A958-71054E912D25}"/>
                  </a:ext>
                </a:extLst>
              </p:cNvPr>
              <p:cNvSpPr>
                <a:spLocks/>
              </p:cNvSpPr>
              <p:nvPr/>
            </p:nvSpPr>
            <p:spPr bwMode="auto">
              <a:xfrm>
                <a:off x="775" y="1099"/>
                <a:ext cx="262" cy="265"/>
              </a:xfrm>
              <a:custGeom>
                <a:avLst/>
                <a:gdLst>
                  <a:gd name="T0" fmla="*/ 0 w 787"/>
                  <a:gd name="T1" fmla="*/ 0 h 793"/>
                  <a:gd name="T2" fmla="*/ 1 w 787"/>
                  <a:gd name="T3" fmla="*/ 0 h 793"/>
                  <a:gd name="T4" fmla="*/ 1 w 787"/>
                  <a:gd name="T5" fmla="*/ 0 h 793"/>
                  <a:gd name="T6" fmla="*/ 1 w 787"/>
                  <a:gd name="T7" fmla="*/ 0 h 793"/>
                  <a:gd name="T8" fmla="*/ 1 w 787"/>
                  <a:gd name="T9" fmla="*/ 0 h 793"/>
                  <a:gd name="T10" fmla="*/ 1 w 787"/>
                  <a:gd name="T11" fmla="*/ 0 h 793"/>
                  <a:gd name="T12" fmla="*/ 1 w 787"/>
                  <a:gd name="T13" fmla="*/ 0 h 793"/>
                  <a:gd name="T14" fmla="*/ 1 w 787"/>
                  <a:gd name="T15" fmla="*/ 0 h 793"/>
                  <a:gd name="T16" fmla="*/ 1 w 787"/>
                  <a:gd name="T17" fmla="*/ 0 h 793"/>
                  <a:gd name="T18" fmla="*/ 1 w 787"/>
                  <a:gd name="T19" fmla="*/ 1 h 793"/>
                  <a:gd name="T20" fmla="*/ 1 w 787"/>
                  <a:gd name="T21" fmla="*/ 1 h 793"/>
                  <a:gd name="T22" fmla="*/ 1 w 787"/>
                  <a:gd name="T23" fmla="*/ 1 h 793"/>
                  <a:gd name="T24" fmla="*/ 1 w 787"/>
                  <a:gd name="T25" fmla="*/ 1 h 793"/>
                  <a:gd name="T26" fmla="*/ 1 w 787"/>
                  <a:gd name="T27" fmla="*/ 1 h 793"/>
                  <a:gd name="T28" fmla="*/ 1 w 787"/>
                  <a:gd name="T29" fmla="*/ 1 h 793"/>
                  <a:gd name="T30" fmla="*/ 1 w 787"/>
                  <a:gd name="T31" fmla="*/ 1 h 793"/>
                  <a:gd name="T32" fmla="*/ 1 w 787"/>
                  <a:gd name="T33" fmla="*/ 1 h 793"/>
                  <a:gd name="T34" fmla="*/ 1 w 787"/>
                  <a:gd name="T35" fmla="*/ 1 h 793"/>
                  <a:gd name="T36" fmla="*/ 0 w 787"/>
                  <a:gd name="T37" fmla="*/ 1 h 793"/>
                  <a:gd name="T38" fmla="*/ 0 w 787"/>
                  <a:gd name="T39" fmla="*/ 1 h 793"/>
                  <a:gd name="T40" fmla="*/ 0 w 787"/>
                  <a:gd name="T41" fmla="*/ 1 h 793"/>
                  <a:gd name="T42" fmla="*/ 0 w 787"/>
                  <a:gd name="T43" fmla="*/ 1 h 793"/>
                  <a:gd name="T44" fmla="*/ 0 w 787"/>
                  <a:gd name="T45" fmla="*/ 1 h 793"/>
                  <a:gd name="T46" fmla="*/ 0 w 787"/>
                  <a:gd name="T47" fmla="*/ 1 h 793"/>
                  <a:gd name="T48" fmla="*/ 0 w 787"/>
                  <a:gd name="T49" fmla="*/ 1 h 793"/>
                  <a:gd name="T50" fmla="*/ 0 w 787"/>
                  <a:gd name="T51" fmla="*/ 1 h 793"/>
                  <a:gd name="T52" fmla="*/ 0 w 787"/>
                  <a:gd name="T53" fmla="*/ 0 h 793"/>
                  <a:gd name="T54" fmla="*/ 0 w 787"/>
                  <a:gd name="T55" fmla="*/ 0 h 793"/>
                  <a:gd name="T56" fmla="*/ 0 w 787"/>
                  <a:gd name="T57" fmla="*/ 0 h 793"/>
                  <a:gd name="T58" fmla="*/ 0 w 787"/>
                  <a:gd name="T59" fmla="*/ 0 h 793"/>
                  <a:gd name="T60" fmla="*/ 0 w 787"/>
                  <a:gd name="T61" fmla="*/ 0 h 793"/>
                  <a:gd name="T62" fmla="*/ 0 w 787"/>
                  <a:gd name="T63" fmla="*/ 0 h 793"/>
                  <a:gd name="T64" fmla="*/ 0 w 787"/>
                  <a:gd name="T65" fmla="*/ 0 h 79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7" h="793">
                    <a:moveTo>
                      <a:pt x="341" y="177"/>
                    </a:moveTo>
                    <a:lnTo>
                      <a:pt x="401" y="0"/>
                    </a:lnTo>
                    <a:lnTo>
                      <a:pt x="442" y="173"/>
                    </a:lnTo>
                    <a:lnTo>
                      <a:pt x="497" y="104"/>
                    </a:lnTo>
                    <a:lnTo>
                      <a:pt x="507" y="195"/>
                    </a:lnTo>
                    <a:lnTo>
                      <a:pt x="682" y="63"/>
                    </a:lnTo>
                    <a:lnTo>
                      <a:pt x="591" y="265"/>
                    </a:lnTo>
                    <a:lnTo>
                      <a:pt x="682" y="265"/>
                    </a:lnTo>
                    <a:lnTo>
                      <a:pt x="619" y="331"/>
                    </a:lnTo>
                    <a:lnTo>
                      <a:pt x="787" y="391"/>
                    </a:lnTo>
                    <a:lnTo>
                      <a:pt x="622" y="443"/>
                    </a:lnTo>
                    <a:lnTo>
                      <a:pt x="688" y="521"/>
                    </a:lnTo>
                    <a:lnTo>
                      <a:pt x="599" y="514"/>
                    </a:lnTo>
                    <a:lnTo>
                      <a:pt x="695" y="674"/>
                    </a:lnTo>
                    <a:lnTo>
                      <a:pt x="528" y="593"/>
                    </a:lnTo>
                    <a:lnTo>
                      <a:pt x="539" y="691"/>
                    </a:lnTo>
                    <a:lnTo>
                      <a:pt x="459" y="626"/>
                    </a:lnTo>
                    <a:lnTo>
                      <a:pt x="406" y="793"/>
                    </a:lnTo>
                    <a:lnTo>
                      <a:pt x="354" y="627"/>
                    </a:lnTo>
                    <a:lnTo>
                      <a:pt x="285" y="689"/>
                    </a:lnTo>
                    <a:lnTo>
                      <a:pt x="282" y="598"/>
                    </a:lnTo>
                    <a:lnTo>
                      <a:pt x="123" y="668"/>
                    </a:lnTo>
                    <a:lnTo>
                      <a:pt x="209" y="528"/>
                    </a:lnTo>
                    <a:lnTo>
                      <a:pt x="117" y="515"/>
                    </a:lnTo>
                    <a:lnTo>
                      <a:pt x="177" y="449"/>
                    </a:lnTo>
                    <a:lnTo>
                      <a:pt x="0" y="399"/>
                    </a:lnTo>
                    <a:lnTo>
                      <a:pt x="177" y="349"/>
                    </a:lnTo>
                    <a:lnTo>
                      <a:pt x="117" y="296"/>
                    </a:lnTo>
                    <a:lnTo>
                      <a:pt x="203" y="279"/>
                    </a:lnTo>
                    <a:lnTo>
                      <a:pt x="123" y="116"/>
                    </a:lnTo>
                    <a:lnTo>
                      <a:pt x="269" y="210"/>
                    </a:lnTo>
                    <a:lnTo>
                      <a:pt x="271" y="116"/>
                    </a:lnTo>
                    <a:lnTo>
                      <a:pt x="341" y="177"/>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4" name="Freeform 151">
                <a:extLst>
                  <a:ext uri="{FF2B5EF4-FFF2-40B4-BE49-F238E27FC236}">
                    <a16:creationId xmlns:a16="http://schemas.microsoft.com/office/drawing/2014/main" id="{CFD2FDD8-C880-44F4-8DD7-8437A9010BE9}"/>
                  </a:ext>
                </a:extLst>
              </p:cNvPr>
              <p:cNvSpPr>
                <a:spLocks/>
              </p:cNvSpPr>
              <p:nvPr/>
            </p:nvSpPr>
            <p:spPr bwMode="auto">
              <a:xfrm>
                <a:off x="1231" y="1297"/>
                <a:ext cx="133" cy="205"/>
              </a:xfrm>
              <a:custGeom>
                <a:avLst/>
                <a:gdLst>
                  <a:gd name="T0" fmla="*/ 0 w 398"/>
                  <a:gd name="T1" fmla="*/ 0 h 613"/>
                  <a:gd name="T2" fmla="*/ 0 w 398"/>
                  <a:gd name="T3" fmla="*/ 0 h 613"/>
                  <a:gd name="T4" fmla="*/ 0 w 398"/>
                  <a:gd name="T5" fmla="*/ 0 h 613"/>
                  <a:gd name="T6" fmla="*/ 0 w 398"/>
                  <a:gd name="T7" fmla="*/ 0 h 613"/>
                  <a:gd name="T8" fmla="*/ 0 w 398"/>
                  <a:gd name="T9" fmla="*/ 1 h 613"/>
                  <a:gd name="T10" fmla="*/ 1 w 398"/>
                  <a:gd name="T11" fmla="*/ 0 h 613"/>
                  <a:gd name="T12" fmla="*/ 0 w 398"/>
                  <a:gd name="T13" fmla="*/ 0 h 613"/>
                  <a:gd name="T14" fmla="*/ 0 w 398"/>
                  <a:gd name="T15" fmla="*/ 0 h 6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8" h="613">
                    <a:moveTo>
                      <a:pt x="292" y="0"/>
                    </a:moveTo>
                    <a:lnTo>
                      <a:pt x="102" y="0"/>
                    </a:lnTo>
                    <a:lnTo>
                      <a:pt x="102" y="275"/>
                    </a:lnTo>
                    <a:lnTo>
                      <a:pt x="0" y="275"/>
                    </a:lnTo>
                    <a:lnTo>
                      <a:pt x="196" y="613"/>
                    </a:lnTo>
                    <a:lnTo>
                      <a:pt x="398" y="282"/>
                    </a:lnTo>
                    <a:lnTo>
                      <a:pt x="292" y="282"/>
                    </a:lnTo>
                    <a:lnTo>
                      <a:pt x="292" y="0"/>
                    </a:lnTo>
                    <a:close/>
                  </a:path>
                </a:pathLst>
              </a:custGeom>
              <a:solidFill>
                <a:srgbClr val="CCCCCC"/>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5" name="Freeform 152">
                <a:extLst>
                  <a:ext uri="{FF2B5EF4-FFF2-40B4-BE49-F238E27FC236}">
                    <a16:creationId xmlns:a16="http://schemas.microsoft.com/office/drawing/2014/main" id="{7520F4F2-0DE4-4C8F-B73D-BB412CFF63DF}"/>
                  </a:ext>
                </a:extLst>
              </p:cNvPr>
              <p:cNvSpPr>
                <a:spLocks noEditPoints="1"/>
              </p:cNvSpPr>
              <p:nvPr/>
            </p:nvSpPr>
            <p:spPr bwMode="auto">
              <a:xfrm>
                <a:off x="803" y="1525"/>
                <a:ext cx="1381" cy="1335"/>
              </a:xfrm>
              <a:custGeom>
                <a:avLst/>
                <a:gdLst>
                  <a:gd name="T0" fmla="*/ 0 w 4144"/>
                  <a:gd name="T1" fmla="*/ 5 h 4003"/>
                  <a:gd name="T2" fmla="*/ 6 w 4144"/>
                  <a:gd name="T3" fmla="*/ 5 h 4003"/>
                  <a:gd name="T4" fmla="*/ 6 w 4144"/>
                  <a:gd name="T5" fmla="*/ 0 h 4003"/>
                  <a:gd name="T6" fmla="*/ 0 w 4144"/>
                  <a:gd name="T7" fmla="*/ 0 h 4003"/>
                  <a:gd name="T8" fmla="*/ 0 w 4144"/>
                  <a:gd name="T9" fmla="*/ 5 h 4003"/>
                  <a:gd name="T10" fmla="*/ 0 w 4144"/>
                  <a:gd name="T11" fmla="*/ 5 h 4003"/>
                  <a:gd name="T12" fmla="*/ 6 w 4144"/>
                  <a:gd name="T13" fmla="*/ 5 h 4003"/>
                  <a:gd name="T14" fmla="*/ 6 w 4144"/>
                  <a:gd name="T15" fmla="*/ 0 h 4003"/>
                  <a:gd name="T16" fmla="*/ 0 w 4144"/>
                  <a:gd name="T17" fmla="*/ 0 h 4003"/>
                  <a:gd name="T18" fmla="*/ 0 w 4144"/>
                  <a:gd name="T19" fmla="*/ 5 h 40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44" h="4003">
                    <a:moveTo>
                      <a:pt x="0" y="4003"/>
                    </a:moveTo>
                    <a:lnTo>
                      <a:pt x="4144" y="4003"/>
                    </a:lnTo>
                    <a:lnTo>
                      <a:pt x="4144" y="0"/>
                    </a:lnTo>
                    <a:lnTo>
                      <a:pt x="0" y="0"/>
                    </a:lnTo>
                    <a:lnTo>
                      <a:pt x="0" y="4003"/>
                    </a:lnTo>
                    <a:close/>
                    <a:moveTo>
                      <a:pt x="116" y="4003"/>
                    </a:moveTo>
                    <a:lnTo>
                      <a:pt x="4028" y="4003"/>
                    </a:lnTo>
                    <a:lnTo>
                      <a:pt x="4028" y="145"/>
                    </a:lnTo>
                    <a:lnTo>
                      <a:pt x="116" y="145"/>
                    </a:lnTo>
                    <a:lnTo>
                      <a:pt x="116" y="400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6" name="Freeform 153">
                <a:extLst>
                  <a:ext uri="{FF2B5EF4-FFF2-40B4-BE49-F238E27FC236}">
                    <a16:creationId xmlns:a16="http://schemas.microsoft.com/office/drawing/2014/main" id="{A84A31EB-9684-43BF-8C26-E1675E2A7035}"/>
                  </a:ext>
                </a:extLst>
              </p:cNvPr>
              <p:cNvSpPr>
                <a:spLocks/>
              </p:cNvSpPr>
              <p:nvPr/>
            </p:nvSpPr>
            <p:spPr bwMode="auto">
              <a:xfrm>
                <a:off x="803" y="2856"/>
                <a:ext cx="1384" cy="7"/>
              </a:xfrm>
              <a:custGeom>
                <a:avLst/>
                <a:gdLst>
                  <a:gd name="T0" fmla="*/ 6 w 4154"/>
                  <a:gd name="T1" fmla="*/ 0 h 19"/>
                  <a:gd name="T2" fmla="*/ 6 w 4154"/>
                  <a:gd name="T3" fmla="*/ 0 h 19"/>
                  <a:gd name="T4" fmla="*/ 0 w 4154"/>
                  <a:gd name="T5" fmla="*/ 0 h 19"/>
                  <a:gd name="T6" fmla="*/ 0 w 4154"/>
                  <a:gd name="T7" fmla="*/ 0 h 19"/>
                  <a:gd name="T8" fmla="*/ 6 w 4154"/>
                  <a:gd name="T9" fmla="*/ 0 h 19"/>
                  <a:gd name="T10" fmla="*/ 6 w 4154"/>
                  <a:gd name="T11" fmla="*/ 0 h 19"/>
                  <a:gd name="T12" fmla="*/ 6 w 4154"/>
                  <a:gd name="T13" fmla="*/ 0 h 19"/>
                  <a:gd name="T14" fmla="*/ 6 w 4154"/>
                  <a:gd name="T15" fmla="*/ 0 h 19"/>
                  <a:gd name="T16" fmla="*/ 6 w 4154"/>
                  <a:gd name="T17" fmla="*/ 0 h 19"/>
                  <a:gd name="T18" fmla="*/ 6 w 4154"/>
                  <a:gd name="T19" fmla="*/ 0 h 19"/>
                  <a:gd name="T20" fmla="*/ 6 w 4154"/>
                  <a:gd name="T21" fmla="*/ 0 h 19"/>
                  <a:gd name="T22" fmla="*/ 6 w 4154"/>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54" h="19">
                    <a:moveTo>
                      <a:pt x="4134" y="10"/>
                    </a:moveTo>
                    <a:lnTo>
                      <a:pt x="4144" y="0"/>
                    </a:lnTo>
                    <a:lnTo>
                      <a:pt x="0" y="0"/>
                    </a:lnTo>
                    <a:lnTo>
                      <a:pt x="0" y="19"/>
                    </a:lnTo>
                    <a:lnTo>
                      <a:pt x="4144" y="19"/>
                    </a:lnTo>
                    <a:lnTo>
                      <a:pt x="4154" y="10"/>
                    </a:lnTo>
                    <a:lnTo>
                      <a:pt x="4144" y="19"/>
                    </a:lnTo>
                    <a:lnTo>
                      <a:pt x="4151" y="17"/>
                    </a:lnTo>
                    <a:lnTo>
                      <a:pt x="4154" y="10"/>
                    </a:lnTo>
                    <a:lnTo>
                      <a:pt x="4151" y="3"/>
                    </a:lnTo>
                    <a:lnTo>
                      <a:pt x="4144" y="0"/>
                    </a:lnTo>
                    <a:lnTo>
                      <a:pt x="4134"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7" name="Freeform 154">
                <a:extLst>
                  <a:ext uri="{FF2B5EF4-FFF2-40B4-BE49-F238E27FC236}">
                    <a16:creationId xmlns:a16="http://schemas.microsoft.com/office/drawing/2014/main" id="{DD5A6688-E62D-4DB5-8249-63E1D1BE2262}"/>
                  </a:ext>
                </a:extLst>
              </p:cNvPr>
              <p:cNvSpPr>
                <a:spLocks/>
              </p:cNvSpPr>
              <p:nvPr/>
            </p:nvSpPr>
            <p:spPr bwMode="auto">
              <a:xfrm>
                <a:off x="2181" y="1522"/>
                <a:ext cx="6" cy="1338"/>
              </a:xfrm>
              <a:custGeom>
                <a:avLst/>
                <a:gdLst>
                  <a:gd name="T0" fmla="*/ 0 w 20"/>
                  <a:gd name="T1" fmla="*/ 0 h 4013"/>
                  <a:gd name="T2" fmla="*/ 0 w 20"/>
                  <a:gd name="T3" fmla="*/ 0 h 4013"/>
                  <a:gd name="T4" fmla="*/ 0 w 20"/>
                  <a:gd name="T5" fmla="*/ 6 h 4013"/>
                  <a:gd name="T6" fmla="*/ 0 w 20"/>
                  <a:gd name="T7" fmla="*/ 6 h 4013"/>
                  <a:gd name="T8" fmla="*/ 0 w 20"/>
                  <a:gd name="T9" fmla="*/ 0 h 4013"/>
                  <a:gd name="T10" fmla="*/ 0 w 20"/>
                  <a:gd name="T11" fmla="*/ 0 h 4013"/>
                  <a:gd name="T12" fmla="*/ 0 w 20"/>
                  <a:gd name="T13" fmla="*/ 0 h 4013"/>
                  <a:gd name="T14" fmla="*/ 0 w 20"/>
                  <a:gd name="T15" fmla="*/ 0 h 4013"/>
                  <a:gd name="T16" fmla="*/ 0 w 20"/>
                  <a:gd name="T17" fmla="*/ 0 h 4013"/>
                  <a:gd name="T18" fmla="*/ 0 w 20"/>
                  <a:gd name="T19" fmla="*/ 0 h 4013"/>
                  <a:gd name="T20" fmla="*/ 0 w 20"/>
                  <a:gd name="T21" fmla="*/ 0 h 4013"/>
                  <a:gd name="T22" fmla="*/ 0 w 20"/>
                  <a:gd name="T23" fmla="*/ 0 h 40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4013">
                    <a:moveTo>
                      <a:pt x="10" y="19"/>
                    </a:moveTo>
                    <a:lnTo>
                      <a:pt x="0" y="10"/>
                    </a:lnTo>
                    <a:lnTo>
                      <a:pt x="0" y="4013"/>
                    </a:lnTo>
                    <a:lnTo>
                      <a:pt x="20" y="4013"/>
                    </a:lnTo>
                    <a:lnTo>
                      <a:pt x="20" y="10"/>
                    </a:lnTo>
                    <a:lnTo>
                      <a:pt x="10" y="0"/>
                    </a:lnTo>
                    <a:lnTo>
                      <a:pt x="20" y="10"/>
                    </a:lnTo>
                    <a:lnTo>
                      <a:pt x="17" y="3"/>
                    </a:lnTo>
                    <a:lnTo>
                      <a:pt x="10" y="0"/>
                    </a:lnTo>
                    <a:lnTo>
                      <a:pt x="3" y="3"/>
                    </a:lnTo>
                    <a:lnTo>
                      <a:pt x="0" y="10"/>
                    </a:lnTo>
                    <a:lnTo>
                      <a:pt x="10"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8" name="Freeform 155">
                <a:extLst>
                  <a:ext uri="{FF2B5EF4-FFF2-40B4-BE49-F238E27FC236}">
                    <a16:creationId xmlns:a16="http://schemas.microsoft.com/office/drawing/2014/main" id="{EFD782FE-3906-416D-8C8D-8B6513A305EE}"/>
                  </a:ext>
                </a:extLst>
              </p:cNvPr>
              <p:cNvSpPr>
                <a:spLocks/>
              </p:cNvSpPr>
              <p:nvPr/>
            </p:nvSpPr>
            <p:spPr bwMode="auto">
              <a:xfrm>
                <a:off x="800" y="1522"/>
                <a:ext cx="1384" cy="6"/>
              </a:xfrm>
              <a:custGeom>
                <a:avLst/>
                <a:gdLst>
                  <a:gd name="T0" fmla="*/ 0 w 4153"/>
                  <a:gd name="T1" fmla="*/ 0 h 19"/>
                  <a:gd name="T2" fmla="*/ 0 w 4153"/>
                  <a:gd name="T3" fmla="*/ 0 h 19"/>
                  <a:gd name="T4" fmla="*/ 6 w 4153"/>
                  <a:gd name="T5" fmla="*/ 0 h 19"/>
                  <a:gd name="T6" fmla="*/ 6 w 4153"/>
                  <a:gd name="T7" fmla="*/ 0 h 19"/>
                  <a:gd name="T8" fmla="*/ 0 w 4153"/>
                  <a:gd name="T9" fmla="*/ 0 h 19"/>
                  <a:gd name="T10" fmla="*/ 0 w 4153"/>
                  <a:gd name="T11" fmla="*/ 0 h 19"/>
                  <a:gd name="T12" fmla="*/ 0 w 4153"/>
                  <a:gd name="T13" fmla="*/ 0 h 19"/>
                  <a:gd name="T14" fmla="*/ 0 w 4153"/>
                  <a:gd name="T15" fmla="*/ 0 h 19"/>
                  <a:gd name="T16" fmla="*/ 0 w 4153"/>
                  <a:gd name="T17" fmla="*/ 0 h 19"/>
                  <a:gd name="T18" fmla="*/ 0 w 4153"/>
                  <a:gd name="T19" fmla="*/ 0 h 19"/>
                  <a:gd name="T20" fmla="*/ 0 w 4153"/>
                  <a:gd name="T21" fmla="*/ 0 h 19"/>
                  <a:gd name="T22" fmla="*/ 0 w 4153"/>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153" h="19">
                    <a:moveTo>
                      <a:pt x="19" y="10"/>
                    </a:moveTo>
                    <a:lnTo>
                      <a:pt x="9" y="19"/>
                    </a:lnTo>
                    <a:lnTo>
                      <a:pt x="4153" y="19"/>
                    </a:lnTo>
                    <a:lnTo>
                      <a:pt x="4153" y="0"/>
                    </a:lnTo>
                    <a:lnTo>
                      <a:pt x="9" y="0"/>
                    </a:lnTo>
                    <a:lnTo>
                      <a:pt x="0" y="10"/>
                    </a:lnTo>
                    <a:lnTo>
                      <a:pt x="9" y="0"/>
                    </a:lnTo>
                    <a:lnTo>
                      <a:pt x="2" y="3"/>
                    </a:lnTo>
                    <a:lnTo>
                      <a:pt x="0" y="10"/>
                    </a:lnTo>
                    <a:lnTo>
                      <a:pt x="2" y="17"/>
                    </a:lnTo>
                    <a:lnTo>
                      <a:pt x="9" y="19"/>
                    </a:lnTo>
                    <a:lnTo>
                      <a:pt x="19"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69" name="Freeform 156">
                <a:extLst>
                  <a:ext uri="{FF2B5EF4-FFF2-40B4-BE49-F238E27FC236}">
                    <a16:creationId xmlns:a16="http://schemas.microsoft.com/office/drawing/2014/main" id="{AEE0AB23-68A3-48C6-BAFE-4D422E0B7EE2}"/>
                  </a:ext>
                </a:extLst>
              </p:cNvPr>
              <p:cNvSpPr>
                <a:spLocks/>
              </p:cNvSpPr>
              <p:nvPr/>
            </p:nvSpPr>
            <p:spPr bwMode="auto">
              <a:xfrm>
                <a:off x="800" y="1525"/>
                <a:ext cx="6" cy="1338"/>
              </a:xfrm>
              <a:custGeom>
                <a:avLst/>
                <a:gdLst>
                  <a:gd name="T0" fmla="*/ 0 w 19"/>
                  <a:gd name="T1" fmla="*/ 5 h 4012"/>
                  <a:gd name="T2" fmla="*/ 0 w 19"/>
                  <a:gd name="T3" fmla="*/ 5 h 4012"/>
                  <a:gd name="T4" fmla="*/ 0 w 19"/>
                  <a:gd name="T5" fmla="*/ 0 h 4012"/>
                  <a:gd name="T6" fmla="*/ 0 w 19"/>
                  <a:gd name="T7" fmla="*/ 0 h 4012"/>
                  <a:gd name="T8" fmla="*/ 0 w 19"/>
                  <a:gd name="T9" fmla="*/ 5 h 4012"/>
                  <a:gd name="T10" fmla="*/ 0 w 19"/>
                  <a:gd name="T11" fmla="*/ 6 h 4012"/>
                  <a:gd name="T12" fmla="*/ 0 w 19"/>
                  <a:gd name="T13" fmla="*/ 5 h 4012"/>
                  <a:gd name="T14" fmla="*/ 0 w 19"/>
                  <a:gd name="T15" fmla="*/ 6 h 4012"/>
                  <a:gd name="T16" fmla="*/ 0 w 19"/>
                  <a:gd name="T17" fmla="*/ 6 h 4012"/>
                  <a:gd name="T18" fmla="*/ 0 w 19"/>
                  <a:gd name="T19" fmla="*/ 6 h 4012"/>
                  <a:gd name="T20" fmla="*/ 0 w 19"/>
                  <a:gd name="T21" fmla="*/ 5 h 4012"/>
                  <a:gd name="T22" fmla="*/ 0 w 19"/>
                  <a:gd name="T23" fmla="*/ 5 h 40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4012">
                    <a:moveTo>
                      <a:pt x="9" y="3993"/>
                    </a:moveTo>
                    <a:lnTo>
                      <a:pt x="19" y="4003"/>
                    </a:lnTo>
                    <a:lnTo>
                      <a:pt x="19" y="0"/>
                    </a:lnTo>
                    <a:lnTo>
                      <a:pt x="0" y="0"/>
                    </a:lnTo>
                    <a:lnTo>
                      <a:pt x="0" y="4003"/>
                    </a:lnTo>
                    <a:lnTo>
                      <a:pt x="9" y="4012"/>
                    </a:lnTo>
                    <a:lnTo>
                      <a:pt x="0" y="4003"/>
                    </a:lnTo>
                    <a:lnTo>
                      <a:pt x="2" y="4010"/>
                    </a:lnTo>
                    <a:lnTo>
                      <a:pt x="9" y="4012"/>
                    </a:lnTo>
                    <a:lnTo>
                      <a:pt x="16" y="4010"/>
                    </a:lnTo>
                    <a:lnTo>
                      <a:pt x="19" y="4003"/>
                    </a:lnTo>
                    <a:lnTo>
                      <a:pt x="9" y="399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0" name="Freeform 157">
                <a:extLst>
                  <a:ext uri="{FF2B5EF4-FFF2-40B4-BE49-F238E27FC236}">
                    <a16:creationId xmlns:a16="http://schemas.microsoft.com/office/drawing/2014/main" id="{48EF091E-CF2D-4F12-8AE2-5691114A4A87}"/>
                  </a:ext>
                </a:extLst>
              </p:cNvPr>
              <p:cNvSpPr>
                <a:spLocks/>
              </p:cNvSpPr>
              <p:nvPr/>
            </p:nvSpPr>
            <p:spPr bwMode="auto">
              <a:xfrm>
                <a:off x="841" y="2856"/>
                <a:ext cx="1308" cy="7"/>
              </a:xfrm>
              <a:custGeom>
                <a:avLst/>
                <a:gdLst>
                  <a:gd name="T0" fmla="*/ 5 w 3922"/>
                  <a:gd name="T1" fmla="*/ 0 h 19"/>
                  <a:gd name="T2" fmla="*/ 5 w 3922"/>
                  <a:gd name="T3" fmla="*/ 0 h 19"/>
                  <a:gd name="T4" fmla="*/ 0 w 3922"/>
                  <a:gd name="T5" fmla="*/ 0 h 19"/>
                  <a:gd name="T6" fmla="*/ 0 w 3922"/>
                  <a:gd name="T7" fmla="*/ 0 h 19"/>
                  <a:gd name="T8" fmla="*/ 5 w 3922"/>
                  <a:gd name="T9" fmla="*/ 0 h 19"/>
                  <a:gd name="T10" fmla="*/ 5 w 3922"/>
                  <a:gd name="T11" fmla="*/ 0 h 19"/>
                  <a:gd name="T12" fmla="*/ 5 w 3922"/>
                  <a:gd name="T13" fmla="*/ 0 h 19"/>
                  <a:gd name="T14" fmla="*/ 5 w 3922"/>
                  <a:gd name="T15" fmla="*/ 0 h 19"/>
                  <a:gd name="T16" fmla="*/ 5 w 3922"/>
                  <a:gd name="T17" fmla="*/ 0 h 19"/>
                  <a:gd name="T18" fmla="*/ 5 w 3922"/>
                  <a:gd name="T19" fmla="*/ 0 h 19"/>
                  <a:gd name="T20" fmla="*/ 5 w 3922"/>
                  <a:gd name="T21" fmla="*/ 0 h 19"/>
                  <a:gd name="T22" fmla="*/ 5 w 3922"/>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22" h="19">
                    <a:moveTo>
                      <a:pt x="3902" y="10"/>
                    </a:moveTo>
                    <a:lnTo>
                      <a:pt x="3912" y="0"/>
                    </a:lnTo>
                    <a:lnTo>
                      <a:pt x="0" y="0"/>
                    </a:lnTo>
                    <a:lnTo>
                      <a:pt x="0" y="19"/>
                    </a:lnTo>
                    <a:lnTo>
                      <a:pt x="3912" y="19"/>
                    </a:lnTo>
                    <a:lnTo>
                      <a:pt x="3922" y="10"/>
                    </a:lnTo>
                    <a:lnTo>
                      <a:pt x="3912" y="19"/>
                    </a:lnTo>
                    <a:lnTo>
                      <a:pt x="3919" y="17"/>
                    </a:lnTo>
                    <a:lnTo>
                      <a:pt x="3922" y="10"/>
                    </a:lnTo>
                    <a:lnTo>
                      <a:pt x="3919" y="3"/>
                    </a:lnTo>
                    <a:lnTo>
                      <a:pt x="3912" y="0"/>
                    </a:lnTo>
                    <a:lnTo>
                      <a:pt x="3902"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1" name="Freeform 158">
                <a:extLst>
                  <a:ext uri="{FF2B5EF4-FFF2-40B4-BE49-F238E27FC236}">
                    <a16:creationId xmlns:a16="http://schemas.microsoft.com/office/drawing/2014/main" id="{8501F031-8421-43A3-9852-012717B05C4C}"/>
                  </a:ext>
                </a:extLst>
              </p:cNvPr>
              <p:cNvSpPr>
                <a:spLocks/>
              </p:cNvSpPr>
              <p:nvPr/>
            </p:nvSpPr>
            <p:spPr bwMode="auto">
              <a:xfrm>
                <a:off x="2142" y="1570"/>
                <a:ext cx="7" cy="1290"/>
              </a:xfrm>
              <a:custGeom>
                <a:avLst/>
                <a:gdLst>
                  <a:gd name="T0" fmla="*/ 0 w 20"/>
                  <a:gd name="T1" fmla="*/ 0 h 3868"/>
                  <a:gd name="T2" fmla="*/ 0 w 20"/>
                  <a:gd name="T3" fmla="*/ 0 h 3868"/>
                  <a:gd name="T4" fmla="*/ 0 w 20"/>
                  <a:gd name="T5" fmla="*/ 5 h 3868"/>
                  <a:gd name="T6" fmla="*/ 0 w 20"/>
                  <a:gd name="T7" fmla="*/ 5 h 3868"/>
                  <a:gd name="T8" fmla="*/ 0 w 20"/>
                  <a:gd name="T9" fmla="*/ 0 h 3868"/>
                  <a:gd name="T10" fmla="*/ 0 w 20"/>
                  <a:gd name="T11" fmla="*/ 0 h 3868"/>
                  <a:gd name="T12" fmla="*/ 0 w 20"/>
                  <a:gd name="T13" fmla="*/ 0 h 3868"/>
                  <a:gd name="T14" fmla="*/ 0 w 20"/>
                  <a:gd name="T15" fmla="*/ 0 h 3868"/>
                  <a:gd name="T16" fmla="*/ 0 w 20"/>
                  <a:gd name="T17" fmla="*/ 0 h 3868"/>
                  <a:gd name="T18" fmla="*/ 0 w 20"/>
                  <a:gd name="T19" fmla="*/ 0 h 3868"/>
                  <a:gd name="T20" fmla="*/ 0 w 20"/>
                  <a:gd name="T21" fmla="*/ 0 h 3868"/>
                  <a:gd name="T22" fmla="*/ 0 w 20"/>
                  <a:gd name="T23" fmla="*/ 0 h 38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 h="3868">
                    <a:moveTo>
                      <a:pt x="10" y="19"/>
                    </a:moveTo>
                    <a:lnTo>
                      <a:pt x="0" y="10"/>
                    </a:lnTo>
                    <a:lnTo>
                      <a:pt x="0" y="3868"/>
                    </a:lnTo>
                    <a:lnTo>
                      <a:pt x="20" y="3868"/>
                    </a:lnTo>
                    <a:lnTo>
                      <a:pt x="20" y="10"/>
                    </a:lnTo>
                    <a:lnTo>
                      <a:pt x="10" y="0"/>
                    </a:lnTo>
                    <a:lnTo>
                      <a:pt x="20" y="10"/>
                    </a:lnTo>
                    <a:lnTo>
                      <a:pt x="17" y="3"/>
                    </a:lnTo>
                    <a:lnTo>
                      <a:pt x="10" y="0"/>
                    </a:lnTo>
                    <a:lnTo>
                      <a:pt x="3" y="3"/>
                    </a:lnTo>
                    <a:lnTo>
                      <a:pt x="0" y="10"/>
                    </a:lnTo>
                    <a:lnTo>
                      <a:pt x="10"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2" name="Freeform 159">
                <a:extLst>
                  <a:ext uri="{FF2B5EF4-FFF2-40B4-BE49-F238E27FC236}">
                    <a16:creationId xmlns:a16="http://schemas.microsoft.com/office/drawing/2014/main" id="{0F187BEF-6E80-411B-909B-4C6632E5598D}"/>
                  </a:ext>
                </a:extLst>
              </p:cNvPr>
              <p:cNvSpPr>
                <a:spLocks/>
              </p:cNvSpPr>
              <p:nvPr/>
            </p:nvSpPr>
            <p:spPr bwMode="auto">
              <a:xfrm>
                <a:off x="838" y="1570"/>
                <a:ext cx="1307" cy="7"/>
              </a:xfrm>
              <a:custGeom>
                <a:avLst/>
                <a:gdLst>
                  <a:gd name="T0" fmla="*/ 0 w 3921"/>
                  <a:gd name="T1" fmla="*/ 0 h 19"/>
                  <a:gd name="T2" fmla="*/ 0 w 3921"/>
                  <a:gd name="T3" fmla="*/ 0 h 19"/>
                  <a:gd name="T4" fmla="*/ 5 w 3921"/>
                  <a:gd name="T5" fmla="*/ 0 h 19"/>
                  <a:gd name="T6" fmla="*/ 5 w 3921"/>
                  <a:gd name="T7" fmla="*/ 0 h 19"/>
                  <a:gd name="T8" fmla="*/ 0 w 3921"/>
                  <a:gd name="T9" fmla="*/ 0 h 19"/>
                  <a:gd name="T10" fmla="*/ 0 w 3921"/>
                  <a:gd name="T11" fmla="*/ 0 h 19"/>
                  <a:gd name="T12" fmla="*/ 0 w 3921"/>
                  <a:gd name="T13" fmla="*/ 0 h 19"/>
                  <a:gd name="T14" fmla="*/ 0 w 3921"/>
                  <a:gd name="T15" fmla="*/ 0 h 19"/>
                  <a:gd name="T16" fmla="*/ 0 w 3921"/>
                  <a:gd name="T17" fmla="*/ 0 h 19"/>
                  <a:gd name="T18" fmla="*/ 0 w 3921"/>
                  <a:gd name="T19" fmla="*/ 0 h 19"/>
                  <a:gd name="T20" fmla="*/ 0 w 3921"/>
                  <a:gd name="T21" fmla="*/ 0 h 19"/>
                  <a:gd name="T22" fmla="*/ 0 w 3921"/>
                  <a:gd name="T23" fmla="*/ 0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21" h="19">
                    <a:moveTo>
                      <a:pt x="19" y="10"/>
                    </a:moveTo>
                    <a:lnTo>
                      <a:pt x="9" y="19"/>
                    </a:lnTo>
                    <a:lnTo>
                      <a:pt x="3921" y="19"/>
                    </a:lnTo>
                    <a:lnTo>
                      <a:pt x="3921" y="0"/>
                    </a:lnTo>
                    <a:lnTo>
                      <a:pt x="9" y="0"/>
                    </a:lnTo>
                    <a:lnTo>
                      <a:pt x="0" y="10"/>
                    </a:lnTo>
                    <a:lnTo>
                      <a:pt x="9" y="0"/>
                    </a:lnTo>
                    <a:lnTo>
                      <a:pt x="2" y="3"/>
                    </a:lnTo>
                    <a:lnTo>
                      <a:pt x="0" y="10"/>
                    </a:lnTo>
                    <a:lnTo>
                      <a:pt x="2" y="17"/>
                    </a:lnTo>
                    <a:lnTo>
                      <a:pt x="9" y="19"/>
                    </a:lnTo>
                    <a:lnTo>
                      <a:pt x="19" y="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3" name="Freeform 160">
                <a:extLst>
                  <a:ext uri="{FF2B5EF4-FFF2-40B4-BE49-F238E27FC236}">
                    <a16:creationId xmlns:a16="http://schemas.microsoft.com/office/drawing/2014/main" id="{DF814443-773C-4F93-B6B8-CF9BA1FF6620}"/>
                  </a:ext>
                </a:extLst>
              </p:cNvPr>
              <p:cNvSpPr>
                <a:spLocks/>
              </p:cNvSpPr>
              <p:nvPr/>
            </p:nvSpPr>
            <p:spPr bwMode="auto">
              <a:xfrm>
                <a:off x="838" y="1574"/>
                <a:ext cx="7" cy="1289"/>
              </a:xfrm>
              <a:custGeom>
                <a:avLst/>
                <a:gdLst>
                  <a:gd name="T0" fmla="*/ 0 w 19"/>
                  <a:gd name="T1" fmla="*/ 5 h 3867"/>
                  <a:gd name="T2" fmla="*/ 0 w 19"/>
                  <a:gd name="T3" fmla="*/ 5 h 3867"/>
                  <a:gd name="T4" fmla="*/ 0 w 19"/>
                  <a:gd name="T5" fmla="*/ 0 h 3867"/>
                  <a:gd name="T6" fmla="*/ 0 w 19"/>
                  <a:gd name="T7" fmla="*/ 0 h 3867"/>
                  <a:gd name="T8" fmla="*/ 0 w 19"/>
                  <a:gd name="T9" fmla="*/ 5 h 3867"/>
                  <a:gd name="T10" fmla="*/ 0 w 19"/>
                  <a:gd name="T11" fmla="*/ 5 h 3867"/>
                  <a:gd name="T12" fmla="*/ 0 w 19"/>
                  <a:gd name="T13" fmla="*/ 5 h 3867"/>
                  <a:gd name="T14" fmla="*/ 0 w 19"/>
                  <a:gd name="T15" fmla="*/ 5 h 3867"/>
                  <a:gd name="T16" fmla="*/ 0 w 19"/>
                  <a:gd name="T17" fmla="*/ 5 h 3867"/>
                  <a:gd name="T18" fmla="*/ 0 w 19"/>
                  <a:gd name="T19" fmla="*/ 5 h 3867"/>
                  <a:gd name="T20" fmla="*/ 0 w 19"/>
                  <a:gd name="T21" fmla="*/ 5 h 3867"/>
                  <a:gd name="T22" fmla="*/ 0 w 19"/>
                  <a:gd name="T23" fmla="*/ 5 h 38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3867">
                    <a:moveTo>
                      <a:pt x="9" y="3848"/>
                    </a:moveTo>
                    <a:lnTo>
                      <a:pt x="19" y="3858"/>
                    </a:lnTo>
                    <a:lnTo>
                      <a:pt x="19" y="0"/>
                    </a:lnTo>
                    <a:lnTo>
                      <a:pt x="0" y="0"/>
                    </a:lnTo>
                    <a:lnTo>
                      <a:pt x="0" y="3858"/>
                    </a:lnTo>
                    <a:lnTo>
                      <a:pt x="9" y="3867"/>
                    </a:lnTo>
                    <a:lnTo>
                      <a:pt x="0" y="3858"/>
                    </a:lnTo>
                    <a:lnTo>
                      <a:pt x="2" y="3865"/>
                    </a:lnTo>
                    <a:lnTo>
                      <a:pt x="9" y="3867"/>
                    </a:lnTo>
                    <a:lnTo>
                      <a:pt x="16" y="3865"/>
                    </a:lnTo>
                    <a:lnTo>
                      <a:pt x="19" y="3858"/>
                    </a:lnTo>
                    <a:lnTo>
                      <a:pt x="9" y="384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4" name="Freeform 161">
                <a:extLst>
                  <a:ext uri="{FF2B5EF4-FFF2-40B4-BE49-F238E27FC236}">
                    <a16:creationId xmlns:a16="http://schemas.microsoft.com/office/drawing/2014/main" id="{97CFEA9E-724C-49FF-A5ED-2EC63F53DD34}"/>
                  </a:ext>
                </a:extLst>
              </p:cNvPr>
              <p:cNvSpPr>
                <a:spLocks/>
              </p:cNvSpPr>
              <p:nvPr/>
            </p:nvSpPr>
            <p:spPr bwMode="auto">
              <a:xfrm>
                <a:off x="968" y="1814"/>
                <a:ext cx="711" cy="336"/>
              </a:xfrm>
              <a:custGeom>
                <a:avLst/>
                <a:gdLst>
                  <a:gd name="T0" fmla="*/ 2 w 2135"/>
                  <a:gd name="T1" fmla="*/ 0 h 1008"/>
                  <a:gd name="T2" fmla="*/ 3 w 2135"/>
                  <a:gd name="T3" fmla="*/ 0 h 1008"/>
                  <a:gd name="T4" fmla="*/ 3 w 2135"/>
                  <a:gd name="T5" fmla="*/ 0 h 1008"/>
                  <a:gd name="T6" fmla="*/ 0 w 2135"/>
                  <a:gd name="T7" fmla="*/ 0 h 1008"/>
                  <a:gd name="T8" fmla="*/ 0 w 2135"/>
                  <a:gd name="T9" fmla="*/ 1 h 1008"/>
                  <a:gd name="T10" fmla="*/ 0 w 2135"/>
                  <a:gd name="T11" fmla="*/ 1 h 1008"/>
                  <a:gd name="T12" fmla="*/ 0 w 2135"/>
                  <a:gd name="T13" fmla="*/ 0 h 1008"/>
                  <a:gd name="T14" fmla="*/ 2 w 2135"/>
                  <a:gd name="T15" fmla="*/ 0 h 10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35" h="1008">
                    <a:moveTo>
                      <a:pt x="1744" y="202"/>
                    </a:moveTo>
                    <a:lnTo>
                      <a:pt x="2135" y="138"/>
                    </a:lnTo>
                    <a:lnTo>
                      <a:pt x="2135" y="0"/>
                    </a:lnTo>
                    <a:lnTo>
                      <a:pt x="0" y="0"/>
                    </a:lnTo>
                    <a:lnTo>
                      <a:pt x="0" y="1008"/>
                    </a:lnTo>
                    <a:lnTo>
                      <a:pt x="224" y="1008"/>
                    </a:lnTo>
                    <a:lnTo>
                      <a:pt x="224" y="202"/>
                    </a:lnTo>
                    <a:lnTo>
                      <a:pt x="1744" y="202"/>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5" name="Freeform 162">
                <a:extLst>
                  <a:ext uri="{FF2B5EF4-FFF2-40B4-BE49-F238E27FC236}">
                    <a16:creationId xmlns:a16="http://schemas.microsoft.com/office/drawing/2014/main" id="{2DEA8C97-8BA0-4F28-BEC9-E8BB7D6C255C}"/>
                  </a:ext>
                </a:extLst>
              </p:cNvPr>
              <p:cNvSpPr>
                <a:spLocks/>
              </p:cNvSpPr>
              <p:nvPr/>
            </p:nvSpPr>
            <p:spPr bwMode="auto">
              <a:xfrm>
                <a:off x="968" y="1814"/>
                <a:ext cx="711" cy="336"/>
              </a:xfrm>
              <a:custGeom>
                <a:avLst/>
                <a:gdLst>
                  <a:gd name="T0" fmla="*/ 2 w 2135"/>
                  <a:gd name="T1" fmla="*/ 0 h 1008"/>
                  <a:gd name="T2" fmla="*/ 3 w 2135"/>
                  <a:gd name="T3" fmla="*/ 0 h 1008"/>
                  <a:gd name="T4" fmla="*/ 3 w 2135"/>
                  <a:gd name="T5" fmla="*/ 0 h 1008"/>
                  <a:gd name="T6" fmla="*/ 0 w 2135"/>
                  <a:gd name="T7" fmla="*/ 0 h 1008"/>
                  <a:gd name="T8" fmla="*/ 0 w 2135"/>
                  <a:gd name="T9" fmla="*/ 1 h 1008"/>
                  <a:gd name="T10" fmla="*/ 0 w 2135"/>
                  <a:gd name="T11" fmla="*/ 1 h 1008"/>
                  <a:gd name="T12" fmla="*/ 0 w 2135"/>
                  <a:gd name="T13" fmla="*/ 0 h 1008"/>
                  <a:gd name="T14" fmla="*/ 2 w 2135"/>
                  <a:gd name="T15" fmla="*/ 0 h 10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35" h="1008">
                    <a:moveTo>
                      <a:pt x="1744" y="202"/>
                    </a:moveTo>
                    <a:lnTo>
                      <a:pt x="2135" y="138"/>
                    </a:lnTo>
                    <a:lnTo>
                      <a:pt x="2135" y="0"/>
                    </a:lnTo>
                    <a:lnTo>
                      <a:pt x="0" y="0"/>
                    </a:lnTo>
                    <a:lnTo>
                      <a:pt x="0" y="1008"/>
                    </a:lnTo>
                    <a:lnTo>
                      <a:pt x="224" y="1008"/>
                    </a:lnTo>
                    <a:lnTo>
                      <a:pt x="224" y="202"/>
                    </a:lnTo>
                    <a:lnTo>
                      <a:pt x="1744" y="20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6" name="Rectangle 163">
                <a:extLst>
                  <a:ext uri="{FF2B5EF4-FFF2-40B4-BE49-F238E27FC236}">
                    <a16:creationId xmlns:a16="http://schemas.microsoft.com/office/drawing/2014/main" id="{20CB701E-3424-4493-8AE6-D4F726CABEC4}"/>
                  </a:ext>
                </a:extLst>
              </p:cNvPr>
              <p:cNvSpPr>
                <a:spLocks noChangeArrowheads="1"/>
              </p:cNvSpPr>
              <p:nvPr/>
            </p:nvSpPr>
            <p:spPr bwMode="auto">
              <a:xfrm>
                <a:off x="1679" y="1702"/>
                <a:ext cx="197" cy="286"/>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7" name="Rectangle 164">
                <a:extLst>
                  <a:ext uri="{FF2B5EF4-FFF2-40B4-BE49-F238E27FC236}">
                    <a16:creationId xmlns:a16="http://schemas.microsoft.com/office/drawing/2014/main" id="{3EDF572F-A270-422D-BBBE-D0AC80DF737A}"/>
                  </a:ext>
                </a:extLst>
              </p:cNvPr>
              <p:cNvSpPr>
                <a:spLocks noChangeArrowheads="1"/>
              </p:cNvSpPr>
              <p:nvPr/>
            </p:nvSpPr>
            <p:spPr bwMode="auto">
              <a:xfrm>
                <a:off x="1679" y="1702"/>
                <a:ext cx="197" cy="286"/>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8" name="Freeform 165">
                <a:extLst>
                  <a:ext uri="{FF2B5EF4-FFF2-40B4-BE49-F238E27FC236}">
                    <a16:creationId xmlns:a16="http://schemas.microsoft.com/office/drawing/2014/main" id="{175F5A4E-4E0E-431F-A046-FEB34AAC69B8}"/>
                  </a:ext>
                </a:extLst>
              </p:cNvPr>
              <p:cNvSpPr>
                <a:spLocks/>
              </p:cNvSpPr>
              <p:nvPr/>
            </p:nvSpPr>
            <p:spPr bwMode="auto">
              <a:xfrm>
                <a:off x="1467" y="2552"/>
                <a:ext cx="25" cy="141"/>
              </a:xfrm>
              <a:custGeom>
                <a:avLst/>
                <a:gdLst>
                  <a:gd name="T0" fmla="*/ 0 w 76"/>
                  <a:gd name="T1" fmla="*/ 1 h 424"/>
                  <a:gd name="T2" fmla="*/ 0 w 76"/>
                  <a:gd name="T3" fmla="*/ 1 h 424"/>
                  <a:gd name="T4" fmla="*/ 0 w 76"/>
                  <a:gd name="T5" fmla="*/ 0 h 424"/>
                  <a:gd name="T6" fmla="*/ 0 w 76"/>
                  <a:gd name="T7" fmla="*/ 0 h 424"/>
                  <a:gd name="T8" fmla="*/ 0 w 76"/>
                  <a:gd name="T9" fmla="*/ 1 h 424"/>
                  <a:gd name="T10" fmla="*/ 0 w 76"/>
                  <a:gd name="T11" fmla="*/ 1 h 424"/>
                  <a:gd name="T12" fmla="*/ 0 w 76"/>
                  <a:gd name="T13" fmla="*/ 1 h 424"/>
                  <a:gd name="T14" fmla="*/ 0 w 76"/>
                  <a:gd name="T15" fmla="*/ 1 h 424"/>
                  <a:gd name="T16" fmla="*/ 0 w 76"/>
                  <a:gd name="T17" fmla="*/ 1 h 424"/>
                  <a:gd name="T18" fmla="*/ 0 w 76"/>
                  <a:gd name="T19" fmla="*/ 1 h 424"/>
                  <a:gd name="T20" fmla="*/ 0 w 76"/>
                  <a:gd name="T21" fmla="*/ 1 h 424"/>
                  <a:gd name="T22" fmla="*/ 0 w 76"/>
                  <a:gd name="T23" fmla="*/ 1 h 424"/>
                  <a:gd name="T24" fmla="*/ 0 w 76"/>
                  <a:gd name="T25" fmla="*/ 1 h 424"/>
                  <a:gd name="T26" fmla="*/ 0 w 76"/>
                  <a:gd name="T27" fmla="*/ 1 h 424"/>
                  <a:gd name="T28" fmla="*/ 0 w 76"/>
                  <a:gd name="T29" fmla="*/ 1 h 424"/>
                  <a:gd name="T30" fmla="*/ 0 w 76"/>
                  <a:gd name="T31" fmla="*/ 1 h 42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6" h="424">
                    <a:moveTo>
                      <a:pt x="4" y="392"/>
                    </a:moveTo>
                    <a:lnTo>
                      <a:pt x="0" y="402"/>
                    </a:lnTo>
                    <a:lnTo>
                      <a:pt x="32" y="0"/>
                    </a:lnTo>
                    <a:lnTo>
                      <a:pt x="76" y="3"/>
                    </a:lnTo>
                    <a:lnTo>
                      <a:pt x="44" y="405"/>
                    </a:lnTo>
                    <a:lnTo>
                      <a:pt x="40" y="414"/>
                    </a:lnTo>
                    <a:lnTo>
                      <a:pt x="44" y="405"/>
                    </a:lnTo>
                    <a:lnTo>
                      <a:pt x="42" y="413"/>
                    </a:lnTo>
                    <a:lnTo>
                      <a:pt x="36" y="420"/>
                    </a:lnTo>
                    <a:lnTo>
                      <a:pt x="28" y="423"/>
                    </a:lnTo>
                    <a:lnTo>
                      <a:pt x="21" y="424"/>
                    </a:lnTo>
                    <a:lnTo>
                      <a:pt x="13" y="423"/>
                    </a:lnTo>
                    <a:lnTo>
                      <a:pt x="6" y="418"/>
                    </a:lnTo>
                    <a:lnTo>
                      <a:pt x="1" y="412"/>
                    </a:lnTo>
                    <a:lnTo>
                      <a:pt x="0" y="402"/>
                    </a:lnTo>
                    <a:lnTo>
                      <a:pt x="4" y="39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79" name="Freeform 166">
                <a:extLst>
                  <a:ext uri="{FF2B5EF4-FFF2-40B4-BE49-F238E27FC236}">
                    <a16:creationId xmlns:a16="http://schemas.microsoft.com/office/drawing/2014/main" id="{5759F2CE-713E-49E2-A1F2-505F726523C5}"/>
                  </a:ext>
                </a:extLst>
              </p:cNvPr>
              <p:cNvSpPr>
                <a:spLocks/>
              </p:cNvSpPr>
              <p:nvPr/>
            </p:nvSpPr>
            <p:spPr bwMode="auto">
              <a:xfrm>
                <a:off x="1440" y="2683"/>
                <a:ext cx="40" cy="46"/>
              </a:xfrm>
              <a:custGeom>
                <a:avLst/>
                <a:gdLst>
                  <a:gd name="T0" fmla="*/ 0 w 120"/>
                  <a:gd name="T1" fmla="*/ 0 h 138"/>
                  <a:gd name="T2" fmla="*/ 0 w 120"/>
                  <a:gd name="T3" fmla="*/ 0 h 138"/>
                  <a:gd name="T4" fmla="*/ 0 w 120"/>
                  <a:gd name="T5" fmla="*/ 0 h 138"/>
                  <a:gd name="T6" fmla="*/ 0 w 120"/>
                  <a:gd name="T7" fmla="*/ 0 h 138"/>
                  <a:gd name="T8" fmla="*/ 0 w 120"/>
                  <a:gd name="T9" fmla="*/ 0 h 138"/>
                  <a:gd name="T10" fmla="*/ 0 w 120"/>
                  <a:gd name="T11" fmla="*/ 0 h 138"/>
                  <a:gd name="T12" fmla="*/ 0 w 120"/>
                  <a:gd name="T13" fmla="*/ 0 h 138"/>
                  <a:gd name="T14" fmla="*/ 0 w 120"/>
                  <a:gd name="T15" fmla="*/ 0 h 138"/>
                  <a:gd name="T16" fmla="*/ 0 w 120"/>
                  <a:gd name="T17" fmla="*/ 0 h 138"/>
                  <a:gd name="T18" fmla="*/ 0 w 120"/>
                  <a:gd name="T19" fmla="*/ 0 h 138"/>
                  <a:gd name="T20" fmla="*/ 0 w 120"/>
                  <a:gd name="T21" fmla="*/ 0 h 138"/>
                  <a:gd name="T22" fmla="*/ 0 w 120"/>
                  <a:gd name="T23" fmla="*/ 0 h 138"/>
                  <a:gd name="T24" fmla="*/ 0 w 120"/>
                  <a:gd name="T25" fmla="*/ 0 h 138"/>
                  <a:gd name="T26" fmla="*/ 0 w 120"/>
                  <a:gd name="T27" fmla="*/ 0 h 138"/>
                  <a:gd name="T28" fmla="*/ 0 w 120"/>
                  <a:gd name="T29" fmla="*/ 0 h 138"/>
                  <a:gd name="T30" fmla="*/ 0 w 120"/>
                  <a:gd name="T31" fmla="*/ 0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0" h="138">
                    <a:moveTo>
                      <a:pt x="1" y="123"/>
                    </a:moveTo>
                    <a:lnTo>
                      <a:pt x="4" y="108"/>
                    </a:lnTo>
                    <a:lnTo>
                      <a:pt x="84" y="0"/>
                    </a:lnTo>
                    <a:lnTo>
                      <a:pt x="120" y="22"/>
                    </a:lnTo>
                    <a:lnTo>
                      <a:pt x="40" y="130"/>
                    </a:lnTo>
                    <a:lnTo>
                      <a:pt x="43" y="115"/>
                    </a:lnTo>
                    <a:lnTo>
                      <a:pt x="40" y="130"/>
                    </a:lnTo>
                    <a:lnTo>
                      <a:pt x="33" y="137"/>
                    </a:lnTo>
                    <a:lnTo>
                      <a:pt x="25" y="138"/>
                    </a:lnTo>
                    <a:lnTo>
                      <a:pt x="17" y="138"/>
                    </a:lnTo>
                    <a:lnTo>
                      <a:pt x="10" y="136"/>
                    </a:lnTo>
                    <a:lnTo>
                      <a:pt x="4" y="130"/>
                    </a:lnTo>
                    <a:lnTo>
                      <a:pt x="0" y="123"/>
                    </a:lnTo>
                    <a:lnTo>
                      <a:pt x="0" y="116"/>
                    </a:lnTo>
                    <a:lnTo>
                      <a:pt x="4" y="108"/>
                    </a:lnTo>
                    <a:lnTo>
                      <a:pt x="1"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0" name="Freeform 167">
                <a:extLst>
                  <a:ext uri="{FF2B5EF4-FFF2-40B4-BE49-F238E27FC236}">
                    <a16:creationId xmlns:a16="http://schemas.microsoft.com/office/drawing/2014/main" id="{6D3697AC-EAF9-4FED-A6CD-6F78CA0A0F14}"/>
                  </a:ext>
                </a:extLst>
              </p:cNvPr>
              <p:cNvSpPr>
                <a:spLocks/>
              </p:cNvSpPr>
              <p:nvPr/>
            </p:nvSpPr>
            <p:spPr bwMode="auto">
              <a:xfrm>
                <a:off x="1440" y="2721"/>
                <a:ext cx="41" cy="108"/>
              </a:xfrm>
              <a:custGeom>
                <a:avLst/>
                <a:gdLst>
                  <a:gd name="T0" fmla="*/ 0 w 121"/>
                  <a:gd name="T1" fmla="*/ 0 h 324"/>
                  <a:gd name="T2" fmla="*/ 0 w 121"/>
                  <a:gd name="T3" fmla="*/ 0 h 324"/>
                  <a:gd name="T4" fmla="*/ 0 w 121"/>
                  <a:gd name="T5" fmla="*/ 0 h 324"/>
                  <a:gd name="T6" fmla="*/ 0 w 121"/>
                  <a:gd name="T7" fmla="*/ 0 h 324"/>
                  <a:gd name="T8" fmla="*/ 0 w 121"/>
                  <a:gd name="T9" fmla="*/ 0 h 324"/>
                  <a:gd name="T10" fmla="*/ 0 w 121"/>
                  <a:gd name="T11" fmla="*/ 0 h 3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 h="324">
                    <a:moveTo>
                      <a:pt x="100" y="320"/>
                    </a:moveTo>
                    <a:lnTo>
                      <a:pt x="79" y="324"/>
                    </a:lnTo>
                    <a:lnTo>
                      <a:pt x="0" y="8"/>
                    </a:lnTo>
                    <a:lnTo>
                      <a:pt x="42" y="0"/>
                    </a:lnTo>
                    <a:lnTo>
                      <a:pt x="121" y="316"/>
                    </a:lnTo>
                    <a:lnTo>
                      <a:pt x="100" y="32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1" name="Freeform 168">
                <a:extLst>
                  <a:ext uri="{FF2B5EF4-FFF2-40B4-BE49-F238E27FC236}">
                    <a16:creationId xmlns:a16="http://schemas.microsoft.com/office/drawing/2014/main" id="{984CAC98-9EC4-4038-BE30-52896426AE11}"/>
                  </a:ext>
                </a:extLst>
              </p:cNvPr>
              <p:cNvSpPr>
                <a:spLocks/>
              </p:cNvSpPr>
              <p:nvPr/>
            </p:nvSpPr>
            <p:spPr bwMode="auto">
              <a:xfrm>
                <a:off x="1167" y="2593"/>
                <a:ext cx="55" cy="32"/>
              </a:xfrm>
              <a:custGeom>
                <a:avLst/>
                <a:gdLst>
                  <a:gd name="T0" fmla="*/ 0 w 165"/>
                  <a:gd name="T1" fmla="*/ 0 h 94"/>
                  <a:gd name="T2" fmla="*/ 0 w 165"/>
                  <a:gd name="T3" fmla="*/ 0 h 94"/>
                  <a:gd name="T4" fmla="*/ 0 w 165"/>
                  <a:gd name="T5" fmla="*/ 0 h 94"/>
                  <a:gd name="T6" fmla="*/ 0 w 165"/>
                  <a:gd name="T7" fmla="*/ 0 h 94"/>
                  <a:gd name="T8" fmla="*/ 0 w 165"/>
                  <a:gd name="T9" fmla="*/ 0 h 94"/>
                  <a:gd name="T10" fmla="*/ 0 w 165"/>
                  <a:gd name="T11" fmla="*/ 0 h 94"/>
                  <a:gd name="T12" fmla="*/ 0 w 165"/>
                  <a:gd name="T13" fmla="*/ 0 h 94"/>
                  <a:gd name="T14" fmla="*/ 0 w 165"/>
                  <a:gd name="T15" fmla="*/ 0 h 94"/>
                  <a:gd name="T16" fmla="*/ 0 w 165"/>
                  <a:gd name="T17" fmla="*/ 0 h 94"/>
                  <a:gd name="T18" fmla="*/ 0 w 165"/>
                  <a:gd name="T19" fmla="*/ 0 h 94"/>
                  <a:gd name="T20" fmla="*/ 0 w 165"/>
                  <a:gd name="T21" fmla="*/ 0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65" h="94">
                    <a:moveTo>
                      <a:pt x="165" y="0"/>
                    </a:moveTo>
                    <a:lnTo>
                      <a:pt x="133" y="2"/>
                    </a:lnTo>
                    <a:lnTo>
                      <a:pt x="102" y="6"/>
                    </a:lnTo>
                    <a:lnTo>
                      <a:pt x="73" y="14"/>
                    </a:lnTo>
                    <a:lnTo>
                      <a:pt x="50" y="25"/>
                    </a:lnTo>
                    <a:lnTo>
                      <a:pt x="29" y="40"/>
                    </a:lnTo>
                    <a:lnTo>
                      <a:pt x="14" y="55"/>
                    </a:lnTo>
                    <a:lnTo>
                      <a:pt x="4" y="73"/>
                    </a:lnTo>
                    <a:lnTo>
                      <a:pt x="0" y="93"/>
                    </a:lnTo>
                    <a:lnTo>
                      <a:pt x="165" y="94"/>
                    </a:lnTo>
                    <a:lnTo>
                      <a:pt x="165" y="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2" name="Freeform 169">
                <a:extLst>
                  <a:ext uri="{FF2B5EF4-FFF2-40B4-BE49-F238E27FC236}">
                    <a16:creationId xmlns:a16="http://schemas.microsoft.com/office/drawing/2014/main" id="{BEB7A587-F06E-42FB-8E24-B42835B9F58D}"/>
                  </a:ext>
                </a:extLst>
              </p:cNvPr>
              <p:cNvSpPr>
                <a:spLocks/>
              </p:cNvSpPr>
              <p:nvPr/>
            </p:nvSpPr>
            <p:spPr bwMode="auto">
              <a:xfrm>
                <a:off x="1167" y="2593"/>
                <a:ext cx="55" cy="32"/>
              </a:xfrm>
              <a:custGeom>
                <a:avLst/>
                <a:gdLst>
                  <a:gd name="T0" fmla="*/ 0 w 165"/>
                  <a:gd name="T1" fmla="*/ 0 h 94"/>
                  <a:gd name="T2" fmla="*/ 0 w 165"/>
                  <a:gd name="T3" fmla="*/ 0 h 94"/>
                  <a:gd name="T4" fmla="*/ 0 w 165"/>
                  <a:gd name="T5" fmla="*/ 0 h 94"/>
                  <a:gd name="T6" fmla="*/ 0 w 165"/>
                  <a:gd name="T7" fmla="*/ 0 h 94"/>
                  <a:gd name="T8" fmla="*/ 0 w 165"/>
                  <a:gd name="T9" fmla="*/ 0 h 94"/>
                  <a:gd name="T10" fmla="*/ 0 w 165"/>
                  <a:gd name="T11" fmla="*/ 0 h 94"/>
                  <a:gd name="T12" fmla="*/ 0 w 165"/>
                  <a:gd name="T13" fmla="*/ 0 h 94"/>
                  <a:gd name="T14" fmla="*/ 0 w 165"/>
                  <a:gd name="T15" fmla="*/ 0 h 94"/>
                  <a:gd name="T16" fmla="*/ 0 w 165"/>
                  <a:gd name="T17" fmla="*/ 0 h 94"/>
                  <a:gd name="T18" fmla="*/ 0 w 165"/>
                  <a:gd name="T19" fmla="*/ 0 h 94"/>
                  <a:gd name="T20" fmla="*/ 0 w 165"/>
                  <a:gd name="T21" fmla="*/ 0 h 94"/>
                  <a:gd name="T22" fmla="*/ 0 w 165"/>
                  <a:gd name="T23" fmla="*/ 0 h 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65" h="94">
                    <a:moveTo>
                      <a:pt x="165" y="0"/>
                    </a:moveTo>
                    <a:lnTo>
                      <a:pt x="165" y="0"/>
                    </a:lnTo>
                    <a:lnTo>
                      <a:pt x="133" y="2"/>
                    </a:lnTo>
                    <a:lnTo>
                      <a:pt x="102" y="6"/>
                    </a:lnTo>
                    <a:lnTo>
                      <a:pt x="73" y="14"/>
                    </a:lnTo>
                    <a:lnTo>
                      <a:pt x="50" y="25"/>
                    </a:lnTo>
                    <a:lnTo>
                      <a:pt x="29" y="40"/>
                    </a:lnTo>
                    <a:lnTo>
                      <a:pt x="14" y="55"/>
                    </a:lnTo>
                    <a:lnTo>
                      <a:pt x="4" y="73"/>
                    </a:lnTo>
                    <a:lnTo>
                      <a:pt x="0" y="93"/>
                    </a:lnTo>
                    <a:lnTo>
                      <a:pt x="165" y="94"/>
                    </a:lnTo>
                    <a:lnTo>
                      <a:pt x="165"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3" name="Freeform 170">
                <a:extLst>
                  <a:ext uri="{FF2B5EF4-FFF2-40B4-BE49-F238E27FC236}">
                    <a16:creationId xmlns:a16="http://schemas.microsoft.com/office/drawing/2014/main" id="{990E4667-504F-45C9-B4DF-E2DF445BD415}"/>
                  </a:ext>
                </a:extLst>
              </p:cNvPr>
              <p:cNvSpPr>
                <a:spLocks/>
              </p:cNvSpPr>
              <p:nvPr/>
            </p:nvSpPr>
            <p:spPr bwMode="auto">
              <a:xfrm>
                <a:off x="1246" y="2525"/>
                <a:ext cx="36" cy="42"/>
              </a:xfrm>
              <a:custGeom>
                <a:avLst/>
                <a:gdLst>
                  <a:gd name="T0" fmla="*/ 0 w 107"/>
                  <a:gd name="T1" fmla="*/ 0 h 126"/>
                  <a:gd name="T2" fmla="*/ 0 w 107"/>
                  <a:gd name="T3" fmla="*/ 0 h 126"/>
                  <a:gd name="T4" fmla="*/ 0 w 107"/>
                  <a:gd name="T5" fmla="*/ 0 h 126"/>
                  <a:gd name="T6" fmla="*/ 0 w 107"/>
                  <a:gd name="T7" fmla="*/ 0 h 126"/>
                  <a:gd name="T8" fmla="*/ 0 w 107"/>
                  <a:gd name="T9" fmla="*/ 0 h 126"/>
                  <a:gd name="T10" fmla="*/ 0 w 107"/>
                  <a:gd name="T11" fmla="*/ 0 h 126"/>
                  <a:gd name="T12" fmla="*/ 0 w 107"/>
                  <a:gd name="T13" fmla="*/ 0 h 126"/>
                  <a:gd name="T14" fmla="*/ 0 w 107"/>
                  <a:gd name="T15" fmla="*/ 0 h 126"/>
                  <a:gd name="T16" fmla="*/ 0 w 107"/>
                  <a:gd name="T17" fmla="*/ 0 h 126"/>
                  <a:gd name="T18" fmla="*/ 0 w 107"/>
                  <a:gd name="T19" fmla="*/ 0 h 126"/>
                  <a:gd name="T20" fmla="*/ 0 w 107"/>
                  <a:gd name="T21" fmla="*/ 0 h 126"/>
                  <a:gd name="T22" fmla="*/ 0 w 107"/>
                  <a:gd name="T23" fmla="*/ 0 h 126"/>
                  <a:gd name="T24" fmla="*/ 0 w 107"/>
                  <a:gd name="T25" fmla="*/ 0 h 126"/>
                  <a:gd name="T26" fmla="*/ 0 w 107"/>
                  <a:gd name="T27" fmla="*/ 0 h 126"/>
                  <a:gd name="T28" fmla="*/ 0 w 107"/>
                  <a:gd name="T29" fmla="*/ 0 h 126"/>
                  <a:gd name="T30" fmla="*/ 0 w 107"/>
                  <a:gd name="T31" fmla="*/ 0 h 126"/>
                  <a:gd name="T32" fmla="*/ 0 w 107"/>
                  <a:gd name="T33" fmla="*/ 0 h 126"/>
                  <a:gd name="T34" fmla="*/ 0 w 107"/>
                  <a:gd name="T35" fmla="*/ 0 h 126"/>
                  <a:gd name="T36" fmla="*/ 0 w 107"/>
                  <a:gd name="T37" fmla="*/ 0 h 126"/>
                  <a:gd name="T38" fmla="*/ 0 w 107"/>
                  <a:gd name="T39" fmla="*/ 0 h 1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7" h="126">
                    <a:moveTo>
                      <a:pt x="107" y="92"/>
                    </a:moveTo>
                    <a:lnTo>
                      <a:pt x="100" y="111"/>
                    </a:lnTo>
                    <a:lnTo>
                      <a:pt x="94" y="121"/>
                    </a:lnTo>
                    <a:lnTo>
                      <a:pt x="86" y="126"/>
                    </a:lnTo>
                    <a:lnTo>
                      <a:pt x="78" y="126"/>
                    </a:lnTo>
                    <a:lnTo>
                      <a:pt x="67" y="125"/>
                    </a:lnTo>
                    <a:lnTo>
                      <a:pt x="17" y="101"/>
                    </a:lnTo>
                    <a:lnTo>
                      <a:pt x="6" y="94"/>
                    </a:lnTo>
                    <a:lnTo>
                      <a:pt x="2" y="87"/>
                    </a:lnTo>
                    <a:lnTo>
                      <a:pt x="0" y="79"/>
                    </a:lnTo>
                    <a:lnTo>
                      <a:pt x="6" y="68"/>
                    </a:lnTo>
                    <a:lnTo>
                      <a:pt x="49" y="0"/>
                    </a:lnTo>
                    <a:lnTo>
                      <a:pt x="52" y="17"/>
                    </a:lnTo>
                    <a:lnTo>
                      <a:pt x="56" y="31"/>
                    </a:lnTo>
                    <a:lnTo>
                      <a:pt x="61" y="45"/>
                    </a:lnTo>
                    <a:lnTo>
                      <a:pt x="68" y="56"/>
                    </a:lnTo>
                    <a:lnTo>
                      <a:pt x="76" y="67"/>
                    </a:lnTo>
                    <a:lnTo>
                      <a:pt x="86" y="76"/>
                    </a:lnTo>
                    <a:lnTo>
                      <a:pt x="96" y="85"/>
                    </a:lnTo>
                    <a:lnTo>
                      <a:pt x="107" y="92"/>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4" name="Freeform 171">
                <a:extLst>
                  <a:ext uri="{FF2B5EF4-FFF2-40B4-BE49-F238E27FC236}">
                    <a16:creationId xmlns:a16="http://schemas.microsoft.com/office/drawing/2014/main" id="{9327B76D-4A7D-4466-8473-4F9AD2F39EA4}"/>
                  </a:ext>
                </a:extLst>
              </p:cNvPr>
              <p:cNvSpPr>
                <a:spLocks/>
              </p:cNvSpPr>
              <p:nvPr/>
            </p:nvSpPr>
            <p:spPr bwMode="auto">
              <a:xfrm>
                <a:off x="1246" y="2525"/>
                <a:ext cx="36" cy="42"/>
              </a:xfrm>
              <a:custGeom>
                <a:avLst/>
                <a:gdLst>
                  <a:gd name="T0" fmla="*/ 0 w 107"/>
                  <a:gd name="T1" fmla="*/ 0 h 126"/>
                  <a:gd name="T2" fmla="*/ 0 w 107"/>
                  <a:gd name="T3" fmla="*/ 0 h 126"/>
                  <a:gd name="T4" fmla="*/ 0 w 107"/>
                  <a:gd name="T5" fmla="*/ 0 h 126"/>
                  <a:gd name="T6" fmla="*/ 0 w 107"/>
                  <a:gd name="T7" fmla="*/ 0 h 126"/>
                  <a:gd name="T8" fmla="*/ 0 w 107"/>
                  <a:gd name="T9" fmla="*/ 0 h 126"/>
                  <a:gd name="T10" fmla="*/ 0 w 107"/>
                  <a:gd name="T11" fmla="*/ 0 h 126"/>
                  <a:gd name="T12" fmla="*/ 0 w 107"/>
                  <a:gd name="T13" fmla="*/ 0 h 126"/>
                  <a:gd name="T14" fmla="*/ 0 w 107"/>
                  <a:gd name="T15" fmla="*/ 0 h 126"/>
                  <a:gd name="T16" fmla="*/ 0 w 107"/>
                  <a:gd name="T17" fmla="*/ 0 h 126"/>
                  <a:gd name="T18" fmla="*/ 0 w 107"/>
                  <a:gd name="T19" fmla="*/ 0 h 126"/>
                  <a:gd name="T20" fmla="*/ 0 w 107"/>
                  <a:gd name="T21" fmla="*/ 0 h 126"/>
                  <a:gd name="T22" fmla="*/ 0 w 107"/>
                  <a:gd name="T23" fmla="*/ 0 h 126"/>
                  <a:gd name="T24" fmla="*/ 0 w 107"/>
                  <a:gd name="T25" fmla="*/ 0 h 126"/>
                  <a:gd name="T26" fmla="*/ 0 w 107"/>
                  <a:gd name="T27" fmla="*/ 0 h 126"/>
                  <a:gd name="T28" fmla="*/ 0 w 107"/>
                  <a:gd name="T29" fmla="*/ 0 h 126"/>
                  <a:gd name="T30" fmla="*/ 0 w 107"/>
                  <a:gd name="T31" fmla="*/ 0 h 126"/>
                  <a:gd name="T32" fmla="*/ 0 w 107"/>
                  <a:gd name="T33" fmla="*/ 0 h 126"/>
                  <a:gd name="T34" fmla="*/ 0 w 107"/>
                  <a:gd name="T35" fmla="*/ 0 h 126"/>
                  <a:gd name="T36" fmla="*/ 0 w 107"/>
                  <a:gd name="T37" fmla="*/ 0 h 126"/>
                  <a:gd name="T38" fmla="*/ 0 w 107"/>
                  <a:gd name="T39" fmla="*/ 0 h 126"/>
                  <a:gd name="T40" fmla="*/ 0 w 107"/>
                  <a:gd name="T41" fmla="*/ 0 h 126"/>
                  <a:gd name="T42" fmla="*/ 0 w 107"/>
                  <a:gd name="T43" fmla="*/ 0 h 126"/>
                  <a:gd name="T44" fmla="*/ 0 w 107"/>
                  <a:gd name="T45" fmla="*/ 0 h 1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7" h="126">
                    <a:moveTo>
                      <a:pt x="107" y="92"/>
                    </a:moveTo>
                    <a:lnTo>
                      <a:pt x="100" y="111"/>
                    </a:lnTo>
                    <a:lnTo>
                      <a:pt x="94" y="121"/>
                    </a:lnTo>
                    <a:lnTo>
                      <a:pt x="86" y="126"/>
                    </a:lnTo>
                    <a:lnTo>
                      <a:pt x="78" y="126"/>
                    </a:lnTo>
                    <a:lnTo>
                      <a:pt x="67" y="125"/>
                    </a:lnTo>
                    <a:lnTo>
                      <a:pt x="17" y="101"/>
                    </a:lnTo>
                    <a:lnTo>
                      <a:pt x="6" y="94"/>
                    </a:lnTo>
                    <a:lnTo>
                      <a:pt x="2" y="87"/>
                    </a:lnTo>
                    <a:lnTo>
                      <a:pt x="0" y="79"/>
                    </a:lnTo>
                    <a:lnTo>
                      <a:pt x="6" y="68"/>
                    </a:lnTo>
                    <a:lnTo>
                      <a:pt x="49" y="0"/>
                    </a:lnTo>
                    <a:lnTo>
                      <a:pt x="52" y="17"/>
                    </a:lnTo>
                    <a:lnTo>
                      <a:pt x="56" y="31"/>
                    </a:lnTo>
                    <a:lnTo>
                      <a:pt x="61" y="45"/>
                    </a:lnTo>
                    <a:lnTo>
                      <a:pt x="68" y="56"/>
                    </a:lnTo>
                    <a:lnTo>
                      <a:pt x="76" y="67"/>
                    </a:lnTo>
                    <a:lnTo>
                      <a:pt x="86" y="76"/>
                    </a:lnTo>
                    <a:lnTo>
                      <a:pt x="96" y="85"/>
                    </a:lnTo>
                    <a:lnTo>
                      <a:pt x="107" y="92"/>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5" name="Freeform 172">
                <a:extLst>
                  <a:ext uri="{FF2B5EF4-FFF2-40B4-BE49-F238E27FC236}">
                    <a16:creationId xmlns:a16="http://schemas.microsoft.com/office/drawing/2014/main" id="{EB55ADC3-1C2F-4520-AD4E-EC25854D4BAB}"/>
                  </a:ext>
                </a:extLst>
              </p:cNvPr>
              <p:cNvSpPr>
                <a:spLocks/>
              </p:cNvSpPr>
              <p:nvPr/>
            </p:nvSpPr>
            <p:spPr bwMode="auto">
              <a:xfrm>
                <a:off x="1265" y="2487"/>
                <a:ext cx="69" cy="69"/>
              </a:xfrm>
              <a:custGeom>
                <a:avLst/>
                <a:gdLst>
                  <a:gd name="T0" fmla="*/ 0 w 207"/>
                  <a:gd name="T1" fmla="*/ 0 h 208"/>
                  <a:gd name="T2" fmla="*/ 0 w 207"/>
                  <a:gd name="T3" fmla="*/ 0 h 208"/>
                  <a:gd name="T4" fmla="*/ 0 w 207"/>
                  <a:gd name="T5" fmla="*/ 0 h 208"/>
                  <a:gd name="T6" fmla="*/ 0 w 207"/>
                  <a:gd name="T7" fmla="*/ 0 h 208"/>
                  <a:gd name="T8" fmla="*/ 0 w 207"/>
                  <a:gd name="T9" fmla="*/ 0 h 208"/>
                  <a:gd name="T10" fmla="*/ 0 w 207"/>
                  <a:gd name="T11" fmla="*/ 0 h 208"/>
                  <a:gd name="T12" fmla="*/ 0 w 207"/>
                  <a:gd name="T13" fmla="*/ 0 h 208"/>
                  <a:gd name="T14" fmla="*/ 0 w 207"/>
                  <a:gd name="T15" fmla="*/ 0 h 208"/>
                  <a:gd name="T16" fmla="*/ 0 w 207"/>
                  <a:gd name="T17" fmla="*/ 0 h 208"/>
                  <a:gd name="T18" fmla="*/ 0 w 207"/>
                  <a:gd name="T19" fmla="*/ 0 h 208"/>
                  <a:gd name="T20" fmla="*/ 0 w 207"/>
                  <a:gd name="T21" fmla="*/ 0 h 208"/>
                  <a:gd name="T22" fmla="*/ 0 w 207"/>
                  <a:gd name="T23" fmla="*/ 0 h 208"/>
                  <a:gd name="T24" fmla="*/ 0 w 207"/>
                  <a:gd name="T25" fmla="*/ 0 h 208"/>
                  <a:gd name="T26" fmla="*/ 0 w 207"/>
                  <a:gd name="T27" fmla="*/ 0 h 208"/>
                  <a:gd name="T28" fmla="*/ 0 w 207"/>
                  <a:gd name="T29" fmla="*/ 0 h 208"/>
                  <a:gd name="T30" fmla="*/ 0 w 207"/>
                  <a:gd name="T31" fmla="*/ 0 h 208"/>
                  <a:gd name="T32" fmla="*/ 0 w 207"/>
                  <a:gd name="T33" fmla="*/ 0 h 208"/>
                  <a:gd name="T34" fmla="*/ 0 w 207"/>
                  <a:gd name="T35" fmla="*/ 0 h 208"/>
                  <a:gd name="T36" fmla="*/ 0 w 207"/>
                  <a:gd name="T37" fmla="*/ 0 h 208"/>
                  <a:gd name="T38" fmla="*/ 0 w 207"/>
                  <a:gd name="T39" fmla="*/ 0 h 208"/>
                  <a:gd name="T40" fmla="*/ 0 w 207"/>
                  <a:gd name="T41" fmla="*/ 0 h 208"/>
                  <a:gd name="T42" fmla="*/ 0 w 207"/>
                  <a:gd name="T43" fmla="*/ 0 h 208"/>
                  <a:gd name="T44" fmla="*/ 0 w 207"/>
                  <a:gd name="T45" fmla="*/ 0 h 208"/>
                  <a:gd name="T46" fmla="*/ 0 w 207"/>
                  <a:gd name="T47" fmla="*/ 0 h 208"/>
                  <a:gd name="T48" fmla="*/ 0 w 207"/>
                  <a:gd name="T49" fmla="*/ 0 h 208"/>
                  <a:gd name="T50" fmla="*/ 0 w 207"/>
                  <a:gd name="T51" fmla="*/ 0 h 208"/>
                  <a:gd name="T52" fmla="*/ 0 w 207"/>
                  <a:gd name="T53" fmla="*/ 0 h 208"/>
                  <a:gd name="T54" fmla="*/ 0 w 207"/>
                  <a:gd name="T55" fmla="*/ 0 h 208"/>
                  <a:gd name="T56" fmla="*/ 0 w 207"/>
                  <a:gd name="T57" fmla="*/ 0 h 208"/>
                  <a:gd name="T58" fmla="*/ 0 w 207"/>
                  <a:gd name="T59" fmla="*/ 0 h 208"/>
                  <a:gd name="T60" fmla="*/ 0 w 207"/>
                  <a:gd name="T61" fmla="*/ 0 h 208"/>
                  <a:gd name="T62" fmla="*/ 0 w 207"/>
                  <a:gd name="T63" fmla="*/ 0 h 208"/>
                  <a:gd name="T64" fmla="*/ 0 w 207"/>
                  <a:gd name="T65" fmla="*/ 0 h 20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07" h="208">
                    <a:moveTo>
                      <a:pt x="53" y="15"/>
                    </a:moveTo>
                    <a:lnTo>
                      <a:pt x="35" y="27"/>
                    </a:lnTo>
                    <a:lnTo>
                      <a:pt x="21" y="41"/>
                    </a:lnTo>
                    <a:lnTo>
                      <a:pt x="10" y="58"/>
                    </a:lnTo>
                    <a:lnTo>
                      <a:pt x="3" y="77"/>
                    </a:lnTo>
                    <a:lnTo>
                      <a:pt x="0" y="96"/>
                    </a:lnTo>
                    <a:lnTo>
                      <a:pt x="1" y="116"/>
                    </a:lnTo>
                    <a:lnTo>
                      <a:pt x="6" y="137"/>
                    </a:lnTo>
                    <a:lnTo>
                      <a:pt x="15" y="156"/>
                    </a:lnTo>
                    <a:lnTo>
                      <a:pt x="28" y="174"/>
                    </a:lnTo>
                    <a:lnTo>
                      <a:pt x="43" y="188"/>
                    </a:lnTo>
                    <a:lnTo>
                      <a:pt x="59" y="199"/>
                    </a:lnTo>
                    <a:lnTo>
                      <a:pt x="77" y="206"/>
                    </a:lnTo>
                    <a:lnTo>
                      <a:pt x="97" y="208"/>
                    </a:lnTo>
                    <a:lnTo>
                      <a:pt x="116" y="208"/>
                    </a:lnTo>
                    <a:lnTo>
                      <a:pt x="135" y="203"/>
                    </a:lnTo>
                    <a:lnTo>
                      <a:pt x="155" y="195"/>
                    </a:lnTo>
                    <a:lnTo>
                      <a:pt x="173" y="182"/>
                    </a:lnTo>
                    <a:lnTo>
                      <a:pt x="187" y="167"/>
                    </a:lnTo>
                    <a:lnTo>
                      <a:pt x="198" y="150"/>
                    </a:lnTo>
                    <a:lnTo>
                      <a:pt x="205" y="131"/>
                    </a:lnTo>
                    <a:lnTo>
                      <a:pt x="207" y="112"/>
                    </a:lnTo>
                    <a:lnTo>
                      <a:pt x="206" y="92"/>
                    </a:lnTo>
                    <a:lnTo>
                      <a:pt x="200" y="72"/>
                    </a:lnTo>
                    <a:lnTo>
                      <a:pt x="192" y="52"/>
                    </a:lnTo>
                    <a:lnTo>
                      <a:pt x="180" y="34"/>
                    </a:lnTo>
                    <a:lnTo>
                      <a:pt x="166" y="20"/>
                    </a:lnTo>
                    <a:lnTo>
                      <a:pt x="149" y="9"/>
                    </a:lnTo>
                    <a:lnTo>
                      <a:pt x="131" y="3"/>
                    </a:lnTo>
                    <a:lnTo>
                      <a:pt x="112" y="0"/>
                    </a:lnTo>
                    <a:lnTo>
                      <a:pt x="91" y="1"/>
                    </a:lnTo>
                    <a:lnTo>
                      <a:pt x="72" y="7"/>
                    </a:lnTo>
                    <a:lnTo>
                      <a:pt x="53" y="15"/>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6" name="Freeform 173">
                <a:extLst>
                  <a:ext uri="{FF2B5EF4-FFF2-40B4-BE49-F238E27FC236}">
                    <a16:creationId xmlns:a16="http://schemas.microsoft.com/office/drawing/2014/main" id="{CFB8D424-85FB-4EF4-A841-84A396D0E610}"/>
                  </a:ext>
                </a:extLst>
              </p:cNvPr>
              <p:cNvSpPr>
                <a:spLocks/>
              </p:cNvSpPr>
              <p:nvPr/>
            </p:nvSpPr>
            <p:spPr bwMode="auto">
              <a:xfrm>
                <a:off x="1265" y="2487"/>
                <a:ext cx="69" cy="69"/>
              </a:xfrm>
              <a:custGeom>
                <a:avLst/>
                <a:gdLst>
                  <a:gd name="T0" fmla="*/ 0 w 207"/>
                  <a:gd name="T1" fmla="*/ 0 h 208"/>
                  <a:gd name="T2" fmla="*/ 0 w 207"/>
                  <a:gd name="T3" fmla="*/ 0 h 208"/>
                  <a:gd name="T4" fmla="*/ 0 w 207"/>
                  <a:gd name="T5" fmla="*/ 0 h 208"/>
                  <a:gd name="T6" fmla="*/ 0 w 207"/>
                  <a:gd name="T7" fmla="*/ 0 h 208"/>
                  <a:gd name="T8" fmla="*/ 0 w 207"/>
                  <a:gd name="T9" fmla="*/ 0 h 208"/>
                  <a:gd name="T10" fmla="*/ 0 w 207"/>
                  <a:gd name="T11" fmla="*/ 0 h 208"/>
                  <a:gd name="T12" fmla="*/ 0 w 207"/>
                  <a:gd name="T13" fmla="*/ 0 h 208"/>
                  <a:gd name="T14" fmla="*/ 0 w 207"/>
                  <a:gd name="T15" fmla="*/ 0 h 208"/>
                  <a:gd name="T16" fmla="*/ 0 w 207"/>
                  <a:gd name="T17" fmla="*/ 0 h 208"/>
                  <a:gd name="T18" fmla="*/ 0 w 207"/>
                  <a:gd name="T19" fmla="*/ 0 h 208"/>
                  <a:gd name="T20" fmla="*/ 0 w 207"/>
                  <a:gd name="T21" fmla="*/ 0 h 208"/>
                  <a:gd name="T22" fmla="*/ 0 w 207"/>
                  <a:gd name="T23" fmla="*/ 0 h 208"/>
                  <a:gd name="T24" fmla="*/ 0 w 207"/>
                  <a:gd name="T25" fmla="*/ 0 h 208"/>
                  <a:gd name="T26" fmla="*/ 0 w 207"/>
                  <a:gd name="T27" fmla="*/ 0 h 208"/>
                  <a:gd name="T28" fmla="*/ 0 w 207"/>
                  <a:gd name="T29" fmla="*/ 0 h 208"/>
                  <a:gd name="T30" fmla="*/ 0 w 207"/>
                  <a:gd name="T31" fmla="*/ 0 h 208"/>
                  <a:gd name="T32" fmla="*/ 0 w 207"/>
                  <a:gd name="T33" fmla="*/ 0 h 208"/>
                  <a:gd name="T34" fmla="*/ 0 w 207"/>
                  <a:gd name="T35" fmla="*/ 0 h 208"/>
                  <a:gd name="T36" fmla="*/ 0 w 207"/>
                  <a:gd name="T37" fmla="*/ 0 h 208"/>
                  <a:gd name="T38" fmla="*/ 0 w 207"/>
                  <a:gd name="T39" fmla="*/ 0 h 208"/>
                  <a:gd name="T40" fmla="*/ 0 w 207"/>
                  <a:gd name="T41" fmla="*/ 0 h 208"/>
                  <a:gd name="T42" fmla="*/ 0 w 207"/>
                  <a:gd name="T43" fmla="*/ 0 h 208"/>
                  <a:gd name="T44" fmla="*/ 0 w 207"/>
                  <a:gd name="T45" fmla="*/ 0 h 208"/>
                  <a:gd name="T46" fmla="*/ 0 w 207"/>
                  <a:gd name="T47" fmla="*/ 0 h 208"/>
                  <a:gd name="T48" fmla="*/ 0 w 207"/>
                  <a:gd name="T49" fmla="*/ 0 h 208"/>
                  <a:gd name="T50" fmla="*/ 0 w 207"/>
                  <a:gd name="T51" fmla="*/ 0 h 208"/>
                  <a:gd name="T52" fmla="*/ 0 w 207"/>
                  <a:gd name="T53" fmla="*/ 0 h 208"/>
                  <a:gd name="T54" fmla="*/ 0 w 207"/>
                  <a:gd name="T55" fmla="*/ 0 h 208"/>
                  <a:gd name="T56" fmla="*/ 0 w 207"/>
                  <a:gd name="T57" fmla="*/ 0 h 208"/>
                  <a:gd name="T58" fmla="*/ 0 w 207"/>
                  <a:gd name="T59" fmla="*/ 0 h 208"/>
                  <a:gd name="T60" fmla="*/ 0 w 207"/>
                  <a:gd name="T61" fmla="*/ 0 h 208"/>
                  <a:gd name="T62" fmla="*/ 0 w 207"/>
                  <a:gd name="T63" fmla="*/ 0 h 208"/>
                  <a:gd name="T64" fmla="*/ 0 w 207"/>
                  <a:gd name="T65" fmla="*/ 0 h 208"/>
                  <a:gd name="T66" fmla="*/ 0 w 207"/>
                  <a:gd name="T67" fmla="*/ 0 h 208"/>
                  <a:gd name="T68" fmla="*/ 0 w 207"/>
                  <a:gd name="T69" fmla="*/ 0 h 208"/>
                  <a:gd name="T70" fmla="*/ 0 w 207"/>
                  <a:gd name="T71" fmla="*/ 0 h 208"/>
                  <a:gd name="T72" fmla="*/ 0 w 207"/>
                  <a:gd name="T73" fmla="*/ 0 h 20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7" h="208">
                    <a:moveTo>
                      <a:pt x="53" y="15"/>
                    </a:moveTo>
                    <a:lnTo>
                      <a:pt x="53" y="15"/>
                    </a:lnTo>
                    <a:lnTo>
                      <a:pt x="35" y="27"/>
                    </a:lnTo>
                    <a:lnTo>
                      <a:pt x="21" y="41"/>
                    </a:lnTo>
                    <a:lnTo>
                      <a:pt x="10" y="58"/>
                    </a:lnTo>
                    <a:lnTo>
                      <a:pt x="3" y="77"/>
                    </a:lnTo>
                    <a:lnTo>
                      <a:pt x="0" y="96"/>
                    </a:lnTo>
                    <a:lnTo>
                      <a:pt x="1" y="116"/>
                    </a:lnTo>
                    <a:lnTo>
                      <a:pt x="6" y="137"/>
                    </a:lnTo>
                    <a:lnTo>
                      <a:pt x="15" y="156"/>
                    </a:lnTo>
                    <a:lnTo>
                      <a:pt x="28" y="174"/>
                    </a:lnTo>
                    <a:lnTo>
                      <a:pt x="43" y="188"/>
                    </a:lnTo>
                    <a:lnTo>
                      <a:pt x="59" y="199"/>
                    </a:lnTo>
                    <a:lnTo>
                      <a:pt x="77" y="206"/>
                    </a:lnTo>
                    <a:lnTo>
                      <a:pt x="97" y="208"/>
                    </a:lnTo>
                    <a:lnTo>
                      <a:pt x="116" y="208"/>
                    </a:lnTo>
                    <a:lnTo>
                      <a:pt x="135" y="203"/>
                    </a:lnTo>
                    <a:lnTo>
                      <a:pt x="155" y="195"/>
                    </a:lnTo>
                    <a:lnTo>
                      <a:pt x="173" y="182"/>
                    </a:lnTo>
                    <a:lnTo>
                      <a:pt x="187" y="167"/>
                    </a:lnTo>
                    <a:lnTo>
                      <a:pt x="198" y="150"/>
                    </a:lnTo>
                    <a:lnTo>
                      <a:pt x="205" y="131"/>
                    </a:lnTo>
                    <a:lnTo>
                      <a:pt x="207" y="112"/>
                    </a:lnTo>
                    <a:lnTo>
                      <a:pt x="206" y="92"/>
                    </a:lnTo>
                    <a:lnTo>
                      <a:pt x="200" y="72"/>
                    </a:lnTo>
                    <a:lnTo>
                      <a:pt x="192" y="52"/>
                    </a:lnTo>
                    <a:lnTo>
                      <a:pt x="180" y="34"/>
                    </a:lnTo>
                    <a:lnTo>
                      <a:pt x="166" y="20"/>
                    </a:lnTo>
                    <a:lnTo>
                      <a:pt x="149" y="9"/>
                    </a:lnTo>
                    <a:lnTo>
                      <a:pt x="131" y="3"/>
                    </a:lnTo>
                    <a:lnTo>
                      <a:pt x="112" y="0"/>
                    </a:lnTo>
                    <a:lnTo>
                      <a:pt x="91" y="1"/>
                    </a:lnTo>
                    <a:lnTo>
                      <a:pt x="72" y="7"/>
                    </a:lnTo>
                    <a:lnTo>
                      <a:pt x="53" y="15"/>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7" name="Freeform 174">
                <a:extLst>
                  <a:ext uri="{FF2B5EF4-FFF2-40B4-BE49-F238E27FC236}">
                    <a16:creationId xmlns:a16="http://schemas.microsoft.com/office/drawing/2014/main" id="{CC85AE56-E9B0-4DC0-8735-479AE9AAF391}"/>
                  </a:ext>
                </a:extLst>
              </p:cNvPr>
              <p:cNvSpPr>
                <a:spLocks/>
              </p:cNvSpPr>
              <p:nvPr/>
            </p:nvSpPr>
            <p:spPr bwMode="auto">
              <a:xfrm>
                <a:off x="1113" y="2545"/>
                <a:ext cx="339" cy="282"/>
              </a:xfrm>
              <a:custGeom>
                <a:avLst/>
                <a:gdLst>
                  <a:gd name="T0" fmla="*/ 1 w 1017"/>
                  <a:gd name="T1" fmla="*/ 0 h 848"/>
                  <a:gd name="T2" fmla="*/ 1 w 1017"/>
                  <a:gd name="T3" fmla="*/ 0 h 848"/>
                  <a:gd name="T4" fmla="*/ 1 w 1017"/>
                  <a:gd name="T5" fmla="*/ 0 h 848"/>
                  <a:gd name="T6" fmla="*/ 1 w 1017"/>
                  <a:gd name="T7" fmla="*/ 0 h 848"/>
                  <a:gd name="T8" fmla="*/ 1 w 1017"/>
                  <a:gd name="T9" fmla="*/ 0 h 848"/>
                  <a:gd name="T10" fmla="*/ 1 w 1017"/>
                  <a:gd name="T11" fmla="*/ 0 h 848"/>
                  <a:gd name="T12" fmla="*/ 0 w 1017"/>
                  <a:gd name="T13" fmla="*/ 0 h 848"/>
                  <a:gd name="T14" fmla="*/ 0 w 1017"/>
                  <a:gd name="T15" fmla="*/ 0 h 848"/>
                  <a:gd name="T16" fmla="*/ 1 w 1017"/>
                  <a:gd name="T17" fmla="*/ 0 h 848"/>
                  <a:gd name="T18" fmla="*/ 1 w 1017"/>
                  <a:gd name="T19" fmla="*/ 0 h 848"/>
                  <a:gd name="T20" fmla="*/ 1 w 1017"/>
                  <a:gd name="T21" fmla="*/ 0 h 848"/>
                  <a:gd name="T22" fmla="*/ 1 w 1017"/>
                  <a:gd name="T23" fmla="*/ 0 h 848"/>
                  <a:gd name="T24" fmla="*/ 1 w 1017"/>
                  <a:gd name="T25" fmla="*/ 0 h 848"/>
                  <a:gd name="T26" fmla="*/ 0 w 1017"/>
                  <a:gd name="T27" fmla="*/ 0 h 848"/>
                  <a:gd name="T28" fmla="*/ 0 w 1017"/>
                  <a:gd name="T29" fmla="*/ 1 h 848"/>
                  <a:gd name="T30" fmla="*/ 1 w 1017"/>
                  <a:gd name="T31" fmla="*/ 1 h 848"/>
                  <a:gd name="T32" fmla="*/ 1 w 1017"/>
                  <a:gd name="T33" fmla="*/ 1 h 848"/>
                  <a:gd name="T34" fmla="*/ 1 w 1017"/>
                  <a:gd name="T35" fmla="*/ 1 h 848"/>
                  <a:gd name="T36" fmla="*/ 1 w 1017"/>
                  <a:gd name="T37" fmla="*/ 1 h 848"/>
                  <a:gd name="T38" fmla="*/ 1 w 1017"/>
                  <a:gd name="T39" fmla="*/ 1 h 848"/>
                  <a:gd name="T40" fmla="*/ 1 w 1017"/>
                  <a:gd name="T41" fmla="*/ 0 h 848"/>
                  <a:gd name="T42" fmla="*/ 1 w 1017"/>
                  <a:gd name="T43" fmla="*/ 0 h 848"/>
                  <a:gd name="T44" fmla="*/ 1 w 1017"/>
                  <a:gd name="T45" fmla="*/ 0 h 848"/>
                  <a:gd name="T46" fmla="*/ 1 w 1017"/>
                  <a:gd name="T47" fmla="*/ 0 h 848"/>
                  <a:gd name="T48" fmla="*/ 1 w 1017"/>
                  <a:gd name="T49" fmla="*/ 0 h 848"/>
                  <a:gd name="T50" fmla="*/ 1 w 1017"/>
                  <a:gd name="T51" fmla="*/ 0 h 848"/>
                  <a:gd name="T52" fmla="*/ 1 w 1017"/>
                  <a:gd name="T53" fmla="*/ 0 h 848"/>
                  <a:gd name="T54" fmla="*/ 1 w 1017"/>
                  <a:gd name="T55" fmla="*/ 0 h 848"/>
                  <a:gd name="T56" fmla="*/ 1 w 1017"/>
                  <a:gd name="T57" fmla="*/ 0 h 848"/>
                  <a:gd name="T58" fmla="*/ 1 w 1017"/>
                  <a:gd name="T59" fmla="*/ 0 h 848"/>
                  <a:gd name="T60" fmla="*/ 1 w 1017"/>
                  <a:gd name="T61" fmla="*/ 0 h 848"/>
                  <a:gd name="T62" fmla="*/ 1 w 1017"/>
                  <a:gd name="T63" fmla="*/ 0 h 848"/>
                  <a:gd name="T64" fmla="*/ 1 w 1017"/>
                  <a:gd name="T65" fmla="*/ 0 h 848"/>
                  <a:gd name="T66" fmla="*/ 1 w 1017"/>
                  <a:gd name="T67" fmla="*/ 0 h 848"/>
                  <a:gd name="T68" fmla="*/ 1 w 1017"/>
                  <a:gd name="T69" fmla="*/ 0 h 8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17" h="848">
                    <a:moveTo>
                      <a:pt x="678" y="0"/>
                    </a:moveTo>
                    <a:lnTo>
                      <a:pt x="513" y="155"/>
                    </a:lnTo>
                    <a:lnTo>
                      <a:pt x="481" y="155"/>
                    </a:lnTo>
                    <a:lnTo>
                      <a:pt x="481" y="88"/>
                    </a:lnTo>
                    <a:lnTo>
                      <a:pt x="399" y="55"/>
                    </a:lnTo>
                    <a:lnTo>
                      <a:pt x="399" y="157"/>
                    </a:lnTo>
                    <a:lnTo>
                      <a:pt x="346" y="156"/>
                    </a:lnTo>
                    <a:lnTo>
                      <a:pt x="346" y="248"/>
                    </a:lnTo>
                    <a:lnTo>
                      <a:pt x="597" y="248"/>
                    </a:lnTo>
                    <a:lnTo>
                      <a:pt x="641" y="190"/>
                    </a:lnTo>
                    <a:lnTo>
                      <a:pt x="641" y="349"/>
                    </a:lnTo>
                    <a:lnTo>
                      <a:pt x="598" y="349"/>
                    </a:lnTo>
                    <a:lnTo>
                      <a:pt x="598" y="261"/>
                    </a:lnTo>
                    <a:lnTo>
                      <a:pt x="0" y="261"/>
                    </a:lnTo>
                    <a:lnTo>
                      <a:pt x="0" y="848"/>
                    </a:lnTo>
                    <a:lnTo>
                      <a:pt x="597" y="848"/>
                    </a:lnTo>
                    <a:lnTo>
                      <a:pt x="597" y="503"/>
                    </a:lnTo>
                    <a:lnTo>
                      <a:pt x="964" y="503"/>
                    </a:lnTo>
                    <a:lnTo>
                      <a:pt x="1017" y="425"/>
                    </a:lnTo>
                    <a:lnTo>
                      <a:pt x="1016" y="385"/>
                    </a:lnTo>
                    <a:lnTo>
                      <a:pt x="1011" y="345"/>
                    </a:lnTo>
                    <a:lnTo>
                      <a:pt x="1003" y="306"/>
                    </a:lnTo>
                    <a:lnTo>
                      <a:pt x="993" y="268"/>
                    </a:lnTo>
                    <a:lnTo>
                      <a:pt x="980" y="230"/>
                    </a:lnTo>
                    <a:lnTo>
                      <a:pt x="964" y="196"/>
                    </a:lnTo>
                    <a:lnTo>
                      <a:pt x="946" y="163"/>
                    </a:lnTo>
                    <a:lnTo>
                      <a:pt x="926" y="131"/>
                    </a:lnTo>
                    <a:lnTo>
                      <a:pt x="902" y="103"/>
                    </a:lnTo>
                    <a:lnTo>
                      <a:pt x="876" y="77"/>
                    </a:lnTo>
                    <a:lnTo>
                      <a:pt x="848" y="55"/>
                    </a:lnTo>
                    <a:lnTo>
                      <a:pt x="819" y="36"/>
                    </a:lnTo>
                    <a:lnTo>
                      <a:pt x="786" y="21"/>
                    </a:lnTo>
                    <a:lnTo>
                      <a:pt x="753" y="9"/>
                    </a:lnTo>
                    <a:lnTo>
                      <a:pt x="716" y="3"/>
                    </a:lnTo>
                    <a:lnTo>
                      <a:pt x="678"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8" name="Freeform 175">
                <a:extLst>
                  <a:ext uri="{FF2B5EF4-FFF2-40B4-BE49-F238E27FC236}">
                    <a16:creationId xmlns:a16="http://schemas.microsoft.com/office/drawing/2014/main" id="{B2F9968B-CF31-4B66-A3F1-898DE9812615}"/>
                  </a:ext>
                </a:extLst>
              </p:cNvPr>
              <p:cNvSpPr>
                <a:spLocks/>
              </p:cNvSpPr>
              <p:nvPr/>
            </p:nvSpPr>
            <p:spPr bwMode="auto">
              <a:xfrm>
                <a:off x="1266" y="2486"/>
                <a:ext cx="68" cy="44"/>
              </a:xfrm>
              <a:custGeom>
                <a:avLst/>
                <a:gdLst>
                  <a:gd name="T0" fmla="*/ 0 w 203"/>
                  <a:gd name="T1" fmla="*/ 0 h 132"/>
                  <a:gd name="T2" fmla="*/ 0 w 203"/>
                  <a:gd name="T3" fmla="*/ 0 h 132"/>
                  <a:gd name="T4" fmla="*/ 0 w 203"/>
                  <a:gd name="T5" fmla="*/ 0 h 132"/>
                  <a:gd name="T6" fmla="*/ 0 w 203"/>
                  <a:gd name="T7" fmla="*/ 0 h 132"/>
                  <a:gd name="T8" fmla="*/ 0 w 203"/>
                  <a:gd name="T9" fmla="*/ 0 h 132"/>
                  <a:gd name="T10" fmla="*/ 0 w 203"/>
                  <a:gd name="T11" fmla="*/ 0 h 132"/>
                  <a:gd name="T12" fmla="*/ 0 w 203"/>
                  <a:gd name="T13" fmla="*/ 0 h 132"/>
                  <a:gd name="T14" fmla="*/ 0 w 203"/>
                  <a:gd name="T15" fmla="*/ 0 h 132"/>
                  <a:gd name="T16" fmla="*/ 0 w 203"/>
                  <a:gd name="T17" fmla="*/ 0 h 132"/>
                  <a:gd name="T18" fmla="*/ 0 w 203"/>
                  <a:gd name="T19" fmla="*/ 0 h 132"/>
                  <a:gd name="T20" fmla="*/ 0 w 203"/>
                  <a:gd name="T21" fmla="*/ 0 h 132"/>
                  <a:gd name="T22" fmla="*/ 0 w 203"/>
                  <a:gd name="T23" fmla="*/ 0 h 132"/>
                  <a:gd name="T24" fmla="*/ 0 w 203"/>
                  <a:gd name="T25" fmla="*/ 0 h 132"/>
                  <a:gd name="T26" fmla="*/ 0 w 203"/>
                  <a:gd name="T27" fmla="*/ 0 h 132"/>
                  <a:gd name="T28" fmla="*/ 0 w 203"/>
                  <a:gd name="T29" fmla="*/ 0 h 132"/>
                  <a:gd name="T30" fmla="*/ 0 w 203"/>
                  <a:gd name="T31" fmla="*/ 0 h 132"/>
                  <a:gd name="T32" fmla="*/ 0 w 203"/>
                  <a:gd name="T33" fmla="*/ 0 h 132"/>
                  <a:gd name="T34" fmla="*/ 0 w 203"/>
                  <a:gd name="T35" fmla="*/ 0 h 132"/>
                  <a:gd name="T36" fmla="*/ 0 w 203"/>
                  <a:gd name="T37" fmla="*/ 0 h 132"/>
                  <a:gd name="T38" fmla="*/ 0 w 203"/>
                  <a:gd name="T39" fmla="*/ 0 h 132"/>
                  <a:gd name="T40" fmla="*/ 0 w 203"/>
                  <a:gd name="T41" fmla="*/ 0 h 132"/>
                  <a:gd name="T42" fmla="*/ 0 w 203"/>
                  <a:gd name="T43" fmla="*/ 0 h 132"/>
                  <a:gd name="T44" fmla="*/ 0 w 203"/>
                  <a:gd name="T45" fmla="*/ 0 h 132"/>
                  <a:gd name="T46" fmla="*/ 0 w 203"/>
                  <a:gd name="T47" fmla="*/ 0 h 132"/>
                  <a:gd name="T48" fmla="*/ 0 w 203"/>
                  <a:gd name="T49" fmla="*/ 0 h 132"/>
                  <a:gd name="T50" fmla="*/ 0 w 203"/>
                  <a:gd name="T51" fmla="*/ 0 h 13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03" h="132">
                    <a:moveTo>
                      <a:pt x="0" y="78"/>
                    </a:moveTo>
                    <a:lnTo>
                      <a:pt x="3" y="100"/>
                    </a:lnTo>
                    <a:lnTo>
                      <a:pt x="12" y="111"/>
                    </a:lnTo>
                    <a:lnTo>
                      <a:pt x="27" y="114"/>
                    </a:lnTo>
                    <a:lnTo>
                      <a:pt x="48" y="109"/>
                    </a:lnTo>
                    <a:lnTo>
                      <a:pt x="72" y="103"/>
                    </a:lnTo>
                    <a:lnTo>
                      <a:pt x="98" y="94"/>
                    </a:lnTo>
                    <a:lnTo>
                      <a:pt x="126" y="86"/>
                    </a:lnTo>
                    <a:lnTo>
                      <a:pt x="155" y="83"/>
                    </a:lnTo>
                    <a:lnTo>
                      <a:pt x="199" y="132"/>
                    </a:lnTo>
                    <a:lnTo>
                      <a:pt x="203" y="109"/>
                    </a:lnTo>
                    <a:lnTo>
                      <a:pt x="203" y="89"/>
                    </a:lnTo>
                    <a:lnTo>
                      <a:pt x="199" y="69"/>
                    </a:lnTo>
                    <a:lnTo>
                      <a:pt x="190" y="51"/>
                    </a:lnTo>
                    <a:lnTo>
                      <a:pt x="178" y="35"/>
                    </a:lnTo>
                    <a:lnTo>
                      <a:pt x="164" y="22"/>
                    </a:lnTo>
                    <a:lnTo>
                      <a:pt x="146" y="11"/>
                    </a:lnTo>
                    <a:lnTo>
                      <a:pt x="126" y="3"/>
                    </a:lnTo>
                    <a:lnTo>
                      <a:pt x="105" y="0"/>
                    </a:lnTo>
                    <a:lnTo>
                      <a:pt x="84" y="0"/>
                    </a:lnTo>
                    <a:lnTo>
                      <a:pt x="65" y="5"/>
                    </a:lnTo>
                    <a:lnTo>
                      <a:pt x="48" y="13"/>
                    </a:lnTo>
                    <a:lnTo>
                      <a:pt x="32" y="24"/>
                    </a:lnTo>
                    <a:lnTo>
                      <a:pt x="19" y="39"/>
                    </a:lnTo>
                    <a:lnTo>
                      <a:pt x="8" y="57"/>
                    </a:lnTo>
                    <a:lnTo>
                      <a:pt x="0" y="7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89" name="Freeform 176">
                <a:extLst>
                  <a:ext uri="{FF2B5EF4-FFF2-40B4-BE49-F238E27FC236}">
                    <a16:creationId xmlns:a16="http://schemas.microsoft.com/office/drawing/2014/main" id="{CBB86C36-2EBF-4214-921E-C76AEEC009E6}"/>
                  </a:ext>
                </a:extLst>
              </p:cNvPr>
              <p:cNvSpPr>
                <a:spLocks/>
              </p:cNvSpPr>
              <p:nvPr/>
            </p:nvSpPr>
            <p:spPr bwMode="auto">
              <a:xfrm>
                <a:off x="1266" y="2486"/>
                <a:ext cx="68" cy="44"/>
              </a:xfrm>
              <a:custGeom>
                <a:avLst/>
                <a:gdLst>
                  <a:gd name="T0" fmla="*/ 0 w 203"/>
                  <a:gd name="T1" fmla="*/ 0 h 132"/>
                  <a:gd name="T2" fmla="*/ 0 w 203"/>
                  <a:gd name="T3" fmla="*/ 0 h 132"/>
                  <a:gd name="T4" fmla="*/ 0 w 203"/>
                  <a:gd name="T5" fmla="*/ 0 h 132"/>
                  <a:gd name="T6" fmla="*/ 0 w 203"/>
                  <a:gd name="T7" fmla="*/ 0 h 132"/>
                  <a:gd name="T8" fmla="*/ 0 w 203"/>
                  <a:gd name="T9" fmla="*/ 0 h 132"/>
                  <a:gd name="T10" fmla="*/ 0 w 203"/>
                  <a:gd name="T11" fmla="*/ 0 h 132"/>
                  <a:gd name="T12" fmla="*/ 0 w 203"/>
                  <a:gd name="T13" fmla="*/ 0 h 132"/>
                  <a:gd name="T14" fmla="*/ 0 w 203"/>
                  <a:gd name="T15" fmla="*/ 0 h 132"/>
                  <a:gd name="T16" fmla="*/ 0 w 203"/>
                  <a:gd name="T17" fmla="*/ 0 h 132"/>
                  <a:gd name="T18" fmla="*/ 0 w 203"/>
                  <a:gd name="T19" fmla="*/ 0 h 132"/>
                  <a:gd name="T20" fmla="*/ 0 w 203"/>
                  <a:gd name="T21" fmla="*/ 0 h 132"/>
                  <a:gd name="T22" fmla="*/ 0 w 203"/>
                  <a:gd name="T23" fmla="*/ 0 h 132"/>
                  <a:gd name="T24" fmla="*/ 0 w 203"/>
                  <a:gd name="T25" fmla="*/ 0 h 132"/>
                  <a:gd name="T26" fmla="*/ 0 w 203"/>
                  <a:gd name="T27" fmla="*/ 0 h 132"/>
                  <a:gd name="T28" fmla="*/ 0 w 203"/>
                  <a:gd name="T29" fmla="*/ 0 h 132"/>
                  <a:gd name="T30" fmla="*/ 0 w 203"/>
                  <a:gd name="T31" fmla="*/ 0 h 132"/>
                  <a:gd name="T32" fmla="*/ 0 w 203"/>
                  <a:gd name="T33" fmla="*/ 0 h 132"/>
                  <a:gd name="T34" fmla="*/ 0 w 203"/>
                  <a:gd name="T35" fmla="*/ 0 h 132"/>
                  <a:gd name="T36" fmla="*/ 0 w 203"/>
                  <a:gd name="T37" fmla="*/ 0 h 132"/>
                  <a:gd name="T38" fmla="*/ 0 w 203"/>
                  <a:gd name="T39" fmla="*/ 0 h 132"/>
                  <a:gd name="T40" fmla="*/ 0 w 203"/>
                  <a:gd name="T41" fmla="*/ 0 h 132"/>
                  <a:gd name="T42" fmla="*/ 0 w 203"/>
                  <a:gd name="T43" fmla="*/ 0 h 132"/>
                  <a:gd name="T44" fmla="*/ 0 w 203"/>
                  <a:gd name="T45" fmla="*/ 0 h 132"/>
                  <a:gd name="T46" fmla="*/ 0 w 203"/>
                  <a:gd name="T47" fmla="*/ 0 h 132"/>
                  <a:gd name="T48" fmla="*/ 0 w 203"/>
                  <a:gd name="T49" fmla="*/ 0 h 132"/>
                  <a:gd name="T50" fmla="*/ 0 w 203"/>
                  <a:gd name="T51" fmla="*/ 0 h 132"/>
                  <a:gd name="T52" fmla="*/ 0 w 203"/>
                  <a:gd name="T53" fmla="*/ 0 h 132"/>
                  <a:gd name="T54" fmla="*/ 0 w 203"/>
                  <a:gd name="T55" fmla="*/ 0 h 132"/>
                  <a:gd name="T56" fmla="*/ 0 w 203"/>
                  <a:gd name="T57" fmla="*/ 0 h 1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3" h="132">
                    <a:moveTo>
                      <a:pt x="0" y="78"/>
                    </a:moveTo>
                    <a:lnTo>
                      <a:pt x="0" y="78"/>
                    </a:lnTo>
                    <a:lnTo>
                      <a:pt x="3" y="100"/>
                    </a:lnTo>
                    <a:lnTo>
                      <a:pt x="12" y="111"/>
                    </a:lnTo>
                    <a:lnTo>
                      <a:pt x="27" y="114"/>
                    </a:lnTo>
                    <a:lnTo>
                      <a:pt x="48" y="109"/>
                    </a:lnTo>
                    <a:lnTo>
                      <a:pt x="72" y="103"/>
                    </a:lnTo>
                    <a:lnTo>
                      <a:pt x="98" y="94"/>
                    </a:lnTo>
                    <a:lnTo>
                      <a:pt x="126" y="86"/>
                    </a:lnTo>
                    <a:lnTo>
                      <a:pt x="155" y="83"/>
                    </a:lnTo>
                    <a:lnTo>
                      <a:pt x="199" y="132"/>
                    </a:lnTo>
                    <a:lnTo>
                      <a:pt x="203" y="109"/>
                    </a:lnTo>
                    <a:lnTo>
                      <a:pt x="203" y="89"/>
                    </a:lnTo>
                    <a:lnTo>
                      <a:pt x="199" y="69"/>
                    </a:lnTo>
                    <a:lnTo>
                      <a:pt x="190" y="51"/>
                    </a:lnTo>
                    <a:lnTo>
                      <a:pt x="178" y="35"/>
                    </a:lnTo>
                    <a:lnTo>
                      <a:pt x="164" y="22"/>
                    </a:lnTo>
                    <a:lnTo>
                      <a:pt x="146" y="11"/>
                    </a:lnTo>
                    <a:lnTo>
                      <a:pt x="126" y="3"/>
                    </a:lnTo>
                    <a:lnTo>
                      <a:pt x="105" y="0"/>
                    </a:lnTo>
                    <a:lnTo>
                      <a:pt x="84" y="0"/>
                    </a:lnTo>
                    <a:lnTo>
                      <a:pt x="65" y="5"/>
                    </a:lnTo>
                    <a:lnTo>
                      <a:pt x="48" y="13"/>
                    </a:lnTo>
                    <a:lnTo>
                      <a:pt x="32" y="24"/>
                    </a:lnTo>
                    <a:lnTo>
                      <a:pt x="19" y="39"/>
                    </a:lnTo>
                    <a:lnTo>
                      <a:pt x="8" y="57"/>
                    </a:lnTo>
                    <a:lnTo>
                      <a:pt x="0" y="78"/>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0" name="Freeform 177">
                <a:extLst>
                  <a:ext uri="{FF2B5EF4-FFF2-40B4-BE49-F238E27FC236}">
                    <a16:creationId xmlns:a16="http://schemas.microsoft.com/office/drawing/2014/main" id="{E9B68D7B-6DB4-4257-9F6F-C5870A7B1FE7}"/>
                  </a:ext>
                </a:extLst>
              </p:cNvPr>
              <p:cNvSpPr>
                <a:spLocks/>
              </p:cNvSpPr>
              <p:nvPr/>
            </p:nvSpPr>
            <p:spPr bwMode="auto">
              <a:xfrm>
                <a:off x="1235" y="2408"/>
                <a:ext cx="18" cy="41"/>
              </a:xfrm>
              <a:custGeom>
                <a:avLst/>
                <a:gdLst>
                  <a:gd name="T0" fmla="*/ 0 w 54"/>
                  <a:gd name="T1" fmla="*/ 0 h 124"/>
                  <a:gd name="T2" fmla="*/ 0 w 54"/>
                  <a:gd name="T3" fmla="*/ 0 h 124"/>
                  <a:gd name="T4" fmla="*/ 0 w 54"/>
                  <a:gd name="T5" fmla="*/ 0 h 124"/>
                  <a:gd name="T6" fmla="*/ 0 w 54"/>
                  <a:gd name="T7" fmla="*/ 0 h 124"/>
                  <a:gd name="T8" fmla="*/ 0 w 54"/>
                  <a:gd name="T9" fmla="*/ 0 h 124"/>
                  <a:gd name="T10" fmla="*/ 0 w 54"/>
                  <a:gd name="T11" fmla="*/ 0 h 124"/>
                  <a:gd name="T12" fmla="*/ 0 w 54"/>
                  <a:gd name="T13" fmla="*/ 0 h 124"/>
                  <a:gd name="T14" fmla="*/ 0 w 54"/>
                  <a:gd name="T15" fmla="*/ 0 h 124"/>
                  <a:gd name="T16" fmla="*/ 0 w 54"/>
                  <a:gd name="T17" fmla="*/ 0 h 124"/>
                  <a:gd name="T18" fmla="*/ 0 w 54"/>
                  <a:gd name="T19" fmla="*/ 0 h 124"/>
                  <a:gd name="T20" fmla="*/ 0 w 54"/>
                  <a:gd name="T21" fmla="*/ 0 h 124"/>
                  <a:gd name="T22" fmla="*/ 0 w 54"/>
                  <a:gd name="T23" fmla="*/ 0 h 124"/>
                  <a:gd name="T24" fmla="*/ 0 w 54"/>
                  <a:gd name="T25" fmla="*/ 0 h 124"/>
                  <a:gd name="T26" fmla="*/ 0 w 54"/>
                  <a:gd name="T27" fmla="*/ 0 h 124"/>
                  <a:gd name="T28" fmla="*/ 0 w 54"/>
                  <a:gd name="T29" fmla="*/ 0 h 124"/>
                  <a:gd name="T30" fmla="*/ 0 w 54"/>
                  <a:gd name="T31" fmla="*/ 0 h 124"/>
                  <a:gd name="T32" fmla="*/ 0 w 54"/>
                  <a:gd name="T33" fmla="*/ 0 h 124"/>
                  <a:gd name="T34" fmla="*/ 0 w 54"/>
                  <a:gd name="T35" fmla="*/ 0 h 124"/>
                  <a:gd name="T36" fmla="*/ 0 w 54"/>
                  <a:gd name="T37" fmla="*/ 0 h 124"/>
                  <a:gd name="T38" fmla="*/ 0 w 54"/>
                  <a:gd name="T39" fmla="*/ 0 h 124"/>
                  <a:gd name="T40" fmla="*/ 0 w 54"/>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124">
                    <a:moveTo>
                      <a:pt x="11" y="124"/>
                    </a:moveTo>
                    <a:lnTo>
                      <a:pt x="11" y="124"/>
                    </a:lnTo>
                    <a:lnTo>
                      <a:pt x="13" y="116"/>
                    </a:lnTo>
                    <a:lnTo>
                      <a:pt x="17" y="106"/>
                    </a:lnTo>
                    <a:lnTo>
                      <a:pt x="22" y="95"/>
                    </a:lnTo>
                    <a:lnTo>
                      <a:pt x="31" y="82"/>
                    </a:lnTo>
                    <a:lnTo>
                      <a:pt x="39" y="67"/>
                    </a:lnTo>
                    <a:lnTo>
                      <a:pt x="46" y="49"/>
                    </a:lnTo>
                    <a:lnTo>
                      <a:pt x="53" y="27"/>
                    </a:lnTo>
                    <a:lnTo>
                      <a:pt x="54" y="0"/>
                    </a:lnTo>
                    <a:lnTo>
                      <a:pt x="43" y="0"/>
                    </a:lnTo>
                    <a:lnTo>
                      <a:pt x="42" y="19"/>
                    </a:lnTo>
                    <a:lnTo>
                      <a:pt x="38" y="33"/>
                    </a:lnTo>
                    <a:lnTo>
                      <a:pt x="31" y="48"/>
                    </a:lnTo>
                    <a:lnTo>
                      <a:pt x="25" y="60"/>
                    </a:lnTo>
                    <a:lnTo>
                      <a:pt x="17" y="73"/>
                    </a:lnTo>
                    <a:lnTo>
                      <a:pt x="9" y="87"/>
                    </a:lnTo>
                    <a:lnTo>
                      <a:pt x="2" y="102"/>
                    </a:lnTo>
                    <a:lnTo>
                      <a:pt x="0" y="124"/>
                    </a:lnTo>
                    <a:lnTo>
                      <a:pt x="11" y="124"/>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1" name="Freeform 178">
                <a:extLst>
                  <a:ext uri="{FF2B5EF4-FFF2-40B4-BE49-F238E27FC236}">
                    <a16:creationId xmlns:a16="http://schemas.microsoft.com/office/drawing/2014/main" id="{8BD61FC2-E90B-43A6-9B6A-C06F1FB79305}"/>
                  </a:ext>
                </a:extLst>
              </p:cNvPr>
              <p:cNvSpPr>
                <a:spLocks/>
              </p:cNvSpPr>
              <p:nvPr/>
            </p:nvSpPr>
            <p:spPr bwMode="auto">
              <a:xfrm>
                <a:off x="1235" y="2449"/>
                <a:ext cx="18" cy="42"/>
              </a:xfrm>
              <a:custGeom>
                <a:avLst/>
                <a:gdLst>
                  <a:gd name="T0" fmla="*/ 0 w 54"/>
                  <a:gd name="T1" fmla="*/ 0 h 126"/>
                  <a:gd name="T2" fmla="*/ 0 w 54"/>
                  <a:gd name="T3" fmla="*/ 0 h 126"/>
                  <a:gd name="T4" fmla="*/ 0 w 54"/>
                  <a:gd name="T5" fmla="*/ 0 h 126"/>
                  <a:gd name="T6" fmla="*/ 0 w 54"/>
                  <a:gd name="T7" fmla="*/ 0 h 126"/>
                  <a:gd name="T8" fmla="*/ 0 w 54"/>
                  <a:gd name="T9" fmla="*/ 0 h 126"/>
                  <a:gd name="T10" fmla="*/ 0 w 54"/>
                  <a:gd name="T11" fmla="*/ 0 h 126"/>
                  <a:gd name="T12" fmla="*/ 0 w 54"/>
                  <a:gd name="T13" fmla="*/ 0 h 126"/>
                  <a:gd name="T14" fmla="*/ 0 w 54"/>
                  <a:gd name="T15" fmla="*/ 0 h 126"/>
                  <a:gd name="T16" fmla="*/ 0 w 54"/>
                  <a:gd name="T17" fmla="*/ 0 h 126"/>
                  <a:gd name="T18" fmla="*/ 0 w 54"/>
                  <a:gd name="T19" fmla="*/ 0 h 126"/>
                  <a:gd name="T20" fmla="*/ 0 w 54"/>
                  <a:gd name="T21" fmla="*/ 0 h 126"/>
                  <a:gd name="T22" fmla="*/ 0 w 54"/>
                  <a:gd name="T23" fmla="*/ 0 h 126"/>
                  <a:gd name="T24" fmla="*/ 0 w 54"/>
                  <a:gd name="T25" fmla="*/ 0 h 126"/>
                  <a:gd name="T26" fmla="*/ 0 w 54"/>
                  <a:gd name="T27" fmla="*/ 0 h 126"/>
                  <a:gd name="T28" fmla="*/ 0 w 54"/>
                  <a:gd name="T29" fmla="*/ 0 h 126"/>
                  <a:gd name="T30" fmla="*/ 0 w 54"/>
                  <a:gd name="T31" fmla="*/ 0 h 126"/>
                  <a:gd name="T32" fmla="*/ 0 w 54"/>
                  <a:gd name="T33" fmla="*/ 0 h 126"/>
                  <a:gd name="T34" fmla="*/ 0 w 54"/>
                  <a:gd name="T35" fmla="*/ 0 h 126"/>
                  <a:gd name="T36" fmla="*/ 0 w 54"/>
                  <a:gd name="T37" fmla="*/ 0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126">
                    <a:moveTo>
                      <a:pt x="54" y="126"/>
                    </a:moveTo>
                    <a:lnTo>
                      <a:pt x="53" y="98"/>
                    </a:lnTo>
                    <a:lnTo>
                      <a:pt x="46" y="74"/>
                    </a:lnTo>
                    <a:lnTo>
                      <a:pt x="39" y="57"/>
                    </a:lnTo>
                    <a:lnTo>
                      <a:pt x="31" y="41"/>
                    </a:lnTo>
                    <a:lnTo>
                      <a:pt x="22" y="29"/>
                    </a:lnTo>
                    <a:lnTo>
                      <a:pt x="17" y="18"/>
                    </a:lnTo>
                    <a:lnTo>
                      <a:pt x="13" y="7"/>
                    </a:lnTo>
                    <a:lnTo>
                      <a:pt x="11" y="0"/>
                    </a:lnTo>
                    <a:lnTo>
                      <a:pt x="0" y="0"/>
                    </a:lnTo>
                    <a:lnTo>
                      <a:pt x="2" y="21"/>
                    </a:lnTo>
                    <a:lnTo>
                      <a:pt x="9" y="37"/>
                    </a:lnTo>
                    <a:lnTo>
                      <a:pt x="17" y="51"/>
                    </a:lnTo>
                    <a:lnTo>
                      <a:pt x="25" y="63"/>
                    </a:lnTo>
                    <a:lnTo>
                      <a:pt x="31" y="76"/>
                    </a:lnTo>
                    <a:lnTo>
                      <a:pt x="38" y="91"/>
                    </a:lnTo>
                    <a:lnTo>
                      <a:pt x="42" y="106"/>
                    </a:lnTo>
                    <a:lnTo>
                      <a:pt x="43" y="126"/>
                    </a:lnTo>
                    <a:lnTo>
                      <a:pt x="54" y="126"/>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2" name="Freeform 179">
                <a:extLst>
                  <a:ext uri="{FF2B5EF4-FFF2-40B4-BE49-F238E27FC236}">
                    <a16:creationId xmlns:a16="http://schemas.microsoft.com/office/drawing/2014/main" id="{6B46C7AF-2463-4867-9F2D-34BA0DACAC18}"/>
                  </a:ext>
                </a:extLst>
              </p:cNvPr>
              <p:cNvSpPr>
                <a:spLocks/>
              </p:cNvSpPr>
              <p:nvPr/>
            </p:nvSpPr>
            <p:spPr bwMode="auto">
              <a:xfrm>
                <a:off x="1186" y="2428"/>
                <a:ext cx="18" cy="42"/>
              </a:xfrm>
              <a:custGeom>
                <a:avLst/>
                <a:gdLst>
                  <a:gd name="T0" fmla="*/ 0 w 53"/>
                  <a:gd name="T1" fmla="*/ 0 h 126"/>
                  <a:gd name="T2" fmla="*/ 0 w 53"/>
                  <a:gd name="T3" fmla="*/ 0 h 126"/>
                  <a:gd name="T4" fmla="*/ 0 w 53"/>
                  <a:gd name="T5" fmla="*/ 0 h 126"/>
                  <a:gd name="T6" fmla="*/ 0 w 53"/>
                  <a:gd name="T7" fmla="*/ 0 h 126"/>
                  <a:gd name="T8" fmla="*/ 0 w 53"/>
                  <a:gd name="T9" fmla="*/ 0 h 126"/>
                  <a:gd name="T10" fmla="*/ 0 w 53"/>
                  <a:gd name="T11" fmla="*/ 0 h 126"/>
                  <a:gd name="T12" fmla="*/ 0 w 53"/>
                  <a:gd name="T13" fmla="*/ 0 h 126"/>
                  <a:gd name="T14" fmla="*/ 0 w 53"/>
                  <a:gd name="T15" fmla="*/ 0 h 126"/>
                  <a:gd name="T16" fmla="*/ 0 w 53"/>
                  <a:gd name="T17" fmla="*/ 0 h 126"/>
                  <a:gd name="T18" fmla="*/ 0 w 53"/>
                  <a:gd name="T19" fmla="*/ 0 h 126"/>
                  <a:gd name="T20" fmla="*/ 0 w 53"/>
                  <a:gd name="T21" fmla="*/ 0 h 126"/>
                  <a:gd name="T22" fmla="*/ 0 w 53"/>
                  <a:gd name="T23" fmla="*/ 0 h 126"/>
                  <a:gd name="T24" fmla="*/ 0 w 53"/>
                  <a:gd name="T25" fmla="*/ 0 h 126"/>
                  <a:gd name="T26" fmla="*/ 0 w 53"/>
                  <a:gd name="T27" fmla="*/ 0 h 126"/>
                  <a:gd name="T28" fmla="*/ 0 w 53"/>
                  <a:gd name="T29" fmla="*/ 0 h 126"/>
                  <a:gd name="T30" fmla="*/ 0 w 53"/>
                  <a:gd name="T31" fmla="*/ 0 h 126"/>
                  <a:gd name="T32" fmla="*/ 0 w 53"/>
                  <a:gd name="T33" fmla="*/ 0 h 126"/>
                  <a:gd name="T34" fmla="*/ 0 w 53"/>
                  <a:gd name="T35" fmla="*/ 0 h 126"/>
                  <a:gd name="T36" fmla="*/ 0 w 53"/>
                  <a:gd name="T37" fmla="*/ 0 h 126"/>
                  <a:gd name="T38" fmla="*/ 0 w 53"/>
                  <a:gd name="T39" fmla="*/ 0 h 126"/>
                  <a:gd name="T40" fmla="*/ 0 w 53"/>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26">
                    <a:moveTo>
                      <a:pt x="11" y="126"/>
                    </a:moveTo>
                    <a:lnTo>
                      <a:pt x="11" y="126"/>
                    </a:lnTo>
                    <a:lnTo>
                      <a:pt x="12" y="117"/>
                    </a:lnTo>
                    <a:lnTo>
                      <a:pt x="16" y="108"/>
                    </a:lnTo>
                    <a:lnTo>
                      <a:pt x="22" y="97"/>
                    </a:lnTo>
                    <a:lnTo>
                      <a:pt x="30" y="84"/>
                    </a:lnTo>
                    <a:lnTo>
                      <a:pt x="38" y="69"/>
                    </a:lnTo>
                    <a:lnTo>
                      <a:pt x="45" y="51"/>
                    </a:lnTo>
                    <a:lnTo>
                      <a:pt x="52" y="28"/>
                    </a:lnTo>
                    <a:lnTo>
                      <a:pt x="53" y="0"/>
                    </a:lnTo>
                    <a:lnTo>
                      <a:pt x="42" y="0"/>
                    </a:lnTo>
                    <a:lnTo>
                      <a:pt x="41" y="19"/>
                    </a:lnTo>
                    <a:lnTo>
                      <a:pt x="37" y="34"/>
                    </a:lnTo>
                    <a:lnTo>
                      <a:pt x="30" y="50"/>
                    </a:lnTo>
                    <a:lnTo>
                      <a:pt x="24" y="62"/>
                    </a:lnTo>
                    <a:lnTo>
                      <a:pt x="16" y="75"/>
                    </a:lnTo>
                    <a:lnTo>
                      <a:pt x="8" y="88"/>
                    </a:lnTo>
                    <a:lnTo>
                      <a:pt x="1" y="104"/>
                    </a:lnTo>
                    <a:lnTo>
                      <a:pt x="0" y="126"/>
                    </a:lnTo>
                    <a:lnTo>
                      <a:pt x="11" y="126"/>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3" name="Freeform 180">
                <a:extLst>
                  <a:ext uri="{FF2B5EF4-FFF2-40B4-BE49-F238E27FC236}">
                    <a16:creationId xmlns:a16="http://schemas.microsoft.com/office/drawing/2014/main" id="{F097391C-747C-40DC-87DF-F0B74D2BAC68}"/>
                  </a:ext>
                </a:extLst>
              </p:cNvPr>
              <p:cNvSpPr>
                <a:spLocks/>
              </p:cNvSpPr>
              <p:nvPr/>
            </p:nvSpPr>
            <p:spPr bwMode="auto">
              <a:xfrm>
                <a:off x="1186" y="2470"/>
                <a:ext cx="18" cy="41"/>
              </a:xfrm>
              <a:custGeom>
                <a:avLst/>
                <a:gdLst>
                  <a:gd name="T0" fmla="*/ 0 w 53"/>
                  <a:gd name="T1" fmla="*/ 0 h 125"/>
                  <a:gd name="T2" fmla="*/ 0 w 53"/>
                  <a:gd name="T3" fmla="*/ 0 h 125"/>
                  <a:gd name="T4" fmla="*/ 0 w 53"/>
                  <a:gd name="T5" fmla="*/ 0 h 125"/>
                  <a:gd name="T6" fmla="*/ 0 w 53"/>
                  <a:gd name="T7" fmla="*/ 0 h 125"/>
                  <a:gd name="T8" fmla="*/ 0 w 53"/>
                  <a:gd name="T9" fmla="*/ 0 h 125"/>
                  <a:gd name="T10" fmla="*/ 0 w 53"/>
                  <a:gd name="T11" fmla="*/ 0 h 125"/>
                  <a:gd name="T12" fmla="*/ 0 w 53"/>
                  <a:gd name="T13" fmla="*/ 0 h 125"/>
                  <a:gd name="T14" fmla="*/ 0 w 53"/>
                  <a:gd name="T15" fmla="*/ 0 h 125"/>
                  <a:gd name="T16" fmla="*/ 0 w 53"/>
                  <a:gd name="T17" fmla="*/ 0 h 125"/>
                  <a:gd name="T18" fmla="*/ 0 w 53"/>
                  <a:gd name="T19" fmla="*/ 0 h 125"/>
                  <a:gd name="T20" fmla="*/ 0 w 53"/>
                  <a:gd name="T21" fmla="*/ 0 h 125"/>
                  <a:gd name="T22" fmla="*/ 0 w 53"/>
                  <a:gd name="T23" fmla="*/ 0 h 125"/>
                  <a:gd name="T24" fmla="*/ 0 w 53"/>
                  <a:gd name="T25" fmla="*/ 0 h 125"/>
                  <a:gd name="T26" fmla="*/ 0 w 53"/>
                  <a:gd name="T27" fmla="*/ 0 h 125"/>
                  <a:gd name="T28" fmla="*/ 0 w 53"/>
                  <a:gd name="T29" fmla="*/ 0 h 125"/>
                  <a:gd name="T30" fmla="*/ 0 w 53"/>
                  <a:gd name="T31" fmla="*/ 0 h 125"/>
                  <a:gd name="T32" fmla="*/ 0 w 53"/>
                  <a:gd name="T33" fmla="*/ 0 h 125"/>
                  <a:gd name="T34" fmla="*/ 0 w 53"/>
                  <a:gd name="T35" fmla="*/ 0 h 125"/>
                  <a:gd name="T36" fmla="*/ 0 w 53"/>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 h="125">
                    <a:moveTo>
                      <a:pt x="53" y="125"/>
                    </a:moveTo>
                    <a:lnTo>
                      <a:pt x="52" y="98"/>
                    </a:lnTo>
                    <a:lnTo>
                      <a:pt x="45" y="74"/>
                    </a:lnTo>
                    <a:lnTo>
                      <a:pt x="38" y="56"/>
                    </a:lnTo>
                    <a:lnTo>
                      <a:pt x="30" y="41"/>
                    </a:lnTo>
                    <a:lnTo>
                      <a:pt x="22" y="29"/>
                    </a:lnTo>
                    <a:lnTo>
                      <a:pt x="16" y="18"/>
                    </a:lnTo>
                    <a:lnTo>
                      <a:pt x="12" y="7"/>
                    </a:lnTo>
                    <a:lnTo>
                      <a:pt x="11" y="0"/>
                    </a:lnTo>
                    <a:lnTo>
                      <a:pt x="0" y="0"/>
                    </a:lnTo>
                    <a:lnTo>
                      <a:pt x="1" y="20"/>
                    </a:lnTo>
                    <a:lnTo>
                      <a:pt x="8" y="37"/>
                    </a:lnTo>
                    <a:lnTo>
                      <a:pt x="16" y="51"/>
                    </a:lnTo>
                    <a:lnTo>
                      <a:pt x="24" y="63"/>
                    </a:lnTo>
                    <a:lnTo>
                      <a:pt x="30" y="76"/>
                    </a:lnTo>
                    <a:lnTo>
                      <a:pt x="37" y="91"/>
                    </a:lnTo>
                    <a:lnTo>
                      <a:pt x="41" y="106"/>
                    </a:lnTo>
                    <a:lnTo>
                      <a:pt x="42" y="125"/>
                    </a:lnTo>
                    <a:lnTo>
                      <a:pt x="53" y="125"/>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4" name="Freeform 181">
                <a:extLst>
                  <a:ext uri="{FF2B5EF4-FFF2-40B4-BE49-F238E27FC236}">
                    <a16:creationId xmlns:a16="http://schemas.microsoft.com/office/drawing/2014/main" id="{1CAE1960-964E-4988-9C07-3E1CB11AABE9}"/>
                  </a:ext>
                </a:extLst>
              </p:cNvPr>
              <p:cNvSpPr>
                <a:spLocks/>
              </p:cNvSpPr>
              <p:nvPr/>
            </p:nvSpPr>
            <p:spPr bwMode="auto">
              <a:xfrm>
                <a:off x="1333" y="2408"/>
                <a:ext cx="18" cy="41"/>
              </a:xfrm>
              <a:custGeom>
                <a:avLst/>
                <a:gdLst>
                  <a:gd name="T0" fmla="*/ 0 w 54"/>
                  <a:gd name="T1" fmla="*/ 0 h 124"/>
                  <a:gd name="T2" fmla="*/ 0 w 54"/>
                  <a:gd name="T3" fmla="*/ 0 h 124"/>
                  <a:gd name="T4" fmla="*/ 0 w 54"/>
                  <a:gd name="T5" fmla="*/ 0 h 124"/>
                  <a:gd name="T6" fmla="*/ 0 w 54"/>
                  <a:gd name="T7" fmla="*/ 0 h 124"/>
                  <a:gd name="T8" fmla="*/ 0 w 54"/>
                  <a:gd name="T9" fmla="*/ 0 h 124"/>
                  <a:gd name="T10" fmla="*/ 0 w 54"/>
                  <a:gd name="T11" fmla="*/ 0 h 124"/>
                  <a:gd name="T12" fmla="*/ 0 w 54"/>
                  <a:gd name="T13" fmla="*/ 0 h 124"/>
                  <a:gd name="T14" fmla="*/ 0 w 54"/>
                  <a:gd name="T15" fmla="*/ 0 h 124"/>
                  <a:gd name="T16" fmla="*/ 0 w 54"/>
                  <a:gd name="T17" fmla="*/ 0 h 124"/>
                  <a:gd name="T18" fmla="*/ 0 w 54"/>
                  <a:gd name="T19" fmla="*/ 0 h 124"/>
                  <a:gd name="T20" fmla="*/ 0 w 54"/>
                  <a:gd name="T21" fmla="*/ 0 h 124"/>
                  <a:gd name="T22" fmla="*/ 0 w 54"/>
                  <a:gd name="T23" fmla="*/ 0 h 124"/>
                  <a:gd name="T24" fmla="*/ 0 w 54"/>
                  <a:gd name="T25" fmla="*/ 0 h 124"/>
                  <a:gd name="T26" fmla="*/ 0 w 54"/>
                  <a:gd name="T27" fmla="*/ 0 h 124"/>
                  <a:gd name="T28" fmla="*/ 0 w 54"/>
                  <a:gd name="T29" fmla="*/ 0 h 124"/>
                  <a:gd name="T30" fmla="*/ 0 w 54"/>
                  <a:gd name="T31" fmla="*/ 0 h 124"/>
                  <a:gd name="T32" fmla="*/ 0 w 54"/>
                  <a:gd name="T33" fmla="*/ 0 h 124"/>
                  <a:gd name="T34" fmla="*/ 0 w 54"/>
                  <a:gd name="T35" fmla="*/ 0 h 124"/>
                  <a:gd name="T36" fmla="*/ 0 w 54"/>
                  <a:gd name="T37" fmla="*/ 0 h 124"/>
                  <a:gd name="T38" fmla="*/ 0 w 54"/>
                  <a:gd name="T39" fmla="*/ 0 h 124"/>
                  <a:gd name="T40" fmla="*/ 0 w 54"/>
                  <a:gd name="T41" fmla="*/ 0 h 1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124">
                    <a:moveTo>
                      <a:pt x="11" y="124"/>
                    </a:moveTo>
                    <a:lnTo>
                      <a:pt x="11" y="124"/>
                    </a:lnTo>
                    <a:lnTo>
                      <a:pt x="13" y="116"/>
                    </a:lnTo>
                    <a:lnTo>
                      <a:pt x="17" y="106"/>
                    </a:lnTo>
                    <a:lnTo>
                      <a:pt x="22" y="95"/>
                    </a:lnTo>
                    <a:lnTo>
                      <a:pt x="31" y="82"/>
                    </a:lnTo>
                    <a:lnTo>
                      <a:pt x="39" y="67"/>
                    </a:lnTo>
                    <a:lnTo>
                      <a:pt x="46" y="49"/>
                    </a:lnTo>
                    <a:lnTo>
                      <a:pt x="53" y="27"/>
                    </a:lnTo>
                    <a:lnTo>
                      <a:pt x="54" y="0"/>
                    </a:lnTo>
                    <a:lnTo>
                      <a:pt x="43" y="0"/>
                    </a:lnTo>
                    <a:lnTo>
                      <a:pt x="42" y="19"/>
                    </a:lnTo>
                    <a:lnTo>
                      <a:pt x="37" y="33"/>
                    </a:lnTo>
                    <a:lnTo>
                      <a:pt x="31" y="48"/>
                    </a:lnTo>
                    <a:lnTo>
                      <a:pt x="25" y="60"/>
                    </a:lnTo>
                    <a:lnTo>
                      <a:pt x="17" y="73"/>
                    </a:lnTo>
                    <a:lnTo>
                      <a:pt x="8" y="87"/>
                    </a:lnTo>
                    <a:lnTo>
                      <a:pt x="2" y="102"/>
                    </a:lnTo>
                    <a:lnTo>
                      <a:pt x="0" y="124"/>
                    </a:lnTo>
                    <a:lnTo>
                      <a:pt x="11" y="124"/>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5" name="Freeform 182">
                <a:extLst>
                  <a:ext uri="{FF2B5EF4-FFF2-40B4-BE49-F238E27FC236}">
                    <a16:creationId xmlns:a16="http://schemas.microsoft.com/office/drawing/2014/main" id="{97372197-2911-45F0-BF65-76EC8B41C291}"/>
                  </a:ext>
                </a:extLst>
              </p:cNvPr>
              <p:cNvSpPr>
                <a:spLocks/>
              </p:cNvSpPr>
              <p:nvPr/>
            </p:nvSpPr>
            <p:spPr bwMode="auto">
              <a:xfrm>
                <a:off x="1333" y="2449"/>
                <a:ext cx="18" cy="42"/>
              </a:xfrm>
              <a:custGeom>
                <a:avLst/>
                <a:gdLst>
                  <a:gd name="T0" fmla="*/ 0 w 54"/>
                  <a:gd name="T1" fmla="*/ 0 h 126"/>
                  <a:gd name="T2" fmla="*/ 0 w 54"/>
                  <a:gd name="T3" fmla="*/ 0 h 126"/>
                  <a:gd name="T4" fmla="*/ 0 w 54"/>
                  <a:gd name="T5" fmla="*/ 0 h 126"/>
                  <a:gd name="T6" fmla="*/ 0 w 54"/>
                  <a:gd name="T7" fmla="*/ 0 h 126"/>
                  <a:gd name="T8" fmla="*/ 0 w 54"/>
                  <a:gd name="T9" fmla="*/ 0 h 126"/>
                  <a:gd name="T10" fmla="*/ 0 w 54"/>
                  <a:gd name="T11" fmla="*/ 0 h 126"/>
                  <a:gd name="T12" fmla="*/ 0 w 54"/>
                  <a:gd name="T13" fmla="*/ 0 h 126"/>
                  <a:gd name="T14" fmla="*/ 0 w 54"/>
                  <a:gd name="T15" fmla="*/ 0 h 126"/>
                  <a:gd name="T16" fmla="*/ 0 w 54"/>
                  <a:gd name="T17" fmla="*/ 0 h 126"/>
                  <a:gd name="T18" fmla="*/ 0 w 54"/>
                  <a:gd name="T19" fmla="*/ 0 h 126"/>
                  <a:gd name="T20" fmla="*/ 0 w 54"/>
                  <a:gd name="T21" fmla="*/ 0 h 126"/>
                  <a:gd name="T22" fmla="*/ 0 w 54"/>
                  <a:gd name="T23" fmla="*/ 0 h 126"/>
                  <a:gd name="T24" fmla="*/ 0 w 54"/>
                  <a:gd name="T25" fmla="*/ 0 h 126"/>
                  <a:gd name="T26" fmla="*/ 0 w 54"/>
                  <a:gd name="T27" fmla="*/ 0 h 126"/>
                  <a:gd name="T28" fmla="*/ 0 w 54"/>
                  <a:gd name="T29" fmla="*/ 0 h 126"/>
                  <a:gd name="T30" fmla="*/ 0 w 54"/>
                  <a:gd name="T31" fmla="*/ 0 h 126"/>
                  <a:gd name="T32" fmla="*/ 0 w 54"/>
                  <a:gd name="T33" fmla="*/ 0 h 126"/>
                  <a:gd name="T34" fmla="*/ 0 w 54"/>
                  <a:gd name="T35" fmla="*/ 0 h 126"/>
                  <a:gd name="T36" fmla="*/ 0 w 54"/>
                  <a:gd name="T37" fmla="*/ 0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126">
                    <a:moveTo>
                      <a:pt x="54" y="126"/>
                    </a:moveTo>
                    <a:lnTo>
                      <a:pt x="53" y="98"/>
                    </a:lnTo>
                    <a:lnTo>
                      <a:pt x="46" y="74"/>
                    </a:lnTo>
                    <a:lnTo>
                      <a:pt x="39" y="57"/>
                    </a:lnTo>
                    <a:lnTo>
                      <a:pt x="31" y="41"/>
                    </a:lnTo>
                    <a:lnTo>
                      <a:pt x="22" y="29"/>
                    </a:lnTo>
                    <a:lnTo>
                      <a:pt x="17" y="18"/>
                    </a:lnTo>
                    <a:lnTo>
                      <a:pt x="13" y="7"/>
                    </a:lnTo>
                    <a:lnTo>
                      <a:pt x="11" y="0"/>
                    </a:lnTo>
                    <a:lnTo>
                      <a:pt x="0" y="0"/>
                    </a:lnTo>
                    <a:lnTo>
                      <a:pt x="2" y="21"/>
                    </a:lnTo>
                    <a:lnTo>
                      <a:pt x="8" y="37"/>
                    </a:lnTo>
                    <a:lnTo>
                      <a:pt x="17" y="51"/>
                    </a:lnTo>
                    <a:lnTo>
                      <a:pt x="25" y="63"/>
                    </a:lnTo>
                    <a:lnTo>
                      <a:pt x="31" y="76"/>
                    </a:lnTo>
                    <a:lnTo>
                      <a:pt x="37" y="91"/>
                    </a:lnTo>
                    <a:lnTo>
                      <a:pt x="42" y="106"/>
                    </a:lnTo>
                    <a:lnTo>
                      <a:pt x="43" y="126"/>
                    </a:lnTo>
                    <a:lnTo>
                      <a:pt x="54" y="126"/>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6" name="Freeform 183">
                <a:extLst>
                  <a:ext uri="{FF2B5EF4-FFF2-40B4-BE49-F238E27FC236}">
                    <a16:creationId xmlns:a16="http://schemas.microsoft.com/office/drawing/2014/main" id="{C5A81DE6-1DA3-4A72-A8E0-15E0A5733BBB}"/>
                  </a:ext>
                </a:extLst>
              </p:cNvPr>
              <p:cNvSpPr>
                <a:spLocks/>
              </p:cNvSpPr>
              <p:nvPr/>
            </p:nvSpPr>
            <p:spPr bwMode="auto">
              <a:xfrm>
                <a:off x="1382" y="2428"/>
                <a:ext cx="17" cy="42"/>
              </a:xfrm>
              <a:custGeom>
                <a:avLst/>
                <a:gdLst>
                  <a:gd name="T0" fmla="*/ 0 w 53"/>
                  <a:gd name="T1" fmla="*/ 0 h 126"/>
                  <a:gd name="T2" fmla="*/ 0 w 53"/>
                  <a:gd name="T3" fmla="*/ 0 h 126"/>
                  <a:gd name="T4" fmla="*/ 0 w 53"/>
                  <a:gd name="T5" fmla="*/ 0 h 126"/>
                  <a:gd name="T6" fmla="*/ 0 w 53"/>
                  <a:gd name="T7" fmla="*/ 0 h 126"/>
                  <a:gd name="T8" fmla="*/ 0 w 53"/>
                  <a:gd name="T9" fmla="*/ 0 h 126"/>
                  <a:gd name="T10" fmla="*/ 0 w 53"/>
                  <a:gd name="T11" fmla="*/ 0 h 126"/>
                  <a:gd name="T12" fmla="*/ 0 w 53"/>
                  <a:gd name="T13" fmla="*/ 0 h 126"/>
                  <a:gd name="T14" fmla="*/ 0 w 53"/>
                  <a:gd name="T15" fmla="*/ 0 h 126"/>
                  <a:gd name="T16" fmla="*/ 0 w 53"/>
                  <a:gd name="T17" fmla="*/ 0 h 126"/>
                  <a:gd name="T18" fmla="*/ 0 w 53"/>
                  <a:gd name="T19" fmla="*/ 0 h 126"/>
                  <a:gd name="T20" fmla="*/ 0 w 53"/>
                  <a:gd name="T21" fmla="*/ 0 h 126"/>
                  <a:gd name="T22" fmla="*/ 0 w 53"/>
                  <a:gd name="T23" fmla="*/ 0 h 126"/>
                  <a:gd name="T24" fmla="*/ 0 w 53"/>
                  <a:gd name="T25" fmla="*/ 0 h 126"/>
                  <a:gd name="T26" fmla="*/ 0 w 53"/>
                  <a:gd name="T27" fmla="*/ 0 h 126"/>
                  <a:gd name="T28" fmla="*/ 0 w 53"/>
                  <a:gd name="T29" fmla="*/ 0 h 126"/>
                  <a:gd name="T30" fmla="*/ 0 w 53"/>
                  <a:gd name="T31" fmla="*/ 0 h 126"/>
                  <a:gd name="T32" fmla="*/ 0 w 53"/>
                  <a:gd name="T33" fmla="*/ 0 h 126"/>
                  <a:gd name="T34" fmla="*/ 0 w 53"/>
                  <a:gd name="T35" fmla="*/ 0 h 126"/>
                  <a:gd name="T36" fmla="*/ 0 w 53"/>
                  <a:gd name="T37" fmla="*/ 0 h 126"/>
                  <a:gd name="T38" fmla="*/ 0 w 53"/>
                  <a:gd name="T39" fmla="*/ 0 h 126"/>
                  <a:gd name="T40" fmla="*/ 0 w 53"/>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3" h="126">
                    <a:moveTo>
                      <a:pt x="11" y="126"/>
                    </a:moveTo>
                    <a:lnTo>
                      <a:pt x="11" y="126"/>
                    </a:lnTo>
                    <a:lnTo>
                      <a:pt x="12" y="117"/>
                    </a:lnTo>
                    <a:lnTo>
                      <a:pt x="16" y="108"/>
                    </a:lnTo>
                    <a:lnTo>
                      <a:pt x="22" y="97"/>
                    </a:lnTo>
                    <a:lnTo>
                      <a:pt x="30" y="84"/>
                    </a:lnTo>
                    <a:lnTo>
                      <a:pt x="38" y="69"/>
                    </a:lnTo>
                    <a:lnTo>
                      <a:pt x="45" y="51"/>
                    </a:lnTo>
                    <a:lnTo>
                      <a:pt x="52" y="28"/>
                    </a:lnTo>
                    <a:lnTo>
                      <a:pt x="53" y="0"/>
                    </a:lnTo>
                    <a:lnTo>
                      <a:pt x="42" y="0"/>
                    </a:lnTo>
                    <a:lnTo>
                      <a:pt x="41" y="19"/>
                    </a:lnTo>
                    <a:lnTo>
                      <a:pt x="37" y="34"/>
                    </a:lnTo>
                    <a:lnTo>
                      <a:pt x="30" y="50"/>
                    </a:lnTo>
                    <a:lnTo>
                      <a:pt x="24" y="62"/>
                    </a:lnTo>
                    <a:lnTo>
                      <a:pt x="16" y="75"/>
                    </a:lnTo>
                    <a:lnTo>
                      <a:pt x="8" y="88"/>
                    </a:lnTo>
                    <a:lnTo>
                      <a:pt x="1" y="104"/>
                    </a:lnTo>
                    <a:lnTo>
                      <a:pt x="0" y="126"/>
                    </a:lnTo>
                    <a:lnTo>
                      <a:pt x="11" y="126"/>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7" name="Freeform 184">
                <a:extLst>
                  <a:ext uri="{FF2B5EF4-FFF2-40B4-BE49-F238E27FC236}">
                    <a16:creationId xmlns:a16="http://schemas.microsoft.com/office/drawing/2014/main" id="{F8D4A4F9-9FB8-4F2C-878B-1B63C231416E}"/>
                  </a:ext>
                </a:extLst>
              </p:cNvPr>
              <p:cNvSpPr>
                <a:spLocks/>
              </p:cNvSpPr>
              <p:nvPr/>
            </p:nvSpPr>
            <p:spPr bwMode="auto">
              <a:xfrm>
                <a:off x="1382" y="2470"/>
                <a:ext cx="17" cy="41"/>
              </a:xfrm>
              <a:custGeom>
                <a:avLst/>
                <a:gdLst>
                  <a:gd name="T0" fmla="*/ 0 w 53"/>
                  <a:gd name="T1" fmla="*/ 0 h 125"/>
                  <a:gd name="T2" fmla="*/ 0 w 53"/>
                  <a:gd name="T3" fmla="*/ 0 h 125"/>
                  <a:gd name="T4" fmla="*/ 0 w 53"/>
                  <a:gd name="T5" fmla="*/ 0 h 125"/>
                  <a:gd name="T6" fmla="*/ 0 w 53"/>
                  <a:gd name="T7" fmla="*/ 0 h 125"/>
                  <a:gd name="T8" fmla="*/ 0 w 53"/>
                  <a:gd name="T9" fmla="*/ 0 h 125"/>
                  <a:gd name="T10" fmla="*/ 0 w 53"/>
                  <a:gd name="T11" fmla="*/ 0 h 125"/>
                  <a:gd name="T12" fmla="*/ 0 w 53"/>
                  <a:gd name="T13" fmla="*/ 0 h 125"/>
                  <a:gd name="T14" fmla="*/ 0 w 53"/>
                  <a:gd name="T15" fmla="*/ 0 h 125"/>
                  <a:gd name="T16" fmla="*/ 0 w 53"/>
                  <a:gd name="T17" fmla="*/ 0 h 125"/>
                  <a:gd name="T18" fmla="*/ 0 w 53"/>
                  <a:gd name="T19" fmla="*/ 0 h 125"/>
                  <a:gd name="T20" fmla="*/ 0 w 53"/>
                  <a:gd name="T21" fmla="*/ 0 h 125"/>
                  <a:gd name="T22" fmla="*/ 0 w 53"/>
                  <a:gd name="T23" fmla="*/ 0 h 125"/>
                  <a:gd name="T24" fmla="*/ 0 w 53"/>
                  <a:gd name="T25" fmla="*/ 0 h 125"/>
                  <a:gd name="T26" fmla="*/ 0 w 53"/>
                  <a:gd name="T27" fmla="*/ 0 h 125"/>
                  <a:gd name="T28" fmla="*/ 0 w 53"/>
                  <a:gd name="T29" fmla="*/ 0 h 125"/>
                  <a:gd name="T30" fmla="*/ 0 w 53"/>
                  <a:gd name="T31" fmla="*/ 0 h 125"/>
                  <a:gd name="T32" fmla="*/ 0 w 53"/>
                  <a:gd name="T33" fmla="*/ 0 h 125"/>
                  <a:gd name="T34" fmla="*/ 0 w 53"/>
                  <a:gd name="T35" fmla="*/ 0 h 125"/>
                  <a:gd name="T36" fmla="*/ 0 w 53"/>
                  <a:gd name="T37" fmla="*/ 0 h 1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3" h="125">
                    <a:moveTo>
                      <a:pt x="53" y="125"/>
                    </a:moveTo>
                    <a:lnTo>
                      <a:pt x="52" y="98"/>
                    </a:lnTo>
                    <a:lnTo>
                      <a:pt x="45" y="74"/>
                    </a:lnTo>
                    <a:lnTo>
                      <a:pt x="38" y="56"/>
                    </a:lnTo>
                    <a:lnTo>
                      <a:pt x="30" y="41"/>
                    </a:lnTo>
                    <a:lnTo>
                      <a:pt x="22" y="29"/>
                    </a:lnTo>
                    <a:lnTo>
                      <a:pt x="16" y="18"/>
                    </a:lnTo>
                    <a:lnTo>
                      <a:pt x="12" y="7"/>
                    </a:lnTo>
                    <a:lnTo>
                      <a:pt x="11" y="0"/>
                    </a:lnTo>
                    <a:lnTo>
                      <a:pt x="0" y="0"/>
                    </a:lnTo>
                    <a:lnTo>
                      <a:pt x="1" y="20"/>
                    </a:lnTo>
                    <a:lnTo>
                      <a:pt x="8" y="37"/>
                    </a:lnTo>
                    <a:lnTo>
                      <a:pt x="16" y="51"/>
                    </a:lnTo>
                    <a:lnTo>
                      <a:pt x="24" y="63"/>
                    </a:lnTo>
                    <a:lnTo>
                      <a:pt x="30" y="76"/>
                    </a:lnTo>
                    <a:lnTo>
                      <a:pt x="37" y="91"/>
                    </a:lnTo>
                    <a:lnTo>
                      <a:pt x="41" y="106"/>
                    </a:lnTo>
                    <a:lnTo>
                      <a:pt x="42" y="125"/>
                    </a:lnTo>
                    <a:lnTo>
                      <a:pt x="53" y="125"/>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8" name="Freeform 185">
                <a:extLst>
                  <a:ext uri="{FF2B5EF4-FFF2-40B4-BE49-F238E27FC236}">
                    <a16:creationId xmlns:a16="http://schemas.microsoft.com/office/drawing/2014/main" id="{61253701-5561-4BB6-8E2E-209C317F9915}"/>
                  </a:ext>
                </a:extLst>
              </p:cNvPr>
              <p:cNvSpPr>
                <a:spLocks/>
              </p:cNvSpPr>
              <p:nvPr/>
            </p:nvSpPr>
            <p:spPr bwMode="auto">
              <a:xfrm>
                <a:off x="1284" y="2389"/>
                <a:ext cx="18" cy="42"/>
              </a:xfrm>
              <a:custGeom>
                <a:avLst/>
                <a:gdLst>
                  <a:gd name="T0" fmla="*/ 0 w 54"/>
                  <a:gd name="T1" fmla="*/ 0 h 126"/>
                  <a:gd name="T2" fmla="*/ 0 w 54"/>
                  <a:gd name="T3" fmla="*/ 0 h 126"/>
                  <a:gd name="T4" fmla="*/ 0 w 54"/>
                  <a:gd name="T5" fmla="*/ 0 h 126"/>
                  <a:gd name="T6" fmla="*/ 0 w 54"/>
                  <a:gd name="T7" fmla="*/ 0 h 126"/>
                  <a:gd name="T8" fmla="*/ 0 w 54"/>
                  <a:gd name="T9" fmla="*/ 0 h 126"/>
                  <a:gd name="T10" fmla="*/ 0 w 54"/>
                  <a:gd name="T11" fmla="*/ 0 h 126"/>
                  <a:gd name="T12" fmla="*/ 0 w 54"/>
                  <a:gd name="T13" fmla="*/ 0 h 126"/>
                  <a:gd name="T14" fmla="*/ 0 w 54"/>
                  <a:gd name="T15" fmla="*/ 0 h 126"/>
                  <a:gd name="T16" fmla="*/ 0 w 54"/>
                  <a:gd name="T17" fmla="*/ 0 h 126"/>
                  <a:gd name="T18" fmla="*/ 0 w 54"/>
                  <a:gd name="T19" fmla="*/ 0 h 126"/>
                  <a:gd name="T20" fmla="*/ 0 w 54"/>
                  <a:gd name="T21" fmla="*/ 0 h 126"/>
                  <a:gd name="T22" fmla="*/ 0 w 54"/>
                  <a:gd name="T23" fmla="*/ 0 h 126"/>
                  <a:gd name="T24" fmla="*/ 0 w 54"/>
                  <a:gd name="T25" fmla="*/ 0 h 126"/>
                  <a:gd name="T26" fmla="*/ 0 w 54"/>
                  <a:gd name="T27" fmla="*/ 0 h 126"/>
                  <a:gd name="T28" fmla="*/ 0 w 54"/>
                  <a:gd name="T29" fmla="*/ 0 h 126"/>
                  <a:gd name="T30" fmla="*/ 0 w 54"/>
                  <a:gd name="T31" fmla="*/ 0 h 126"/>
                  <a:gd name="T32" fmla="*/ 0 w 54"/>
                  <a:gd name="T33" fmla="*/ 0 h 126"/>
                  <a:gd name="T34" fmla="*/ 0 w 54"/>
                  <a:gd name="T35" fmla="*/ 0 h 126"/>
                  <a:gd name="T36" fmla="*/ 0 w 54"/>
                  <a:gd name="T37" fmla="*/ 0 h 126"/>
                  <a:gd name="T38" fmla="*/ 0 w 54"/>
                  <a:gd name="T39" fmla="*/ 0 h 126"/>
                  <a:gd name="T40" fmla="*/ 0 w 54"/>
                  <a:gd name="T41" fmla="*/ 0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4" h="126">
                    <a:moveTo>
                      <a:pt x="11" y="126"/>
                    </a:moveTo>
                    <a:lnTo>
                      <a:pt x="11" y="126"/>
                    </a:lnTo>
                    <a:lnTo>
                      <a:pt x="12" y="118"/>
                    </a:lnTo>
                    <a:lnTo>
                      <a:pt x="16" y="108"/>
                    </a:lnTo>
                    <a:lnTo>
                      <a:pt x="22" y="97"/>
                    </a:lnTo>
                    <a:lnTo>
                      <a:pt x="30" y="85"/>
                    </a:lnTo>
                    <a:lnTo>
                      <a:pt x="38" y="69"/>
                    </a:lnTo>
                    <a:lnTo>
                      <a:pt x="45" y="51"/>
                    </a:lnTo>
                    <a:lnTo>
                      <a:pt x="52" y="28"/>
                    </a:lnTo>
                    <a:lnTo>
                      <a:pt x="54" y="0"/>
                    </a:lnTo>
                    <a:lnTo>
                      <a:pt x="43" y="0"/>
                    </a:lnTo>
                    <a:lnTo>
                      <a:pt x="41" y="20"/>
                    </a:lnTo>
                    <a:lnTo>
                      <a:pt x="37" y="35"/>
                    </a:lnTo>
                    <a:lnTo>
                      <a:pt x="30" y="50"/>
                    </a:lnTo>
                    <a:lnTo>
                      <a:pt x="25" y="62"/>
                    </a:lnTo>
                    <a:lnTo>
                      <a:pt x="16" y="75"/>
                    </a:lnTo>
                    <a:lnTo>
                      <a:pt x="8" y="89"/>
                    </a:lnTo>
                    <a:lnTo>
                      <a:pt x="1" y="104"/>
                    </a:lnTo>
                    <a:lnTo>
                      <a:pt x="0" y="126"/>
                    </a:lnTo>
                    <a:lnTo>
                      <a:pt x="11" y="126"/>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899" name="Freeform 186">
                <a:extLst>
                  <a:ext uri="{FF2B5EF4-FFF2-40B4-BE49-F238E27FC236}">
                    <a16:creationId xmlns:a16="http://schemas.microsoft.com/office/drawing/2014/main" id="{CAB2E76C-14B6-409F-A690-BEDCB154DA80}"/>
                  </a:ext>
                </a:extLst>
              </p:cNvPr>
              <p:cNvSpPr>
                <a:spLocks/>
              </p:cNvSpPr>
              <p:nvPr/>
            </p:nvSpPr>
            <p:spPr bwMode="auto">
              <a:xfrm>
                <a:off x="1284" y="2431"/>
                <a:ext cx="18" cy="42"/>
              </a:xfrm>
              <a:custGeom>
                <a:avLst/>
                <a:gdLst>
                  <a:gd name="T0" fmla="*/ 0 w 54"/>
                  <a:gd name="T1" fmla="*/ 0 h 126"/>
                  <a:gd name="T2" fmla="*/ 0 w 54"/>
                  <a:gd name="T3" fmla="*/ 0 h 126"/>
                  <a:gd name="T4" fmla="*/ 0 w 54"/>
                  <a:gd name="T5" fmla="*/ 0 h 126"/>
                  <a:gd name="T6" fmla="*/ 0 w 54"/>
                  <a:gd name="T7" fmla="*/ 0 h 126"/>
                  <a:gd name="T8" fmla="*/ 0 w 54"/>
                  <a:gd name="T9" fmla="*/ 0 h 126"/>
                  <a:gd name="T10" fmla="*/ 0 w 54"/>
                  <a:gd name="T11" fmla="*/ 0 h 126"/>
                  <a:gd name="T12" fmla="*/ 0 w 54"/>
                  <a:gd name="T13" fmla="*/ 0 h 126"/>
                  <a:gd name="T14" fmla="*/ 0 w 54"/>
                  <a:gd name="T15" fmla="*/ 0 h 126"/>
                  <a:gd name="T16" fmla="*/ 0 w 54"/>
                  <a:gd name="T17" fmla="*/ 0 h 126"/>
                  <a:gd name="T18" fmla="*/ 0 w 54"/>
                  <a:gd name="T19" fmla="*/ 0 h 126"/>
                  <a:gd name="T20" fmla="*/ 0 w 54"/>
                  <a:gd name="T21" fmla="*/ 0 h 126"/>
                  <a:gd name="T22" fmla="*/ 0 w 54"/>
                  <a:gd name="T23" fmla="*/ 0 h 126"/>
                  <a:gd name="T24" fmla="*/ 0 w 54"/>
                  <a:gd name="T25" fmla="*/ 0 h 126"/>
                  <a:gd name="T26" fmla="*/ 0 w 54"/>
                  <a:gd name="T27" fmla="*/ 0 h 126"/>
                  <a:gd name="T28" fmla="*/ 0 w 54"/>
                  <a:gd name="T29" fmla="*/ 0 h 126"/>
                  <a:gd name="T30" fmla="*/ 0 w 54"/>
                  <a:gd name="T31" fmla="*/ 0 h 126"/>
                  <a:gd name="T32" fmla="*/ 0 w 54"/>
                  <a:gd name="T33" fmla="*/ 0 h 126"/>
                  <a:gd name="T34" fmla="*/ 0 w 54"/>
                  <a:gd name="T35" fmla="*/ 0 h 126"/>
                  <a:gd name="T36" fmla="*/ 0 w 54"/>
                  <a:gd name="T37" fmla="*/ 0 h 1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4" h="126">
                    <a:moveTo>
                      <a:pt x="54" y="126"/>
                    </a:moveTo>
                    <a:lnTo>
                      <a:pt x="52" y="98"/>
                    </a:lnTo>
                    <a:lnTo>
                      <a:pt x="45" y="75"/>
                    </a:lnTo>
                    <a:lnTo>
                      <a:pt x="38" y="57"/>
                    </a:lnTo>
                    <a:lnTo>
                      <a:pt x="31" y="41"/>
                    </a:lnTo>
                    <a:lnTo>
                      <a:pt x="22" y="28"/>
                    </a:lnTo>
                    <a:lnTo>
                      <a:pt x="16" y="17"/>
                    </a:lnTo>
                    <a:lnTo>
                      <a:pt x="12" y="7"/>
                    </a:lnTo>
                    <a:lnTo>
                      <a:pt x="11" y="0"/>
                    </a:lnTo>
                    <a:lnTo>
                      <a:pt x="0" y="0"/>
                    </a:lnTo>
                    <a:lnTo>
                      <a:pt x="1" y="21"/>
                    </a:lnTo>
                    <a:lnTo>
                      <a:pt x="8" y="36"/>
                    </a:lnTo>
                    <a:lnTo>
                      <a:pt x="16" y="50"/>
                    </a:lnTo>
                    <a:lnTo>
                      <a:pt x="23" y="64"/>
                    </a:lnTo>
                    <a:lnTo>
                      <a:pt x="30" y="76"/>
                    </a:lnTo>
                    <a:lnTo>
                      <a:pt x="37" y="91"/>
                    </a:lnTo>
                    <a:lnTo>
                      <a:pt x="41" y="106"/>
                    </a:lnTo>
                    <a:lnTo>
                      <a:pt x="43" y="126"/>
                    </a:lnTo>
                    <a:lnTo>
                      <a:pt x="54" y="126"/>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0" name="Freeform 187">
                <a:extLst>
                  <a:ext uri="{FF2B5EF4-FFF2-40B4-BE49-F238E27FC236}">
                    <a16:creationId xmlns:a16="http://schemas.microsoft.com/office/drawing/2014/main" id="{6FABC2AB-8C0D-41DA-AAE1-579103859BC7}"/>
                  </a:ext>
                </a:extLst>
              </p:cNvPr>
              <p:cNvSpPr>
                <a:spLocks/>
              </p:cNvSpPr>
              <p:nvPr/>
            </p:nvSpPr>
            <p:spPr bwMode="auto">
              <a:xfrm>
                <a:off x="1560" y="2267"/>
                <a:ext cx="16" cy="40"/>
              </a:xfrm>
              <a:custGeom>
                <a:avLst/>
                <a:gdLst>
                  <a:gd name="T0" fmla="*/ 0 w 49"/>
                  <a:gd name="T1" fmla="*/ 0 h 119"/>
                  <a:gd name="T2" fmla="*/ 0 w 49"/>
                  <a:gd name="T3" fmla="*/ 0 h 119"/>
                  <a:gd name="T4" fmla="*/ 0 w 49"/>
                  <a:gd name="T5" fmla="*/ 0 h 119"/>
                  <a:gd name="T6" fmla="*/ 0 w 49"/>
                  <a:gd name="T7" fmla="*/ 0 h 119"/>
                  <a:gd name="T8" fmla="*/ 0 w 49"/>
                  <a:gd name="T9" fmla="*/ 0 h 119"/>
                  <a:gd name="T10" fmla="*/ 0 w 49"/>
                  <a:gd name="T11" fmla="*/ 0 h 119"/>
                  <a:gd name="T12" fmla="*/ 0 w 49"/>
                  <a:gd name="T13" fmla="*/ 0 h 119"/>
                  <a:gd name="T14" fmla="*/ 0 w 49"/>
                  <a:gd name="T15" fmla="*/ 0 h 119"/>
                  <a:gd name="T16" fmla="*/ 0 w 49"/>
                  <a:gd name="T17" fmla="*/ 0 h 119"/>
                  <a:gd name="T18" fmla="*/ 0 w 49"/>
                  <a:gd name="T19" fmla="*/ 0 h 119"/>
                  <a:gd name="T20" fmla="*/ 0 w 49"/>
                  <a:gd name="T21" fmla="*/ 0 h 119"/>
                  <a:gd name="T22" fmla="*/ 0 w 49"/>
                  <a:gd name="T23" fmla="*/ 0 h 119"/>
                  <a:gd name="T24" fmla="*/ 0 w 49"/>
                  <a:gd name="T25" fmla="*/ 0 h 119"/>
                  <a:gd name="T26" fmla="*/ 0 w 49"/>
                  <a:gd name="T27" fmla="*/ 0 h 119"/>
                  <a:gd name="T28" fmla="*/ 0 w 49"/>
                  <a:gd name="T29" fmla="*/ 0 h 119"/>
                  <a:gd name="T30" fmla="*/ 0 w 49"/>
                  <a:gd name="T31" fmla="*/ 0 h 119"/>
                  <a:gd name="T32" fmla="*/ 0 w 49"/>
                  <a:gd name="T33" fmla="*/ 0 h 1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9" h="119">
                    <a:moveTo>
                      <a:pt x="38" y="14"/>
                    </a:moveTo>
                    <a:lnTo>
                      <a:pt x="38" y="14"/>
                    </a:lnTo>
                    <a:lnTo>
                      <a:pt x="34" y="41"/>
                    </a:lnTo>
                    <a:lnTo>
                      <a:pt x="23" y="62"/>
                    </a:lnTo>
                    <a:lnTo>
                      <a:pt x="7" y="84"/>
                    </a:lnTo>
                    <a:lnTo>
                      <a:pt x="0" y="119"/>
                    </a:lnTo>
                    <a:lnTo>
                      <a:pt x="12" y="119"/>
                    </a:lnTo>
                    <a:lnTo>
                      <a:pt x="16" y="103"/>
                    </a:lnTo>
                    <a:lnTo>
                      <a:pt x="28" y="84"/>
                    </a:lnTo>
                    <a:lnTo>
                      <a:pt x="42" y="55"/>
                    </a:lnTo>
                    <a:lnTo>
                      <a:pt x="49" y="14"/>
                    </a:lnTo>
                    <a:lnTo>
                      <a:pt x="47" y="4"/>
                    </a:lnTo>
                    <a:lnTo>
                      <a:pt x="43" y="0"/>
                    </a:lnTo>
                    <a:lnTo>
                      <a:pt x="39" y="4"/>
                    </a:lnTo>
                    <a:lnTo>
                      <a:pt x="38" y="14"/>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1" name="Freeform 188">
                <a:extLst>
                  <a:ext uri="{FF2B5EF4-FFF2-40B4-BE49-F238E27FC236}">
                    <a16:creationId xmlns:a16="http://schemas.microsoft.com/office/drawing/2014/main" id="{6CE07F43-510D-45A6-BFE3-17175229BCA5}"/>
                  </a:ext>
                </a:extLst>
              </p:cNvPr>
              <p:cNvSpPr>
                <a:spLocks/>
              </p:cNvSpPr>
              <p:nvPr/>
            </p:nvSpPr>
            <p:spPr bwMode="auto">
              <a:xfrm>
                <a:off x="1560" y="2237"/>
                <a:ext cx="16" cy="35"/>
              </a:xfrm>
              <a:custGeom>
                <a:avLst/>
                <a:gdLst>
                  <a:gd name="T0" fmla="*/ 0 w 49"/>
                  <a:gd name="T1" fmla="*/ 0 h 105"/>
                  <a:gd name="T2" fmla="*/ 0 w 49"/>
                  <a:gd name="T3" fmla="*/ 0 h 105"/>
                  <a:gd name="T4" fmla="*/ 0 w 49"/>
                  <a:gd name="T5" fmla="*/ 0 h 105"/>
                  <a:gd name="T6" fmla="*/ 0 w 49"/>
                  <a:gd name="T7" fmla="*/ 0 h 105"/>
                  <a:gd name="T8" fmla="*/ 0 w 49"/>
                  <a:gd name="T9" fmla="*/ 0 h 105"/>
                  <a:gd name="T10" fmla="*/ 0 w 49"/>
                  <a:gd name="T11" fmla="*/ 0 h 105"/>
                  <a:gd name="T12" fmla="*/ 0 w 49"/>
                  <a:gd name="T13" fmla="*/ 0 h 105"/>
                  <a:gd name="T14" fmla="*/ 0 w 49"/>
                  <a:gd name="T15" fmla="*/ 0 h 105"/>
                  <a:gd name="T16" fmla="*/ 0 w 49"/>
                  <a:gd name="T17" fmla="*/ 0 h 105"/>
                  <a:gd name="T18" fmla="*/ 0 w 49"/>
                  <a:gd name="T19" fmla="*/ 0 h 105"/>
                  <a:gd name="T20" fmla="*/ 0 w 49"/>
                  <a:gd name="T21" fmla="*/ 0 h 105"/>
                  <a:gd name="T22" fmla="*/ 0 w 49"/>
                  <a:gd name="T23" fmla="*/ 0 h 105"/>
                  <a:gd name="T24" fmla="*/ 0 w 49"/>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9" h="105">
                    <a:moveTo>
                      <a:pt x="0" y="0"/>
                    </a:moveTo>
                    <a:lnTo>
                      <a:pt x="0" y="0"/>
                    </a:lnTo>
                    <a:lnTo>
                      <a:pt x="7" y="33"/>
                    </a:lnTo>
                    <a:lnTo>
                      <a:pt x="23" y="55"/>
                    </a:lnTo>
                    <a:lnTo>
                      <a:pt x="34" y="77"/>
                    </a:lnTo>
                    <a:lnTo>
                      <a:pt x="38" y="105"/>
                    </a:lnTo>
                    <a:lnTo>
                      <a:pt x="49" y="105"/>
                    </a:lnTo>
                    <a:lnTo>
                      <a:pt x="42" y="63"/>
                    </a:lnTo>
                    <a:lnTo>
                      <a:pt x="28" y="33"/>
                    </a:lnTo>
                    <a:lnTo>
                      <a:pt x="16" y="14"/>
                    </a:lnTo>
                    <a:lnTo>
                      <a:pt x="12" y="0"/>
                    </a:lnTo>
                    <a:lnTo>
                      <a:pt x="0"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2" name="Freeform 189">
                <a:extLst>
                  <a:ext uri="{FF2B5EF4-FFF2-40B4-BE49-F238E27FC236}">
                    <a16:creationId xmlns:a16="http://schemas.microsoft.com/office/drawing/2014/main" id="{C1CE2D90-D029-452A-B8EA-ABABA95BDBB9}"/>
                  </a:ext>
                </a:extLst>
              </p:cNvPr>
              <p:cNvSpPr>
                <a:spLocks/>
              </p:cNvSpPr>
              <p:nvPr/>
            </p:nvSpPr>
            <p:spPr bwMode="auto">
              <a:xfrm>
                <a:off x="1560" y="2200"/>
                <a:ext cx="16" cy="37"/>
              </a:xfrm>
              <a:custGeom>
                <a:avLst/>
                <a:gdLst>
                  <a:gd name="T0" fmla="*/ 0 w 49"/>
                  <a:gd name="T1" fmla="*/ 0 h 109"/>
                  <a:gd name="T2" fmla="*/ 0 w 49"/>
                  <a:gd name="T3" fmla="*/ 0 h 109"/>
                  <a:gd name="T4" fmla="*/ 0 w 49"/>
                  <a:gd name="T5" fmla="*/ 0 h 109"/>
                  <a:gd name="T6" fmla="*/ 0 w 49"/>
                  <a:gd name="T7" fmla="*/ 0 h 109"/>
                  <a:gd name="T8" fmla="*/ 0 w 49"/>
                  <a:gd name="T9" fmla="*/ 0 h 109"/>
                  <a:gd name="T10" fmla="*/ 0 w 49"/>
                  <a:gd name="T11" fmla="*/ 0 h 109"/>
                  <a:gd name="T12" fmla="*/ 0 w 49"/>
                  <a:gd name="T13" fmla="*/ 0 h 109"/>
                  <a:gd name="T14" fmla="*/ 0 w 49"/>
                  <a:gd name="T15" fmla="*/ 0 h 109"/>
                  <a:gd name="T16" fmla="*/ 0 w 49"/>
                  <a:gd name="T17" fmla="*/ 0 h 109"/>
                  <a:gd name="T18" fmla="*/ 0 w 49"/>
                  <a:gd name="T19" fmla="*/ 0 h 109"/>
                  <a:gd name="T20" fmla="*/ 0 w 49"/>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9" h="109">
                    <a:moveTo>
                      <a:pt x="38" y="0"/>
                    </a:moveTo>
                    <a:lnTo>
                      <a:pt x="32" y="30"/>
                    </a:lnTo>
                    <a:lnTo>
                      <a:pt x="23" y="51"/>
                    </a:lnTo>
                    <a:lnTo>
                      <a:pt x="7" y="74"/>
                    </a:lnTo>
                    <a:lnTo>
                      <a:pt x="0" y="109"/>
                    </a:lnTo>
                    <a:lnTo>
                      <a:pt x="12" y="109"/>
                    </a:lnTo>
                    <a:lnTo>
                      <a:pt x="16" y="94"/>
                    </a:lnTo>
                    <a:lnTo>
                      <a:pt x="28" y="73"/>
                    </a:lnTo>
                    <a:lnTo>
                      <a:pt x="43" y="44"/>
                    </a:lnTo>
                    <a:lnTo>
                      <a:pt x="49" y="0"/>
                    </a:lnTo>
                    <a:lnTo>
                      <a:pt x="38"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3" name="Freeform 190">
                <a:extLst>
                  <a:ext uri="{FF2B5EF4-FFF2-40B4-BE49-F238E27FC236}">
                    <a16:creationId xmlns:a16="http://schemas.microsoft.com/office/drawing/2014/main" id="{0D672204-8F83-4A74-A886-105FE179868C}"/>
                  </a:ext>
                </a:extLst>
              </p:cNvPr>
              <p:cNvSpPr>
                <a:spLocks/>
              </p:cNvSpPr>
              <p:nvPr/>
            </p:nvSpPr>
            <p:spPr bwMode="auto">
              <a:xfrm>
                <a:off x="1603" y="2267"/>
                <a:ext cx="17" cy="40"/>
              </a:xfrm>
              <a:custGeom>
                <a:avLst/>
                <a:gdLst>
                  <a:gd name="T0" fmla="*/ 0 w 50"/>
                  <a:gd name="T1" fmla="*/ 0 h 118"/>
                  <a:gd name="T2" fmla="*/ 0 w 50"/>
                  <a:gd name="T3" fmla="*/ 0 h 118"/>
                  <a:gd name="T4" fmla="*/ 0 w 50"/>
                  <a:gd name="T5" fmla="*/ 0 h 118"/>
                  <a:gd name="T6" fmla="*/ 0 w 50"/>
                  <a:gd name="T7" fmla="*/ 0 h 118"/>
                  <a:gd name="T8" fmla="*/ 0 w 50"/>
                  <a:gd name="T9" fmla="*/ 0 h 118"/>
                  <a:gd name="T10" fmla="*/ 0 w 50"/>
                  <a:gd name="T11" fmla="*/ 0 h 118"/>
                  <a:gd name="T12" fmla="*/ 0 w 50"/>
                  <a:gd name="T13" fmla="*/ 0 h 118"/>
                  <a:gd name="T14" fmla="*/ 0 w 50"/>
                  <a:gd name="T15" fmla="*/ 0 h 118"/>
                  <a:gd name="T16" fmla="*/ 0 w 50"/>
                  <a:gd name="T17" fmla="*/ 0 h 118"/>
                  <a:gd name="T18" fmla="*/ 0 w 50"/>
                  <a:gd name="T19" fmla="*/ 0 h 118"/>
                  <a:gd name="T20" fmla="*/ 0 w 50"/>
                  <a:gd name="T21" fmla="*/ 0 h 118"/>
                  <a:gd name="T22" fmla="*/ 0 w 50"/>
                  <a:gd name="T23" fmla="*/ 0 h 118"/>
                  <a:gd name="T24" fmla="*/ 0 w 50"/>
                  <a:gd name="T25" fmla="*/ 0 h 118"/>
                  <a:gd name="T26" fmla="*/ 0 w 50"/>
                  <a:gd name="T27" fmla="*/ 0 h 118"/>
                  <a:gd name="T28" fmla="*/ 0 w 50"/>
                  <a:gd name="T29" fmla="*/ 0 h 118"/>
                  <a:gd name="T30" fmla="*/ 0 w 50"/>
                  <a:gd name="T31" fmla="*/ 0 h 118"/>
                  <a:gd name="T32" fmla="*/ 0 w 50"/>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118">
                    <a:moveTo>
                      <a:pt x="39" y="14"/>
                    </a:moveTo>
                    <a:lnTo>
                      <a:pt x="39" y="14"/>
                    </a:lnTo>
                    <a:lnTo>
                      <a:pt x="34" y="40"/>
                    </a:lnTo>
                    <a:lnTo>
                      <a:pt x="22" y="61"/>
                    </a:lnTo>
                    <a:lnTo>
                      <a:pt x="7" y="85"/>
                    </a:lnTo>
                    <a:lnTo>
                      <a:pt x="0" y="118"/>
                    </a:lnTo>
                    <a:lnTo>
                      <a:pt x="11" y="118"/>
                    </a:lnTo>
                    <a:lnTo>
                      <a:pt x="15" y="104"/>
                    </a:lnTo>
                    <a:lnTo>
                      <a:pt x="28" y="83"/>
                    </a:lnTo>
                    <a:lnTo>
                      <a:pt x="43" y="57"/>
                    </a:lnTo>
                    <a:lnTo>
                      <a:pt x="50" y="14"/>
                    </a:lnTo>
                    <a:lnTo>
                      <a:pt x="48" y="4"/>
                    </a:lnTo>
                    <a:lnTo>
                      <a:pt x="44" y="0"/>
                    </a:lnTo>
                    <a:lnTo>
                      <a:pt x="40" y="4"/>
                    </a:lnTo>
                    <a:lnTo>
                      <a:pt x="39" y="14"/>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4" name="Freeform 191">
                <a:extLst>
                  <a:ext uri="{FF2B5EF4-FFF2-40B4-BE49-F238E27FC236}">
                    <a16:creationId xmlns:a16="http://schemas.microsoft.com/office/drawing/2014/main" id="{8E2DE8F0-F581-4F71-85D8-0CE5E015DA8F}"/>
                  </a:ext>
                </a:extLst>
              </p:cNvPr>
              <p:cNvSpPr>
                <a:spLocks/>
              </p:cNvSpPr>
              <p:nvPr/>
            </p:nvSpPr>
            <p:spPr bwMode="auto">
              <a:xfrm>
                <a:off x="1603" y="2237"/>
                <a:ext cx="17" cy="35"/>
              </a:xfrm>
              <a:custGeom>
                <a:avLst/>
                <a:gdLst>
                  <a:gd name="T0" fmla="*/ 0 w 50"/>
                  <a:gd name="T1" fmla="*/ 0 h 105"/>
                  <a:gd name="T2" fmla="*/ 0 w 50"/>
                  <a:gd name="T3" fmla="*/ 0 h 105"/>
                  <a:gd name="T4" fmla="*/ 0 w 50"/>
                  <a:gd name="T5" fmla="*/ 0 h 105"/>
                  <a:gd name="T6" fmla="*/ 0 w 50"/>
                  <a:gd name="T7" fmla="*/ 0 h 105"/>
                  <a:gd name="T8" fmla="*/ 0 w 50"/>
                  <a:gd name="T9" fmla="*/ 0 h 105"/>
                  <a:gd name="T10" fmla="*/ 0 w 50"/>
                  <a:gd name="T11" fmla="*/ 0 h 105"/>
                  <a:gd name="T12" fmla="*/ 0 w 50"/>
                  <a:gd name="T13" fmla="*/ 0 h 105"/>
                  <a:gd name="T14" fmla="*/ 0 w 50"/>
                  <a:gd name="T15" fmla="*/ 0 h 105"/>
                  <a:gd name="T16" fmla="*/ 0 w 50"/>
                  <a:gd name="T17" fmla="*/ 0 h 105"/>
                  <a:gd name="T18" fmla="*/ 0 w 50"/>
                  <a:gd name="T19" fmla="*/ 0 h 105"/>
                  <a:gd name="T20" fmla="*/ 0 w 50"/>
                  <a:gd name="T21" fmla="*/ 0 h 105"/>
                  <a:gd name="T22" fmla="*/ 0 w 50"/>
                  <a:gd name="T23" fmla="*/ 0 h 105"/>
                  <a:gd name="T24" fmla="*/ 0 w 50"/>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05">
                    <a:moveTo>
                      <a:pt x="0" y="0"/>
                    </a:moveTo>
                    <a:lnTo>
                      <a:pt x="0" y="0"/>
                    </a:lnTo>
                    <a:lnTo>
                      <a:pt x="7" y="33"/>
                    </a:lnTo>
                    <a:lnTo>
                      <a:pt x="22" y="55"/>
                    </a:lnTo>
                    <a:lnTo>
                      <a:pt x="34" y="77"/>
                    </a:lnTo>
                    <a:lnTo>
                      <a:pt x="39" y="105"/>
                    </a:lnTo>
                    <a:lnTo>
                      <a:pt x="50" y="105"/>
                    </a:lnTo>
                    <a:lnTo>
                      <a:pt x="43" y="61"/>
                    </a:lnTo>
                    <a:lnTo>
                      <a:pt x="28" y="33"/>
                    </a:lnTo>
                    <a:lnTo>
                      <a:pt x="15" y="14"/>
                    </a:lnTo>
                    <a:lnTo>
                      <a:pt x="11" y="0"/>
                    </a:lnTo>
                    <a:lnTo>
                      <a:pt x="0"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5" name="Freeform 192">
                <a:extLst>
                  <a:ext uri="{FF2B5EF4-FFF2-40B4-BE49-F238E27FC236}">
                    <a16:creationId xmlns:a16="http://schemas.microsoft.com/office/drawing/2014/main" id="{14963252-C750-4023-972A-02421D1237DE}"/>
                  </a:ext>
                </a:extLst>
              </p:cNvPr>
              <p:cNvSpPr>
                <a:spLocks/>
              </p:cNvSpPr>
              <p:nvPr/>
            </p:nvSpPr>
            <p:spPr bwMode="auto">
              <a:xfrm>
                <a:off x="1603" y="2200"/>
                <a:ext cx="17" cy="37"/>
              </a:xfrm>
              <a:custGeom>
                <a:avLst/>
                <a:gdLst>
                  <a:gd name="T0" fmla="*/ 0 w 50"/>
                  <a:gd name="T1" fmla="*/ 0 h 110"/>
                  <a:gd name="T2" fmla="*/ 0 w 50"/>
                  <a:gd name="T3" fmla="*/ 0 h 110"/>
                  <a:gd name="T4" fmla="*/ 0 w 50"/>
                  <a:gd name="T5" fmla="*/ 0 h 110"/>
                  <a:gd name="T6" fmla="*/ 0 w 50"/>
                  <a:gd name="T7" fmla="*/ 0 h 110"/>
                  <a:gd name="T8" fmla="*/ 0 w 50"/>
                  <a:gd name="T9" fmla="*/ 0 h 110"/>
                  <a:gd name="T10" fmla="*/ 0 w 50"/>
                  <a:gd name="T11" fmla="*/ 0 h 110"/>
                  <a:gd name="T12" fmla="*/ 0 w 50"/>
                  <a:gd name="T13" fmla="*/ 0 h 110"/>
                  <a:gd name="T14" fmla="*/ 0 w 50"/>
                  <a:gd name="T15" fmla="*/ 0 h 110"/>
                  <a:gd name="T16" fmla="*/ 0 w 50"/>
                  <a:gd name="T17" fmla="*/ 0 h 110"/>
                  <a:gd name="T18" fmla="*/ 0 w 50"/>
                  <a:gd name="T19" fmla="*/ 0 h 110"/>
                  <a:gd name="T20" fmla="*/ 0 w 50"/>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10">
                    <a:moveTo>
                      <a:pt x="39" y="0"/>
                    </a:moveTo>
                    <a:lnTo>
                      <a:pt x="34" y="30"/>
                    </a:lnTo>
                    <a:lnTo>
                      <a:pt x="22" y="52"/>
                    </a:lnTo>
                    <a:lnTo>
                      <a:pt x="7" y="76"/>
                    </a:lnTo>
                    <a:lnTo>
                      <a:pt x="0" y="110"/>
                    </a:lnTo>
                    <a:lnTo>
                      <a:pt x="11" y="110"/>
                    </a:lnTo>
                    <a:lnTo>
                      <a:pt x="15" y="95"/>
                    </a:lnTo>
                    <a:lnTo>
                      <a:pt x="28" y="74"/>
                    </a:lnTo>
                    <a:lnTo>
                      <a:pt x="43" y="44"/>
                    </a:lnTo>
                    <a:lnTo>
                      <a:pt x="50" y="0"/>
                    </a:lnTo>
                    <a:lnTo>
                      <a:pt x="39"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6" name="Freeform 193">
                <a:extLst>
                  <a:ext uri="{FF2B5EF4-FFF2-40B4-BE49-F238E27FC236}">
                    <a16:creationId xmlns:a16="http://schemas.microsoft.com/office/drawing/2014/main" id="{7C66BAC1-A62F-40CF-BE07-5063521DD2D9}"/>
                  </a:ext>
                </a:extLst>
              </p:cNvPr>
              <p:cNvSpPr>
                <a:spLocks/>
              </p:cNvSpPr>
              <p:nvPr/>
            </p:nvSpPr>
            <p:spPr bwMode="auto">
              <a:xfrm>
                <a:off x="1473" y="2267"/>
                <a:ext cx="16" cy="40"/>
              </a:xfrm>
              <a:custGeom>
                <a:avLst/>
                <a:gdLst>
                  <a:gd name="T0" fmla="*/ 0 w 50"/>
                  <a:gd name="T1" fmla="*/ 0 h 118"/>
                  <a:gd name="T2" fmla="*/ 0 w 50"/>
                  <a:gd name="T3" fmla="*/ 0 h 118"/>
                  <a:gd name="T4" fmla="*/ 0 w 50"/>
                  <a:gd name="T5" fmla="*/ 0 h 118"/>
                  <a:gd name="T6" fmla="*/ 0 w 50"/>
                  <a:gd name="T7" fmla="*/ 0 h 118"/>
                  <a:gd name="T8" fmla="*/ 0 w 50"/>
                  <a:gd name="T9" fmla="*/ 0 h 118"/>
                  <a:gd name="T10" fmla="*/ 0 w 50"/>
                  <a:gd name="T11" fmla="*/ 0 h 118"/>
                  <a:gd name="T12" fmla="*/ 0 w 50"/>
                  <a:gd name="T13" fmla="*/ 0 h 118"/>
                  <a:gd name="T14" fmla="*/ 0 w 50"/>
                  <a:gd name="T15" fmla="*/ 0 h 118"/>
                  <a:gd name="T16" fmla="*/ 0 w 50"/>
                  <a:gd name="T17" fmla="*/ 0 h 118"/>
                  <a:gd name="T18" fmla="*/ 0 w 50"/>
                  <a:gd name="T19" fmla="*/ 0 h 118"/>
                  <a:gd name="T20" fmla="*/ 0 w 50"/>
                  <a:gd name="T21" fmla="*/ 0 h 118"/>
                  <a:gd name="T22" fmla="*/ 0 w 50"/>
                  <a:gd name="T23" fmla="*/ 0 h 118"/>
                  <a:gd name="T24" fmla="*/ 0 w 50"/>
                  <a:gd name="T25" fmla="*/ 0 h 118"/>
                  <a:gd name="T26" fmla="*/ 0 w 50"/>
                  <a:gd name="T27" fmla="*/ 0 h 118"/>
                  <a:gd name="T28" fmla="*/ 0 w 50"/>
                  <a:gd name="T29" fmla="*/ 0 h 118"/>
                  <a:gd name="T30" fmla="*/ 0 w 50"/>
                  <a:gd name="T31" fmla="*/ 0 h 118"/>
                  <a:gd name="T32" fmla="*/ 0 w 50"/>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118">
                    <a:moveTo>
                      <a:pt x="39" y="14"/>
                    </a:moveTo>
                    <a:lnTo>
                      <a:pt x="39" y="14"/>
                    </a:lnTo>
                    <a:lnTo>
                      <a:pt x="35" y="40"/>
                    </a:lnTo>
                    <a:lnTo>
                      <a:pt x="22" y="61"/>
                    </a:lnTo>
                    <a:lnTo>
                      <a:pt x="7" y="85"/>
                    </a:lnTo>
                    <a:lnTo>
                      <a:pt x="0" y="118"/>
                    </a:lnTo>
                    <a:lnTo>
                      <a:pt x="11" y="118"/>
                    </a:lnTo>
                    <a:lnTo>
                      <a:pt x="15" y="104"/>
                    </a:lnTo>
                    <a:lnTo>
                      <a:pt x="28" y="83"/>
                    </a:lnTo>
                    <a:lnTo>
                      <a:pt x="43" y="57"/>
                    </a:lnTo>
                    <a:lnTo>
                      <a:pt x="50" y="14"/>
                    </a:lnTo>
                    <a:lnTo>
                      <a:pt x="48" y="4"/>
                    </a:lnTo>
                    <a:lnTo>
                      <a:pt x="44" y="0"/>
                    </a:lnTo>
                    <a:lnTo>
                      <a:pt x="40" y="4"/>
                    </a:lnTo>
                    <a:lnTo>
                      <a:pt x="39" y="14"/>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7" name="Freeform 194">
                <a:extLst>
                  <a:ext uri="{FF2B5EF4-FFF2-40B4-BE49-F238E27FC236}">
                    <a16:creationId xmlns:a16="http://schemas.microsoft.com/office/drawing/2014/main" id="{0E2EDCE6-3644-48EB-8BEF-81B019A05747}"/>
                  </a:ext>
                </a:extLst>
              </p:cNvPr>
              <p:cNvSpPr>
                <a:spLocks/>
              </p:cNvSpPr>
              <p:nvPr/>
            </p:nvSpPr>
            <p:spPr bwMode="auto">
              <a:xfrm>
                <a:off x="1473" y="2237"/>
                <a:ext cx="16" cy="35"/>
              </a:xfrm>
              <a:custGeom>
                <a:avLst/>
                <a:gdLst>
                  <a:gd name="T0" fmla="*/ 0 w 50"/>
                  <a:gd name="T1" fmla="*/ 0 h 105"/>
                  <a:gd name="T2" fmla="*/ 0 w 50"/>
                  <a:gd name="T3" fmla="*/ 0 h 105"/>
                  <a:gd name="T4" fmla="*/ 0 w 50"/>
                  <a:gd name="T5" fmla="*/ 0 h 105"/>
                  <a:gd name="T6" fmla="*/ 0 w 50"/>
                  <a:gd name="T7" fmla="*/ 0 h 105"/>
                  <a:gd name="T8" fmla="*/ 0 w 50"/>
                  <a:gd name="T9" fmla="*/ 0 h 105"/>
                  <a:gd name="T10" fmla="*/ 0 w 50"/>
                  <a:gd name="T11" fmla="*/ 0 h 105"/>
                  <a:gd name="T12" fmla="*/ 0 w 50"/>
                  <a:gd name="T13" fmla="*/ 0 h 105"/>
                  <a:gd name="T14" fmla="*/ 0 w 50"/>
                  <a:gd name="T15" fmla="*/ 0 h 105"/>
                  <a:gd name="T16" fmla="*/ 0 w 50"/>
                  <a:gd name="T17" fmla="*/ 0 h 105"/>
                  <a:gd name="T18" fmla="*/ 0 w 50"/>
                  <a:gd name="T19" fmla="*/ 0 h 105"/>
                  <a:gd name="T20" fmla="*/ 0 w 50"/>
                  <a:gd name="T21" fmla="*/ 0 h 105"/>
                  <a:gd name="T22" fmla="*/ 0 w 50"/>
                  <a:gd name="T23" fmla="*/ 0 h 105"/>
                  <a:gd name="T24" fmla="*/ 0 w 50"/>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05">
                    <a:moveTo>
                      <a:pt x="0" y="0"/>
                    </a:moveTo>
                    <a:lnTo>
                      <a:pt x="0" y="0"/>
                    </a:lnTo>
                    <a:lnTo>
                      <a:pt x="7" y="33"/>
                    </a:lnTo>
                    <a:lnTo>
                      <a:pt x="22" y="55"/>
                    </a:lnTo>
                    <a:lnTo>
                      <a:pt x="35" y="77"/>
                    </a:lnTo>
                    <a:lnTo>
                      <a:pt x="39" y="105"/>
                    </a:lnTo>
                    <a:lnTo>
                      <a:pt x="50" y="105"/>
                    </a:lnTo>
                    <a:lnTo>
                      <a:pt x="43" y="61"/>
                    </a:lnTo>
                    <a:lnTo>
                      <a:pt x="28" y="33"/>
                    </a:lnTo>
                    <a:lnTo>
                      <a:pt x="15" y="14"/>
                    </a:lnTo>
                    <a:lnTo>
                      <a:pt x="11" y="0"/>
                    </a:lnTo>
                    <a:lnTo>
                      <a:pt x="0"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8" name="Freeform 195">
                <a:extLst>
                  <a:ext uri="{FF2B5EF4-FFF2-40B4-BE49-F238E27FC236}">
                    <a16:creationId xmlns:a16="http://schemas.microsoft.com/office/drawing/2014/main" id="{78024D54-D45C-43D9-BC32-B99120C60BA5}"/>
                  </a:ext>
                </a:extLst>
              </p:cNvPr>
              <p:cNvSpPr>
                <a:spLocks/>
              </p:cNvSpPr>
              <p:nvPr/>
            </p:nvSpPr>
            <p:spPr bwMode="auto">
              <a:xfrm>
                <a:off x="1473" y="2200"/>
                <a:ext cx="16" cy="37"/>
              </a:xfrm>
              <a:custGeom>
                <a:avLst/>
                <a:gdLst>
                  <a:gd name="T0" fmla="*/ 0 w 50"/>
                  <a:gd name="T1" fmla="*/ 0 h 110"/>
                  <a:gd name="T2" fmla="*/ 0 w 50"/>
                  <a:gd name="T3" fmla="*/ 0 h 110"/>
                  <a:gd name="T4" fmla="*/ 0 w 50"/>
                  <a:gd name="T5" fmla="*/ 0 h 110"/>
                  <a:gd name="T6" fmla="*/ 0 w 50"/>
                  <a:gd name="T7" fmla="*/ 0 h 110"/>
                  <a:gd name="T8" fmla="*/ 0 w 50"/>
                  <a:gd name="T9" fmla="*/ 0 h 110"/>
                  <a:gd name="T10" fmla="*/ 0 w 50"/>
                  <a:gd name="T11" fmla="*/ 0 h 110"/>
                  <a:gd name="T12" fmla="*/ 0 w 50"/>
                  <a:gd name="T13" fmla="*/ 0 h 110"/>
                  <a:gd name="T14" fmla="*/ 0 w 50"/>
                  <a:gd name="T15" fmla="*/ 0 h 110"/>
                  <a:gd name="T16" fmla="*/ 0 w 50"/>
                  <a:gd name="T17" fmla="*/ 0 h 110"/>
                  <a:gd name="T18" fmla="*/ 0 w 50"/>
                  <a:gd name="T19" fmla="*/ 0 h 110"/>
                  <a:gd name="T20" fmla="*/ 0 w 50"/>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10">
                    <a:moveTo>
                      <a:pt x="39" y="0"/>
                    </a:moveTo>
                    <a:lnTo>
                      <a:pt x="35" y="30"/>
                    </a:lnTo>
                    <a:lnTo>
                      <a:pt x="22" y="52"/>
                    </a:lnTo>
                    <a:lnTo>
                      <a:pt x="7" y="76"/>
                    </a:lnTo>
                    <a:lnTo>
                      <a:pt x="0" y="110"/>
                    </a:lnTo>
                    <a:lnTo>
                      <a:pt x="11" y="110"/>
                    </a:lnTo>
                    <a:lnTo>
                      <a:pt x="15" y="95"/>
                    </a:lnTo>
                    <a:lnTo>
                      <a:pt x="28" y="74"/>
                    </a:lnTo>
                    <a:lnTo>
                      <a:pt x="43" y="44"/>
                    </a:lnTo>
                    <a:lnTo>
                      <a:pt x="50" y="0"/>
                    </a:lnTo>
                    <a:lnTo>
                      <a:pt x="39"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09" name="Freeform 196">
                <a:extLst>
                  <a:ext uri="{FF2B5EF4-FFF2-40B4-BE49-F238E27FC236}">
                    <a16:creationId xmlns:a16="http://schemas.microsoft.com/office/drawing/2014/main" id="{721C9479-A18B-462C-A7A8-56FBFAA0180D}"/>
                  </a:ext>
                </a:extLst>
              </p:cNvPr>
              <p:cNvSpPr>
                <a:spLocks/>
              </p:cNvSpPr>
              <p:nvPr/>
            </p:nvSpPr>
            <p:spPr bwMode="auto">
              <a:xfrm>
                <a:off x="1516" y="2267"/>
                <a:ext cx="17" cy="40"/>
              </a:xfrm>
              <a:custGeom>
                <a:avLst/>
                <a:gdLst>
                  <a:gd name="T0" fmla="*/ 0 w 50"/>
                  <a:gd name="T1" fmla="*/ 0 h 118"/>
                  <a:gd name="T2" fmla="*/ 0 w 50"/>
                  <a:gd name="T3" fmla="*/ 0 h 118"/>
                  <a:gd name="T4" fmla="*/ 0 w 50"/>
                  <a:gd name="T5" fmla="*/ 0 h 118"/>
                  <a:gd name="T6" fmla="*/ 0 w 50"/>
                  <a:gd name="T7" fmla="*/ 0 h 118"/>
                  <a:gd name="T8" fmla="*/ 0 w 50"/>
                  <a:gd name="T9" fmla="*/ 0 h 118"/>
                  <a:gd name="T10" fmla="*/ 0 w 50"/>
                  <a:gd name="T11" fmla="*/ 0 h 118"/>
                  <a:gd name="T12" fmla="*/ 0 w 50"/>
                  <a:gd name="T13" fmla="*/ 0 h 118"/>
                  <a:gd name="T14" fmla="*/ 0 w 50"/>
                  <a:gd name="T15" fmla="*/ 0 h 118"/>
                  <a:gd name="T16" fmla="*/ 0 w 50"/>
                  <a:gd name="T17" fmla="*/ 0 h 118"/>
                  <a:gd name="T18" fmla="*/ 0 w 50"/>
                  <a:gd name="T19" fmla="*/ 0 h 118"/>
                  <a:gd name="T20" fmla="*/ 0 w 50"/>
                  <a:gd name="T21" fmla="*/ 0 h 118"/>
                  <a:gd name="T22" fmla="*/ 0 w 50"/>
                  <a:gd name="T23" fmla="*/ 0 h 118"/>
                  <a:gd name="T24" fmla="*/ 0 w 50"/>
                  <a:gd name="T25" fmla="*/ 0 h 118"/>
                  <a:gd name="T26" fmla="*/ 0 w 50"/>
                  <a:gd name="T27" fmla="*/ 0 h 118"/>
                  <a:gd name="T28" fmla="*/ 0 w 50"/>
                  <a:gd name="T29" fmla="*/ 0 h 118"/>
                  <a:gd name="T30" fmla="*/ 0 w 50"/>
                  <a:gd name="T31" fmla="*/ 0 h 118"/>
                  <a:gd name="T32" fmla="*/ 0 w 50"/>
                  <a:gd name="T33" fmla="*/ 0 h 1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118">
                    <a:moveTo>
                      <a:pt x="39" y="14"/>
                    </a:moveTo>
                    <a:lnTo>
                      <a:pt x="39" y="14"/>
                    </a:lnTo>
                    <a:lnTo>
                      <a:pt x="35" y="40"/>
                    </a:lnTo>
                    <a:lnTo>
                      <a:pt x="22" y="61"/>
                    </a:lnTo>
                    <a:lnTo>
                      <a:pt x="7" y="85"/>
                    </a:lnTo>
                    <a:lnTo>
                      <a:pt x="0" y="118"/>
                    </a:lnTo>
                    <a:lnTo>
                      <a:pt x="11" y="118"/>
                    </a:lnTo>
                    <a:lnTo>
                      <a:pt x="15" y="104"/>
                    </a:lnTo>
                    <a:lnTo>
                      <a:pt x="28" y="83"/>
                    </a:lnTo>
                    <a:lnTo>
                      <a:pt x="43" y="57"/>
                    </a:lnTo>
                    <a:lnTo>
                      <a:pt x="50" y="14"/>
                    </a:lnTo>
                    <a:lnTo>
                      <a:pt x="49" y="4"/>
                    </a:lnTo>
                    <a:lnTo>
                      <a:pt x="44" y="0"/>
                    </a:lnTo>
                    <a:lnTo>
                      <a:pt x="40" y="4"/>
                    </a:lnTo>
                    <a:lnTo>
                      <a:pt x="39" y="14"/>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0" name="Freeform 197">
                <a:extLst>
                  <a:ext uri="{FF2B5EF4-FFF2-40B4-BE49-F238E27FC236}">
                    <a16:creationId xmlns:a16="http://schemas.microsoft.com/office/drawing/2014/main" id="{A84626EA-024F-4F46-991B-5927ADF3076C}"/>
                  </a:ext>
                </a:extLst>
              </p:cNvPr>
              <p:cNvSpPr>
                <a:spLocks/>
              </p:cNvSpPr>
              <p:nvPr/>
            </p:nvSpPr>
            <p:spPr bwMode="auto">
              <a:xfrm>
                <a:off x="1516" y="2237"/>
                <a:ext cx="17" cy="35"/>
              </a:xfrm>
              <a:custGeom>
                <a:avLst/>
                <a:gdLst>
                  <a:gd name="T0" fmla="*/ 0 w 50"/>
                  <a:gd name="T1" fmla="*/ 0 h 105"/>
                  <a:gd name="T2" fmla="*/ 0 w 50"/>
                  <a:gd name="T3" fmla="*/ 0 h 105"/>
                  <a:gd name="T4" fmla="*/ 0 w 50"/>
                  <a:gd name="T5" fmla="*/ 0 h 105"/>
                  <a:gd name="T6" fmla="*/ 0 w 50"/>
                  <a:gd name="T7" fmla="*/ 0 h 105"/>
                  <a:gd name="T8" fmla="*/ 0 w 50"/>
                  <a:gd name="T9" fmla="*/ 0 h 105"/>
                  <a:gd name="T10" fmla="*/ 0 w 50"/>
                  <a:gd name="T11" fmla="*/ 0 h 105"/>
                  <a:gd name="T12" fmla="*/ 0 w 50"/>
                  <a:gd name="T13" fmla="*/ 0 h 105"/>
                  <a:gd name="T14" fmla="*/ 0 w 50"/>
                  <a:gd name="T15" fmla="*/ 0 h 105"/>
                  <a:gd name="T16" fmla="*/ 0 w 50"/>
                  <a:gd name="T17" fmla="*/ 0 h 105"/>
                  <a:gd name="T18" fmla="*/ 0 w 50"/>
                  <a:gd name="T19" fmla="*/ 0 h 105"/>
                  <a:gd name="T20" fmla="*/ 0 w 50"/>
                  <a:gd name="T21" fmla="*/ 0 h 105"/>
                  <a:gd name="T22" fmla="*/ 0 w 50"/>
                  <a:gd name="T23" fmla="*/ 0 h 105"/>
                  <a:gd name="T24" fmla="*/ 0 w 50"/>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0" h="105">
                    <a:moveTo>
                      <a:pt x="0" y="0"/>
                    </a:moveTo>
                    <a:lnTo>
                      <a:pt x="0" y="0"/>
                    </a:lnTo>
                    <a:lnTo>
                      <a:pt x="7" y="33"/>
                    </a:lnTo>
                    <a:lnTo>
                      <a:pt x="22" y="55"/>
                    </a:lnTo>
                    <a:lnTo>
                      <a:pt x="35" y="77"/>
                    </a:lnTo>
                    <a:lnTo>
                      <a:pt x="39" y="105"/>
                    </a:lnTo>
                    <a:lnTo>
                      <a:pt x="50" y="105"/>
                    </a:lnTo>
                    <a:lnTo>
                      <a:pt x="43" y="61"/>
                    </a:lnTo>
                    <a:lnTo>
                      <a:pt x="28" y="33"/>
                    </a:lnTo>
                    <a:lnTo>
                      <a:pt x="15" y="14"/>
                    </a:lnTo>
                    <a:lnTo>
                      <a:pt x="11" y="0"/>
                    </a:lnTo>
                    <a:lnTo>
                      <a:pt x="0"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1" name="Freeform 198">
                <a:extLst>
                  <a:ext uri="{FF2B5EF4-FFF2-40B4-BE49-F238E27FC236}">
                    <a16:creationId xmlns:a16="http://schemas.microsoft.com/office/drawing/2014/main" id="{29FB2CC4-DF28-4EA8-BFEE-DC18C105D912}"/>
                  </a:ext>
                </a:extLst>
              </p:cNvPr>
              <p:cNvSpPr>
                <a:spLocks/>
              </p:cNvSpPr>
              <p:nvPr/>
            </p:nvSpPr>
            <p:spPr bwMode="auto">
              <a:xfrm>
                <a:off x="1516" y="2200"/>
                <a:ext cx="17" cy="37"/>
              </a:xfrm>
              <a:custGeom>
                <a:avLst/>
                <a:gdLst>
                  <a:gd name="T0" fmla="*/ 0 w 50"/>
                  <a:gd name="T1" fmla="*/ 0 h 110"/>
                  <a:gd name="T2" fmla="*/ 0 w 50"/>
                  <a:gd name="T3" fmla="*/ 0 h 110"/>
                  <a:gd name="T4" fmla="*/ 0 w 50"/>
                  <a:gd name="T5" fmla="*/ 0 h 110"/>
                  <a:gd name="T6" fmla="*/ 0 w 50"/>
                  <a:gd name="T7" fmla="*/ 0 h 110"/>
                  <a:gd name="T8" fmla="*/ 0 w 50"/>
                  <a:gd name="T9" fmla="*/ 0 h 110"/>
                  <a:gd name="T10" fmla="*/ 0 w 50"/>
                  <a:gd name="T11" fmla="*/ 0 h 110"/>
                  <a:gd name="T12" fmla="*/ 0 w 50"/>
                  <a:gd name="T13" fmla="*/ 0 h 110"/>
                  <a:gd name="T14" fmla="*/ 0 w 50"/>
                  <a:gd name="T15" fmla="*/ 0 h 110"/>
                  <a:gd name="T16" fmla="*/ 0 w 50"/>
                  <a:gd name="T17" fmla="*/ 0 h 110"/>
                  <a:gd name="T18" fmla="*/ 0 w 50"/>
                  <a:gd name="T19" fmla="*/ 0 h 110"/>
                  <a:gd name="T20" fmla="*/ 0 w 50"/>
                  <a:gd name="T21" fmla="*/ 0 h 1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0" h="110">
                    <a:moveTo>
                      <a:pt x="39" y="0"/>
                    </a:moveTo>
                    <a:lnTo>
                      <a:pt x="35" y="30"/>
                    </a:lnTo>
                    <a:lnTo>
                      <a:pt x="22" y="52"/>
                    </a:lnTo>
                    <a:lnTo>
                      <a:pt x="7" y="76"/>
                    </a:lnTo>
                    <a:lnTo>
                      <a:pt x="0" y="110"/>
                    </a:lnTo>
                    <a:lnTo>
                      <a:pt x="11" y="110"/>
                    </a:lnTo>
                    <a:lnTo>
                      <a:pt x="15" y="95"/>
                    </a:lnTo>
                    <a:lnTo>
                      <a:pt x="28" y="74"/>
                    </a:lnTo>
                    <a:lnTo>
                      <a:pt x="43" y="44"/>
                    </a:lnTo>
                    <a:lnTo>
                      <a:pt x="50" y="0"/>
                    </a:lnTo>
                    <a:lnTo>
                      <a:pt x="39" y="0"/>
                    </a:lnTo>
                    <a:close/>
                  </a:path>
                </a:pathLst>
              </a:custGeom>
              <a:solidFill>
                <a:srgbClr val="B2B2B2"/>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2" name="Freeform 199">
                <a:extLst>
                  <a:ext uri="{FF2B5EF4-FFF2-40B4-BE49-F238E27FC236}">
                    <a16:creationId xmlns:a16="http://schemas.microsoft.com/office/drawing/2014/main" id="{A76BB954-7A4E-4E2A-A9F5-957F2D1D1963}"/>
                  </a:ext>
                </a:extLst>
              </p:cNvPr>
              <p:cNvSpPr>
                <a:spLocks/>
              </p:cNvSpPr>
              <p:nvPr/>
            </p:nvSpPr>
            <p:spPr bwMode="auto">
              <a:xfrm>
                <a:off x="834" y="2161"/>
                <a:ext cx="1328" cy="12"/>
              </a:xfrm>
              <a:custGeom>
                <a:avLst/>
                <a:gdLst>
                  <a:gd name="T0" fmla="*/ 5 w 3984"/>
                  <a:gd name="T1" fmla="*/ 0 h 38"/>
                  <a:gd name="T2" fmla="*/ 5 w 3984"/>
                  <a:gd name="T3" fmla="*/ 0 h 38"/>
                  <a:gd name="T4" fmla="*/ 0 w 3984"/>
                  <a:gd name="T5" fmla="*/ 0 h 38"/>
                  <a:gd name="T6" fmla="*/ 0 w 3984"/>
                  <a:gd name="T7" fmla="*/ 0 h 38"/>
                  <a:gd name="T8" fmla="*/ 5 w 3984"/>
                  <a:gd name="T9" fmla="*/ 0 h 38"/>
                  <a:gd name="T10" fmla="*/ 5 w 398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84" h="38">
                    <a:moveTo>
                      <a:pt x="3984" y="19"/>
                    </a:moveTo>
                    <a:lnTo>
                      <a:pt x="3984" y="0"/>
                    </a:lnTo>
                    <a:lnTo>
                      <a:pt x="0" y="0"/>
                    </a:lnTo>
                    <a:lnTo>
                      <a:pt x="0" y="38"/>
                    </a:lnTo>
                    <a:lnTo>
                      <a:pt x="3984" y="38"/>
                    </a:lnTo>
                    <a:lnTo>
                      <a:pt x="3984"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3" name="Rectangle 200">
                <a:extLst>
                  <a:ext uri="{FF2B5EF4-FFF2-40B4-BE49-F238E27FC236}">
                    <a16:creationId xmlns:a16="http://schemas.microsoft.com/office/drawing/2014/main" id="{21F80322-3ED9-466A-9805-A7A1C8A7844F}"/>
                  </a:ext>
                </a:extLst>
              </p:cNvPr>
              <p:cNvSpPr>
                <a:spLocks noChangeArrowheads="1"/>
              </p:cNvSpPr>
              <p:nvPr/>
            </p:nvSpPr>
            <p:spPr bwMode="auto">
              <a:xfrm>
                <a:off x="1463" y="2157"/>
                <a:ext cx="165" cy="3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4" name="Rectangle 201">
                <a:extLst>
                  <a:ext uri="{FF2B5EF4-FFF2-40B4-BE49-F238E27FC236}">
                    <a16:creationId xmlns:a16="http://schemas.microsoft.com/office/drawing/2014/main" id="{51413E8A-1B70-4A16-A12A-68E2FC5F63FB}"/>
                  </a:ext>
                </a:extLst>
              </p:cNvPr>
              <p:cNvSpPr>
                <a:spLocks noChangeArrowheads="1"/>
              </p:cNvSpPr>
              <p:nvPr/>
            </p:nvSpPr>
            <p:spPr bwMode="auto">
              <a:xfrm>
                <a:off x="1463" y="2157"/>
                <a:ext cx="165" cy="3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5" name="Rectangle 202">
                <a:extLst>
                  <a:ext uri="{FF2B5EF4-FFF2-40B4-BE49-F238E27FC236}">
                    <a16:creationId xmlns:a16="http://schemas.microsoft.com/office/drawing/2014/main" id="{A0C453FE-63F4-4B1A-83F8-5DCE68357B30}"/>
                  </a:ext>
                </a:extLst>
              </p:cNvPr>
              <p:cNvSpPr>
                <a:spLocks noChangeArrowheads="1"/>
              </p:cNvSpPr>
              <p:nvPr/>
            </p:nvSpPr>
            <p:spPr bwMode="auto">
              <a:xfrm>
                <a:off x="1142" y="2157"/>
                <a:ext cx="165" cy="3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6" name="Rectangle 203">
                <a:extLst>
                  <a:ext uri="{FF2B5EF4-FFF2-40B4-BE49-F238E27FC236}">
                    <a16:creationId xmlns:a16="http://schemas.microsoft.com/office/drawing/2014/main" id="{46C9F892-7CF1-466D-8385-5C0C742E8387}"/>
                  </a:ext>
                </a:extLst>
              </p:cNvPr>
              <p:cNvSpPr>
                <a:spLocks noChangeArrowheads="1"/>
              </p:cNvSpPr>
              <p:nvPr/>
            </p:nvSpPr>
            <p:spPr bwMode="auto">
              <a:xfrm>
                <a:off x="1142" y="2157"/>
                <a:ext cx="165" cy="3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7" name="Rectangle 204">
                <a:extLst>
                  <a:ext uri="{FF2B5EF4-FFF2-40B4-BE49-F238E27FC236}">
                    <a16:creationId xmlns:a16="http://schemas.microsoft.com/office/drawing/2014/main" id="{C4FA9A78-F189-4719-B7E4-5A422FF41108}"/>
                  </a:ext>
                </a:extLst>
              </p:cNvPr>
              <p:cNvSpPr>
                <a:spLocks noChangeArrowheads="1"/>
              </p:cNvSpPr>
              <p:nvPr/>
            </p:nvSpPr>
            <p:spPr bwMode="auto">
              <a:xfrm>
                <a:off x="1775" y="2157"/>
                <a:ext cx="165" cy="3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8" name="Rectangle 205">
                <a:extLst>
                  <a:ext uri="{FF2B5EF4-FFF2-40B4-BE49-F238E27FC236}">
                    <a16:creationId xmlns:a16="http://schemas.microsoft.com/office/drawing/2014/main" id="{62E29B6F-5F40-4CCE-BF86-38C1AB301CC9}"/>
                  </a:ext>
                </a:extLst>
              </p:cNvPr>
              <p:cNvSpPr>
                <a:spLocks noChangeArrowheads="1"/>
              </p:cNvSpPr>
              <p:nvPr/>
            </p:nvSpPr>
            <p:spPr bwMode="auto">
              <a:xfrm>
                <a:off x="1775" y="2157"/>
                <a:ext cx="165" cy="3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919" name="Rectangle 206">
                <a:extLst>
                  <a:ext uri="{FF2B5EF4-FFF2-40B4-BE49-F238E27FC236}">
                    <a16:creationId xmlns:a16="http://schemas.microsoft.com/office/drawing/2014/main" id="{290EF9C9-10D2-4EFA-B705-F0D1234C1D81}"/>
                  </a:ext>
                </a:extLst>
              </p:cNvPr>
              <p:cNvSpPr>
                <a:spLocks noChangeArrowheads="1"/>
              </p:cNvSpPr>
              <p:nvPr/>
            </p:nvSpPr>
            <p:spPr bwMode="auto">
              <a:xfrm>
                <a:off x="1729" y="1714"/>
                <a:ext cx="98" cy="262"/>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
          <p:nvSpPr>
            <p:cNvPr id="68616" name="Freeform 208">
              <a:extLst>
                <a:ext uri="{FF2B5EF4-FFF2-40B4-BE49-F238E27FC236}">
                  <a16:creationId xmlns:a16="http://schemas.microsoft.com/office/drawing/2014/main" id="{6E17F696-7535-4DCB-A00D-6AD3C209D41C}"/>
                </a:ext>
              </a:extLst>
            </p:cNvPr>
            <p:cNvSpPr>
              <a:spLocks/>
            </p:cNvSpPr>
            <p:nvPr/>
          </p:nvSpPr>
          <p:spPr bwMode="auto">
            <a:xfrm>
              <a:off x="1739" y="1845"/>
              <a:ext cx="78" cy="66"/>
            </a:xfrm>
            <a:custGeom>
              <a:avLst/>
              <a:gdLst>
                <a:gd name="T0" fmla="*/ 0 w 235"/>
                <a:gd name="T1" fmla="*/ 0 h 198"/>
                <a:gd name="T2" fmla="*/ 0 w 235"/>
                <a:gd name="T3" fmla="*/ 0 h 198"/>
                <a:gd name="T4" fmla="*/ 0 w 235"/>
                <a:gd name="T5" fmla="*/ 0 h 198"/>
                <a:gd name="T6" fmla="*/ 0 w 235"/>
                <a:gd name="T7" fmla="*/ 0 h 198"/>
                <a:gd name="T8" fmla="*/ 0 w 235"/>
                <a:gd name="T9" fmla="*/ 0 h 198"/>
                <a:gd name="T10" fmla="*/ 0 w 235"/>
                <a:gd name="T11" fmla="*/ 0 h 198"/>
                <a:gd name="T12" fmla="*/ 0 w 235"/>
                <a:gd name="T13" fmla="*/ 0 h 198"/>
                <a:gd name="T14" fmla="*/ 0 w 235"/>
                <a:gd name="T15" fmla="*/ 0 h 198"/>
                <a:gd name="T16" fmla="*/ 0 w 235"/>
                <a:gd name="T17" fmla="*/ 0 h 198"/>
                <a:gd name="T18" fmla="*/ 0 w 235"/>
                <a:gd name="T19" fmla="*/ 0 h 198"/>
                <a:gd name="T20" fmla="*/ 0 w 235"/>
                <a:gd name="T21" fmla="*/ 0 h 198"/>
                <a:gd name="T22" fmla="*/ 0 w 235"/>
                <a:gd name="T23" fmla="*/ 0 h 198"/>
                <a:gd name="T24" fmla="*/ 0 w 235"/>
                <a:gd name="T25" fmla="*/ 0 h 198"/>
                <a:gd name="T26" fmla="*/ 0 w 235"/>
                <a:gd name="T27" fmla="*/ 0 h 198"/>
                <a:gd name="T28" fmla="*/ 0 w 235"/>
                <a:gd name="T29" fmla="*/ 0 h 198"/>
                <a:gd name="T30" fmla="*/ 0 w 235"/>
                <a:gd name="T31" fmla="*/ 0 h 198"/>
                <a:gd name="T32" fmla="*/ 0 w 235"/>
                <a:gd name="T33" fmla="*/ 0 h 198"/>
                <a:gd name="T34" fmla="*/ 0 w 235"/>
                <a:gd name="T35" fmla="*/ 0 h 198"/>
                <a:gd name="T36" fmla="*/ 0 w 235"/>
                <a:gd name="T37" fmla="*/ 0 h 198"/>
                <a:gd name="T38" fmla="*/ 0 w 235"/>
                <a:gd name="T39" fmla="*/ 0 h 198"/>
                <a:gd name="T40" fmla="*/ 0 w 235"/>
                <a:gd name="T41" fmla="*/ 0 h 198"/>
                <a:gd name="T42" fmla="*/ 0 w 235"/>
                <a:gd name="T43" fmla="*/ 0 h 198"/>
                <a:gd name="T44" fmla="*/ 0 w 235"/>
                <a:gd name="T45" fmla="*/ 0 h 198"/>
                <a:gd name="T46" fmla="*/ 0 w 235"/>
                <a:gd name="T47" fmla="*/ 0 h 198"/>
                <a:gd name="T48" fmla="*/ 0 w 235"/>
                <a:gd name="T49" fmla="*/ 0 h 198"/>
                <a:gd name="T50" fmla="*/ 0 w 235"/>
                <a:gd name="T51" fmla="*/ 0 h 198"/>
                <a:gd name="T52" fmla="*/ 0 w 235"/>
                <a:gd name="T53" fmla="*/ 0 h 198"/>
                <a:gd name="T54" fmla="*/ 0 w 235"/>
                <a:gd name="T55" fmla="*/ 0 h 198"/>
                <a:gd name="T56" fmla="*/ 0 w 235"/>
                <a:gd name="T57" fmla="*/ 0 h 198"/>
                <a:gd name="T58" fmla="*/ 0 w 235"/>
                <a:gd name="T59" fmla="*/ 0 h 198"/>
                <a:gd name="T60" fmla="*/ 0 w 235"/>
                <a:gd name="T61" fmla="*/ 0 h 198"/>
                <a:gd name="T62" fmla="*/ 0 w 235"/>
                <a:gd name="T63" fmla="*/ 0 h 198"/>
                <a:gd name="T64" fmla="*/ 0 w 235"/>
                <a:gd name="T65" fmla="*/ 0 h 1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5" h="198">
                  <a:moveTo>
                    <a:pt x="90" y="136"/>
                  </a:moveTo>
                  <a:lnTo>
                    <a:pt x="92" y="140"/>
                  </a:lnTo>
                  <a:lnTo>
                    <a:pt x="93" y="143"/>
                  </a:lnTo>
                  <a:lnTo>
                    <a:pt x="93" y="147"/>
                  </a:lnTo>
                  <a:lnTo>
                    <a:pt x="93" y="151"/>
                  </a:lnTo>
                  <a:lnTo>
                    <a:pt x="92" y="160"/>
                  </a:lnTo>
                  <a:lnTo>
                    <a:pt x="90" y="169"/>
                  </a:lnTo>
                  <a:lnTo>
                    <a:pt x="86" y="177"/>
                  </a:lnTo>
                  <a:lnTo>
                    <a:pt x="81" y="184"/>
                  </a:lnTo>
                  <a:lnTo>
                    <a:pt x="74" y="189"/>
                  </a:lnTo>
                  <a:lnTo>
                    <a:pt x="65" y="194"/>
                  </a:lnTo>
                  <a:lnTo>
                    <a:pt x="57" y="196"/>
                  </a:lnTo>
                  <a:lnTo>
                    <a:pt x="47" y="198"/>
                  </a:lnTo>
                  <a:lnTo>
                    <a:pt x="38" y="196"/>
                  </a:lnTo>
                  <a:lnTo>
                    <a:pt x="29" y="194"/>
                  </a:lnTo>
                  <a:lnTo>
                    <a:pt x="21" y="189"/>
                  </a:lnTo>
                  <a:lnTo>
                    <a:pt x="14" y="184"/>
                  </a:lnTo>
                  <a:lnTo>
                    <a:pt x="9" y="177"/>
                  </a:lnTo>
                  <a:lnTo>
                    <a:pt x="5" y="169"/>
                  </a:lnTo>
                  <a:lnTo>
                    <a:pt x="2" y="160"/>
                  </a:lnTo>
                  <a:lnTo>
                    <a:pt x="0" y="151"/>
                  </a:lnTo>
                  <a:lnTo>
                    <a:pt x="2" y="141"/>
                  </a:lnTo>
                  <a:lnTo>
                    <a:pt x="5" y="133"/>
                  </a:lnTo>
                  <a:lnTo>
                    <a:pt x="9" y="126"/>
                  </a:lnTo>
                  <a:lnTo>
                    <a:pt x="14" y="119"/>
                  </a:lnTo>
                  <a:lnTo>
                    <a:pt x="21" y="114"/>
                  </a:lnTo>
                  <a:lnTo>
                    <a:pt x="29" y="109"/>
                  </a:lnTo>
                  <a:lnTo>
                    <a:pt x="38" y="107"/>
                  </a:lnTo>
                  <a:lnTo>
                    <a:pt x="47" y="105"/>
                  </a:lnTo>
                  <a:lnTo>
                    <a:pt x="54" y="105"/>
                  </a:lnTo>
                  <a:lnTo>
                    <a:pt x="61" y="107"/>
                  </a:lnTo>
                  <a:lnTo>
                    <a:pt x="68" y="109"/>
                  </a:lnTo>
                  <a:lnTo>
                    <a:pt x="74" y="112"/>
                  </a:lnTo>
                  <a:lnTo>
                    <a:pt x="145" y="60"/>
                  </a:lnTo>
                  <a:lnTo>
                    <a:pt x="144" y="57"/>
                  </a:lnTo>
                  <a:lnTo>
                    <a:pt x="143" y="53"/>
                  </a:lnTo>
                  <a:lnTo>
                    <a:pt x="143" y="49"/>
                  </a:lnTo>
                  <a:lnTo>
                    <a:pt x="143" y="44"/>
                  </a:lnTo>
                  <a:lnTo>
                    <a:pt x="144" y="35"/>
                  </a:lnTo>
                  <a:lnTo>
                    <a:pt x="147" y="26"/>
                  </a:lnTo>
                  <a:lnTo>
                    <a:pt x="151" y="20"/>
                  </a:lnTo>
                  <a:lnTo>
                    <a:pt x="157" y="13"/>
                  </a:lnTo>
                  <a:lnTo>
                    <a:pt x="163" y="7"/>
                  </a:lnTo>
                  <a:lnTo>
                    <a:pt x="172" y="3"/>
                  </a:lnTo>
                  <a:lnTo>
                    <a:pt x="180" y="2"/>
                  </a:lnTo>
                  <a:lnTo>
                    <a:pt x="190" y="0"/>
                  </a:lnTo>
                  <a:lnTo>
                    <a:pt x="199" y="2"/>
                  </a:lnTo>
                  <a:lnTo>
                    <a:pt x="208" y="3"/>
                  </a:lnTo>
                  <a:lnTo>
                    <a:pt x="216" y="7"/>
                  </a:lnTo>
                  <a:lnTo>
                    <a:pt x="223" y="13"/>
                  </a:lnTo>
                  <a:lnTo>
                    <a:pt x="228" y="20"/>
                  </a:lnTo>
                  <a:lnTo>
                    <a:pt x="232" y="26"/>
                  </a:lnTo>
                  <a:lnTo>
                    <a:pt x="234" y="35"/>
                  </a:lnTo>
                  <a:lnTo>
                    <a:pt x="235" y="44"/>
                  </a:lnTo>
                  <a:lnTo>
                    <a:pt x="234" y="54"/>
                  </a:lnTo>
                  <a:lnTo>
                    <a:pt x="232" y="62"/>
                  </a:lnTo>
                  <a:lnTo>
                    <a:pt x="228" y="71"/>
                  </a:lnTo>
                  <a:lnTo>
                    <a:pt x="223" y="78"/>
                  </a:lnTo>
                  <a:lnTo>
                    <a:pt x="216" y="83"/>
                  </a:lnTo>
                  <a:lnTo>
                    <a:pt x="208" y="87"/>
                  </a:lnTo>
                  <a:lnTo>
                    <a:pt x="199" y="90"/>
                  </a:lnTo>
                  <a:lnTo>
                    <a:pt x="190" y="91"/>
                  </a:lnTo>
                  <a:lnTo>
                    <a:pt x="181" y="90"/>
                  </a:lnTo>
                  <a:lnTo>
                    <a:pt x="173" y="89"/>
                  </a:lnTo>
                  <a:lnTo>
                    <a:pt x="166" y="86"/>
                  </a:lnTo>
                  <a:lnTo>
                    <a:pt x="161" y="82"/>
                  </a:lnTo>
                  <a:lnTo>
                    <a:pt x="90" y="136"/>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7" name="Freeform 209">
              <a:extLst>
                <a:ext uri="{FF2B5EF4-FFF2-40B4-BE49-F238E27FC236}">
                  <a16:creationId xmlns:a16="http://schemas.microsoft.com/office/drawing/2014/main" id="{BBD48AFC-0519-4017-A80F-2B4EEC2C63FD}"/>
                </a:ext>
              </a:extLst>
            </p:cNvPr>
            <p:cNvSpPr>
              <a:spLocks/>
            </p:cNvSpPr>
            <p:nvPr/>
          </p:nvSpPr>
          <p:spPr bwMode="auto">
            <a:xfrm>
              <a:off x="1739" y="1725"/>
              <a:ext cx="78" cy="66"/>
            </a:xfrm>
            <a:custGeom>
              <a:avLst/>
              <a:gdLst>
                <a:gd name="T0" fmla="*/ 0 w 235"/>
                <a:gd name="T1" fmla="*/ 0 h 198"/>
                <a:gd name="T2" fmla="*/ 0 w 235"/>
                <a:gd name="T3" fmla="*/ 0 h 198"/>
                <a:gd name="T4" fmla="*/ 0 w 235"/>
                <a:gd name="T5" fmla="*/ 0 h 198"/>
                <a:gd name="T6" fmla="*/ 0 w 235"/>
                <a:gd name="T7" fmla="*/ 0 h 198"/>
                <a:gd name="T8" fmla="*/ 0 w 235"/>
                <a:gd name="T9" fmla="*/ 0 h 198"/>
                <a:gd name="T10" fmla="*/ 0 w 235"/>
                <a:gd name="T11" fmla="*/ 0 h 198"/>
                <a:gd name="T12" fmla="*/ 0 w 235"/>
                <a:gd name="T13" fmla="*/ 0 h 198"/>
                <a:gd name="T14" fmla="*/ 0 w 235"/>
                <a:gd name="T15" fmla="*/ 0 h 198"/>
                <a:gd name="T16" fmla="*/ 0 w 235"/>
                <a:gd name="T17" fmla="*/ 0 h 198"/>
                <a:gd name="T18" fmla="*/ 0 w 235"/>
                <a:gd name="T19" fmla="*/ 0 h 198"/>
                <a:gd name="T20" fmla="*/ 0 w 235"/>
                <a:gd name="T21" fmla="*/ 0 h 198"/>
                <a:gd name="T22" fmla="*/ 0 w 235"/>
                <a:gd name="T23" fmla="*/ 0 h 198"/>
                <a:gd name="T24" fmla="*/ 0 w 235"/>
                <a:gd name="T25" fmla="*/ 0 h 198"/>
                <a:gd name="T26" fmla="*/ 0 w 235"/>
                <a:gd name="T27" fmla="*/ 0 h 198"/>
                <a:gd name="T28" fmla="*/ 0 w 235"/>
                <a:gd name="T29" fmla="*/ 0 h 198"/>
                <a:gd name="T30" fmla="*/ 0 w 235"/>
                <a:gd name="T31" fmla="*/ 0 h 198"/>
                <a:gd name="T32" fmla="*/ 0 w 235"/>
                <a:gd name="T33" fmla="*/ 0 h 198"/>
                <a:gd name="T34" fmla="*/ 0 w 235"/>
                <a:gd name="T35" fmla="*/ 0 h 198"/>
                <a:gd name="T36" fmla="*/ 0 w 235"/>
                <a:gd name="T37" fmla="*/ 0 h 198"/>
                <a:gd name="T38" fmla="*/ 0 w 235"/>
                <a:gd name="T39" fmla="*/ 0 h 198"/>
                <a:gd name="T40" fmla="*/ 0 w 235"/>
                <a:gd name="T41" fmla="*/ 0 h 198"/>
                <a:gd name="T42" fmla="*/ 0 w 235"/>
                <a:gd name="T43" fmla="*/ 0 h 198"/>
                <a:gd name="T44" fmla="*/ 0 w 235"/>
                <a:gd name="T45" fmla="*/ 0 h 198"/>
                <a:gd name="T46" fmla="*/ 0 w 235"/>
                <a:gd name="T47" fmla="*/ 0 h 198"/>
                <a:gd name="T48" fmla="*/ 0 w 235"/>
                <a:gd name="T49" fmla="*/ 0 h 198"/>
                <a:gd name="T50" fmla="*/ 0 w 235"/>
                <a:gd name="T51" fmla="*/ 0 h 198"/>
                <a:gd name="T52" fmla="*/ 0 w 235"/>
                <a:gd name="T53" fmla="*/ 0 h 198"/>
                <a:gd name="T54" fmla="*/ 0 w 235"/>
                <a:gd name="T55" fmla="*/ 0 h 198"/>
                <a:gd name="T56" fmla="*/ 0 w 235"/>
                <a:gd name="T57" fmla="*/ 0 h 198"/>
                <a:gd name="T58" fmla="*/ 0 w 235"/>
                <a:gd name="T59" fmla="*/ 0 h 198"/>
                <a:gd name="T60" fmla="*/ 0 w 235"/>
                <a:gd name="T61" fmla="*/ 0 h 198"/>
                <a:gd name="T62" fmla="*/ 0 w 235"/>
                <a:gd name="T63" fmla="*/ 0 h 198"/>
                <a:gd name="T64" fmla="*/ 0 w 235"/>
                <a:gd name="T65" fmla="*/ 0 h 1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5" h="198">
                  <a:moveTo>
                    <a:pt x="90" y="136"/>
                  </a:moveTo>
                  <a:lnTo>
                    <a:pt x="92" y="140"/>
                  </a:lnTo>
                  <a:lnTo>
                    <a:pt x="93" y="144"/>
                  </a:lnTo>
                  <a:lnTo>
                    <a:pt x="93" y="148"/>
                  </a:lnTo>
                  <a:lnTo>
                    <a:pt x="93" y="151"/>
                  </a:lnTo>
                  <a:lnTo>
                    <a:pt x="92" y="161"/>
                  </a:lnTo>
                  <a:lnTo>
                    <a:pt x="90" y="169"/>
                  </a:lnTo>
                  <a:lnTo>
                    <a:pt x="86" y="177"/>
                  </a:lnTo>
                  <a:lnTo>
                    <a:pt x="81" y="184"/>
                  </a:lnTo>
                  <a:lnTo>
                    <a:pt x="74" y="190"/>
                  </a:lnTo>
                  <a:lnTo>
                    <a:pt x="65" y="194"/>
                  </a:lnTo>
                  <a:lnTo>
                    <a:pt x="57" y="197"/>
                  </a:lnTo>
                  <a:lnTo>
                    <a:pt x="47" y="198"/>
                  </a:lnTo>
                  <a:lnTo>
                    <a:pt x="38" y="197"/>
                  </a:lnTo>
                  <a:lnTo>
                    <a:pt x="29" y="194"/>
                  </a:lnTo>
                  <a:lnTo>
                    <a:pt x="21" y="190"/>
                  </a:lnTo>
                  <a:lnTo>
                    <a:pt x="14" y="184"/>
                  </a:lnTo>
                  <a:lnTo>
                    <a:pt x="9" y="177"/>
                  </a:lnTo>
                  <a:lnTo>
                    <a:pt x="5" y="169"/>
                  </a:lnTo>
                  <a:lnTo>
                    <a:pt x="2" y="161"/>
                  </a:lnTo>
                  <a:lnTo>
                    <a:pt x="0" y="151"/>
                  </a:lnTo>
                  <a:lnTo>
                    <a:pt x="2" y="141"/>
                  </a:lnTo>
                  <a:lnTo>
                    <a:pt x="5" y="133"/>
                  </a:lnTo>
                  <a:lnTo>
                    <a:pt x="9" y="126"/>
                  </a:lnTo>
                  <a:lnTo>
                    <a:pt x="14" y="119"/>
                  </a:lnTo>
                  <a:lnTo>
                    <a:pt x="21" y="114"/>
                  </a:lnTo>
                  <a:lnTo>
                    <a:pt x="29" y="110"/>
                  </a:lnTo>
                  <a:lnTo>
                    <a:pt x="38" y="107"/>
                  </a:lnTo>
                  <a:lnTo>
                    <a:pt x="47" y="105"/>
                  </a:lnTo>
                  <a:lnTo>
                    <a:pt x="54" y="105"/>
                  </a:lnTo>
                  <a:lnTo>
                    <a:pt x="61" y="107"/>
                  </a:lnTo>
                  <a:lnTo>
                    <a:pt x="68" y="110"/>
                  </a:lnTo>
                  <a:lnTo>
                    <a:pt x="74" y="114"/>
                  </a:lnTo>
                  <a:lnTo>
                    <a:pt x="145" y="61"/>
                  </a:lnTo>
                  <a:lnTo>
                    <a:pt x="144" y="57"/>
                  </a:lnTo>
                  <a:lnTo>
                    <a:pt x="143" y="54"/>
                  </a:lnTo>
                  <a:lnTo>
                    <a:pt x="143" y="50"/>
                  </a:lnTo>
                  <a:lnTo>
                    <a:pt x="143" y="46"/>
                  </a:lnTo>
                  <a:lnTo>
                    <a:pt x="144" y="36"/>
                  </a:lnTo>
                  <a:lnTo>
                    <a:pt x="147" y="28"/>
                  </a:lnTo>
                  <a:lnTo>
                    <a:pt x="151" y="20"/>
                  </a:lnTo>
                  <a:lnTo>
                    <a:pt x="157" y="13"/>
                  </a:lnTo>
                  <a:lnTo>
                    <a:pt x="163" y="7"/>
                  </a:lnTo>
                  <a:lnTo>
                    <a:pt x="172" y="3"/>
                  </a:lnTo>
                  <a:lnTo>
                    <a:pt x="180" y="2"/>
                  </a:lnTo>
                  <a:lnTo>
                    <a:pt x="190" y="0"/>
                  </a:lnTo>
                  <a:lnTo>
                    <a:pt x="199" y="2"/>
                  </a:lnTo>
                  <a:lnTo>
                    <a:pt x="208" y="3"/>
                  </a:lnTo>
                  <a:lnTo>
                    <a:pt x="216" y="7"/>
                  </a:lnTo>
                  <a:lnTo>
                    <a:pt x="223" y="13"/>
                  </a:lnTo>
                  <a:lnTo>
                    <a:pt x="228" y="20"/>
                  </a:lnTo>
                  <a:lnTo>
                    <a:pt x="232" y="28"/>
                  </a:lnTo>
                  <a:lnTo>
                    <a:pt x="234" y="36"/>
                  </a:lnTo>
                  <a:lnTo>
                    <a:pt x="235" y="46"/>
                  </a:lnTo>
                  <a:lnTo>
                    <a:pt x="234" y="56"/>
                  </a:lnTo>
                  <a:lnTo>
                    <a:pt x="232" y="64"/>
                  </a:lnTo>
                  <a:lnTo>
                    <a:pt x="228" y="72"/>
                  </a:lnTo>
                  <a:lnTo>
                    <a:pt x="223" y="79"/>
                  </a:lnTo>
                  <a:lnTo>
                    <a:pt x="216" y="85"/>
                  </a:lnTo>
                  <a:lnTo>
                    <a:pt x="208" y="89"/>
                  </a:lnTo>
                  <a:lnTo>
                    <a:pt x="199" y="92"/>
                  </a:lnTo>
                  <a:lnTo>
                    <a:pt x="190" y="93"/>
                  </a:lnTo>
                  <a:lnTo>
                    <a:pt x="181" y="92"/>
                  </a:lnTo>
                  <a:lnTo>
                    <a:pt x="173" y="90"/>
                  </a:lnTo>
                  <a:lnTo>
                    <a:pt x="166" y="88"/>
                  </a:lnTo>
                  <a:lnTo>
                    <a:pt x="161" y="83"/>
                  </a:lnTo>
                  <a:lnTo>
                    <a:pt x="90" y="136"/>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8" name="Freeform 210">
              <a:extLst>
                <a:ext uri="{FF2B5EF4-FFF2-40B4-BE49-F238E27FC236}">
                  <a16:creationId xmlns:a16="http://schemas.microsoft.com/office/drawing/2014/main" id="{5788B57E-E2E5-4795-BA0B-0C18940BB799}"/>
                </a:ext>
              </a:extLst>
            </p:cNvPr>
            <p:cNvSpPr>
              <a:spLocks/>
            </p:cNvSpPr>
            <p:nvPr/>
          </p:nvSpPr>
          <p:spPr bwMode="auto">
            <a:xfrm>
              <a:off x="1739" y="1904"/>
              <a:ext cx="78" cy="66"/>
            </a:xfrm>
            <a:custGeom>
              <a:avLst/>
              <a:gdLst>
                <a:gd name="T0" fmla="*/ 0 w 235"/>
                <a:gd name="T1" fmla="*/ 0 h 198"/>
                <a:gd name="T2" fmla="*/ 0 w 235"/>
                <a:gd name="T3" fmla="*/ 0 h 198"/>
                <a:gd name="T4" fmla="*/ 0 w 235"/>
                <a:gd name="T5" fmla="*/ 0 h 198"/>
                <a:gd name="T6" fmla="*/ 0 w 235"/>
                <a:gd name="T7" fmla="*/ 0 h 198"/>
                <a:gd name="T8" fmla="*/ 0 w 235"/>
                <a:gd name="T9" fmla="*/ 0 h 198"/>
                <a:gd name="T10" fmla="*/ 0 w 235"/>
                <a:gd name="T11" fmla="*/ 0 h 198"/>
                <a:gd name="T12" fmla="*/ 0 w 235"/>
                <a:gd name="T13" fmla="*/ 0 h 198"/>
                <a:gd name="T14" fmla="*/ 0 w 235"/>
                <a:gd name="T15" fmla="*/ 0 h 198"/>
                <a:gd name="T16" fmla="*/ 0 w 235"/>
                <a:gd name="T17" fmla="*/ 0 h 198"/>
                <a:gd name="T18" fmla="*/ 0 w 235"/>
                <a:gd name="T19" fmla="*/ 0 h 198"/>
                <a:gd name="T20" fmla="*/ 0 w 235"/>
                <a:gd name="T21" fmla="*/ 0 h 198"/>
                <a:gd name="T22" fmla="*/ 0 w 235"/>
                <a:gd name="T23" fmla="*/ 0 h 198"/>
                <a:gd name="T24" fmla="*/ 0 w 235"/>
                <a:gd name="T25" fmla="*/ 0 h 198"/>
                <a:gd name="T26" fmla="*/ 0 w 235"/>
                <a:gd name="T27" fmla="*/ 0 h 198"/>
                <a:gd name="T28" fmla="*/ 0 w 235"/>
                <a:gd name="T29" fmla="*/ 0 h 198"/>
                <a:gd name="T30" fmla="*/ 0 w 235"/>
                <a:gd name="T31" fmla="*/ 0 h 198"/>
                <a:gd name="T32" fmla="*/ 0 w 235"/>
                <a:gd name="T33" fmla="*/ 0 h 198"/>
                <a:gd name="T34" fmla="*/ 0 w 235"/>
                <a:gd name="T35" fmla="*/ 0 h 198"/>
                <a:gd name="T36" fmla="*/ 0 w 235"/>
                <a:gd name="T37" fmla="*/ 0 h 198"/>
                <a:gd name="T38" fmla="*/ 0 w 235"/>
                <a:gd name="T39" fmla="*/ 0 h 198"/>
                <a:gd name="T40" fmla="*/ 0 w 235"/>
                <a:gd name="T41" fmla="*/ 0 h 198"/>
                <a:gd name="T42" fmla="*/ 0 w 235"/>
                <a:gd name="T43" fmla="*/ 0 h 198"/>
                <a:gd name="T44" fmla="*/ 0 w 235"/>
                <a:gd name="T45" fmla="*/ 0 h 198"/>
                <a:gd name="T46" fmla="*/ 0 w 235"/>
                <a:gd name="T47" fmla="*/ 0 h 198"/>
                <a:gd name="T48" fmla="*/ 0 w 235"/>
                <a:gd name="T49" fmla="*/ 0 h 198"/>
                <a:gd name="T50" fmla="*/ 0 w 235"/>
                <a:gd name="T51" fmla="*/ 0 h 198"/>
                <a:gd name="T52" fmla="*/ 0 w 235"/>
                <a:gd name="T53" fmla="*/ 0 h 198"/>
                <a:gd name="T54" fmla="*/ 0 w 235"/>
                <a:gd name="T55" fmla="*/ 0 h 198"/>
                <a:gd name="T56" fmla="*/ 0 w 235"/>
                <a:gd name="T57" fmla="*/ 0 h 198"/>
                <a:gd name="T58" fmla="*/ 0 w 235"/>
                <a:gd name="T59" fmla="*/ 0 h 198"/>
                <a:gd name="T60" fmla="*/ 0 w 235"/>
                <a:gd name="T61" fmla="*/ 0 h 198"/>
                <a:gd name="T62" fmla="*/ 0 w 235"/>
                <a:gd name="T63" fmla="*/ 0 h 198"/>
                <a:gd name="T64" fmla="*/ 0 w 235"/>
                <a:gd name="T65" fmla="*/ 0 h 1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5" h="198">
                  <a:moveTo>
                    <a:pt x="90" y="136"/>
                  </a:moveTo>
                  <a:lnTo>
                    <a:pt x="92" y="140"/>
                  </a:lnTo>
                  <a:lnTo>
                    <a:pt x="93" y="144"/>
                  </a:lnTo>
                  <a:lnTo>
                    <a:pt x="93" y="148"/>
                  </a:lnTo>
                  <a:lnTo>
                    <a:pt x="93" y="151"/>
                  </a:lnTo>
                  <a:lnTo>
                    <a:pt x="92" y="161"/>
                  </a:lnTo>
                  <a:lnTo>
                    <a:pt x="90" y="169"/>
                  </a:lnTo>
                  <a:lnTo>
                    <a:pt x="86" y="177"/>
                  </a:lnTo>
                  <a:lnTo>
                    <a:pt x="81" y="184"/>
                  </a:lnTo>
                  <a:lnTo>
                    <a:pt x="74" y="190"/>
                  </a:lnTo>
                  <a:lnTo>
                    <a:pt x="65" y="194"/>
                  </a:lnTo>
                  <a:lnTo>
                    <a:pt x="57" y="197"/>
                  </a:lnTo>
                  <a:lnTo>
                    <a:pt x="47" y="198"/>
                  </a:lnTo>
                  <a:lnTo>
                    <a:pt x="38" y="197"/>
                  </a:lnTo>
                  <a:lnTo>
                    <a:pt x="29" y="194"/>
                  </a:lnTo>
                  <a:lnTo>
                    <a:pt x="21" y="190"/>
                  </a:lnTo>
                  <a:lnTo>
                    <a:pt x="14" y="184"/>
                  </a:lnTo>
                  <a:lnTo>
                    <a:pt x="9" y="177"/>
                  </a:lnTo>
                  <a:lnTo>
                    <a:pt x="5" y="169"/>
                  </a:lnTo>
                  <a:lnTo>
                    <a:pt x="2" y="161"/>
                  </a:lnTo>
                  <a:lnTo>
                    <a:pt x="0" y="151"/>
                  </a:lnTo>
                  <a:lnTo>
                    <a:pt x="2" y="141"/>
                  </a:lnTo>
                  <a:lnTo>
                    <a:pt x="5" y="133"/>
                  </a:lnTo>
                  <a:lnTo>
                    <a:pt x="9" y="126"/>
                  </a:lnTo>
                  <a:lnTo>
                    <a:pt x="14" y="119"/>
                  </a:lnTo>
                  <a:lnTo>
                    <a:pt x="21" y="114"/>
                  </a:lnTo>
                  <a:lnTo>
                    <a:pt x="29" y="110"/>
                  </a:lnTo>
                  <a:lnTo>
                    <a:pt x="38" y="107"/>
                  </a:lnTo>
                  <a:lnTo>
                    <a:pt x="47" y="105"/>
                  </a:lnTo>
                  <a:lnTo>
                    <a:pt x="54" y="105"/>
                  </a:lnTo>
                  <a:lnTo>
                    <a:pt x="61" y="107"/>
                  </a:lnTo>
                  <a:lnTo>
                    <a:pt x="68" y="110"/>
                  </a:lnTo>
                  <a:lnTo>
                    <a:pt x="74" y="114"/>
                  </a:lnTo>
                  <a:lnTo>
                    <a:pt x="145" y="61"/>
                  </a:lnTo>
                  <a:lnTo>
                    <a:pt x="144" y="58"/>
                  </a:lnTo>
                  <a:lnTo>
                    <a:pt x="143" y="54"/>
                  </a:lnTo>
                  <a:lnTo>
                    <a:pt x="143" y="50"/>
                  </a:lnTo>
                  <a:lnTo>
                    <a:pt x="143" y="46"/>
                  </a:lnTo>
                  <a:lnTo>
                    <a:pt x="144" y="36"/>
                  </a:lnTo>
                  <a:lnTo>
                    <a:pt x="147" y="28"/>
                  </a:lnTo>
                  <a:lnTo>
                    <a:pt x="151" y="20"/>
                  </a:lnTo>
                  <a:lnTo>
                    <a:pt x="157" y="13"/>
                  </a:lnTo>
                  <a:lnTo>
                    <a:pt x="163" y="7"/>
                  </a:lnTo>
                  <a:lnTo>
                    <a:pt x="172" y="3"/>
                  </a:lnTo>
                  <a:lnTo>
                    <a:pt x="180" y="2"/>
                  </a:lnTo>
                  <a:lnTo>
                    <a:pt x="190" y="0"/>
                  </a:lnTo>
                  <a:lnTo>
                    <a:pt x="199" y="2"/>
                  </a:lnTo>
                  <a:lnTo>
                    <a:pt x="208" y="3"/>
                  </a:lnTo>
                  <a:lnTo>
                    <a:pt x="216" y="7"/>
                  </a:lnTo>
                  <a:lnTo>
                    <a:pt x="223" y="13"/>
                  </a:lnTo>
                  <a:lnTo>
                    <a:pt x="228" y="20"/>
                  </a:lnTo>
                  <a:lnTo>
                    <a:pt x="232" y="28"/>
                  </a:lnTo>
                  <a:lnTo>
                    <a:pt x="234" y="36"/>
                  </a:lnTo>
                  <a:lnTo>
                    <a:pt x="235" y="46"/>
                  </a:lnTo>
                  <a:lnTo>
                    <a:pt x="234" y="56"/>
                  </a:lnTo>
                  <a:lnTo>
                    <a:pt x="232" y="64"/>
                  </a:lnTo>
                  <a:lnTo>
                    <a:pt x="228" y="72"/>
                  </a:lnTo>
                  <a:lnTo>
                    <a:pt x="223" y="79"/>
                  </a:lnTo>
                  <a:lnTo>
                    <a:pt x="216" y="85"/>
                  </a:lnTo>
                  <a:lnTo>
                    <a:pt x="208" y="89"/>
                  </a:lnTo>
                  <a:lnTo>
                    <a:pt x="199" y="92"/>
                  </a:lnTo>
                  <a:lnTo>
                    <a:pt x="190" y="93"/>
                  </a:lnTo>
                  <a:lnTo>
                    <a:pt x="181" y="92"/>
                  </a:lnTo>
                  <a:lnTo>
                    <a:pt x="173" y="90"/>
                  </a:lnTo>
                  <a:lnTo>
                    <a:pt x="166" y="87"/>
                  </a:lnTo>
                  <a:lnTo>
                    <a:pt x="161" y="83"/>
                  </a:lnTo>
                  <a:lnTo>
                    <a:pt x="90" y="136"/>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9" name="Freeform 211">
              <a:extLst>
                <a:ext uri="{FF2B5EF4-FFF2-40B4-BE49-F238E27FC236}">
                  <a16:creationId xmlns:a16="http://schemas.microsoft.com/office/drawing/2014/main" id="{38B259CC-E305-4A32-A75E-53C6F1CC37CF}"/>
                </a:ext>
              </a:extLst>
            </p:cNvPr>
            <p:cNvSpPr>
              <a:spLocks/>
            </p:cNvSpPr>
            <p:nvPr/>
          </p:nvSpPr>
          <p:spPr bwMode="auto">
            <a:xfrm>
              <a:off x="1739" y="1785"/>
              <a:ext cx="78" cy="66"/>
            </a:xfrm>
            <a:custGeom>
              <a:avLst/>
              <a:gdLst>
                <a:gd name="T0" fmla="*/ 0 w 235"/>
                <a:gd name="T1" fmla="*/ 0 h 198"/>
                <a:gd name="T2" fmla="*/ 0 w 235"/>
                <a:gd name="T3" fmla="*/ 0 h 198"/>
                <a:gd name="T4" fmla="*/ 0 w 235"/>
                <a:gd name="T5" fmla="*/ 0 h 198"/>
                <a:gd name="T6" fmla="*/ 0 w 235"/>
                <a:gd name="T7" fmla="*/ 0 h 198"/>
                <a:gd name="T8" fmla="*/ 0 w 235"/>
                <a:gd name="T9" fmla="*/ 0 h 198"/>
                <a:gd name="T10" fmla="*/ 0 w 235"/>
                <a:gd name="T11" fmla="*/ 0 h 198"/>
                <a:gd name="T12" fmla="*/ 0 w 235"/>
                <a:gd name="T13" fmla="*/ 0 h 198"/>
                <a:gd name="T14" fmla="*/ 0 w 235"/>
                <a:gd name="T15" fmla="*/ 0 h 198"/>
                <a:gd name="T16" fmla="*/ 0 w 235"/>
                <a:gd name="T17" fmla="*/ 0 h 198"/>
                <a:gd name="T18" fmla="*/ 0 w 235"/>
                <a:gd name="T19" fmla="*/ 0 h 198"/>
                <a:gd name="T20" fmla="*/ 0 w 235"/>
                <a:gd name="T21" fmla="*/ 0 h 198"/>
                <a:gd name="T22" fmla="*/ 0 w 235"/>
                <a:gd name="T23" fmla="*/ 0 h 198"/>
                <a:gd name="T24" fmla="*/ 0 w 235"/>
                <a:gd name="T25" fmla="*/ 0 h 198"/>
                <a:gd name="T26" fmla="*/ 0 w 235"/>
                <a:gd name="T27" fmla="*/ 0 h 198"/>
                <a:gd name="T28" fmla="*/ 0 w 235"/>
                <a:gd name="T29" fmla="*/ 0 h 198"/>
                <a:gd name="T30" fmla="*/ 0 w 235"/>
                <a:gd name="T31" fmla="*/ 0 h 198"/>
                <a:gd name="T32" fmla="*/ 0 w 235"/>
                <a:gd name="T33" fmla="*/ 0 h 198"/>
                <a:gd name="T34" fmla="*/ 0 w 235"/>
                <a:gd name="T35" fmla="*/ 0 h 198"/>
                <a:gd name="T36" fmla="*/ 0 w 235"/>
                <a:gd name="T37" fmla="*/ 0 h 198"/>
                <a:gd name="T38" fmla="*/ 0 w 235"/>
                <a:gd name="T39" fmla="*/ 0 h 198"/>
                <a:gd name="T40" fmla="*/ 0 w 235"/>
                <a:gd name="T41" fmla="*/ 0 h 198"/>
                <a:gd name="T42" fmla="*/ 0 w 235"/>
                <a:gd name="T43" fmla="*/ 0 h 198"/>
                <a:gd name="T44" fmla="*/ 0 w 235"/>
                <a:gd name="T45" fmla="*/ 0 h 198"/>
                <a:gd name="T46" fmla="*/ 0 w 235"/>
                <a:gd name="T47" fmla="*/ 0 h 198"/>
                <a:gd name="T48" fmla="*/ 0 w 235"/>
                <a:gd name="T49" fmla="*/ 0 h 198"/>
                <a:gd name="T50" fmla="*/ 0 w 235"/>
                <a:gd name="T51" fmla="*/ 0 h 198"/>
                <a:gd name="T52" fmla="*/ 0 w 235"/>
                <a:gd name="T53" fmla="*/ 0 h 198"/>
                <a:gd name="T54" fmla="*/ 0 w 235"/>
                <a:gd name="T55" fmla="*/ 0 h 198"/>
                <a:gd name="T56" fmla="*/ 0 w 235"/>
                <a:gd name="T57" fmla="*/ 0 h 198"/>
                <a:gd name="T58" fmla="*/ 0 w 235"/>
                <a:gd name="T59" fmla="*/ 0 h 198"/>
                <a:gd name="T60" fmla="*/ 0 w 235"/>
                <a:gd name="T61" fmla="*/ 0 h 198"/>
                <a:gd name="T62" fmla="*/ 0 w 235"/>
                <a:gd name="T63" fmla="*/ 0 h 198"/>
                <a:gd name="T64" fmla="*/ 0 w 235"/>
                <a:gd name="T65" fmla="*/ 0 h 1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35" h="198">
                  <a:moveTo>
                    <a:pt x="90" y="135"/>
                  </a:moveTo>
                  <a:lnTo>
                    <a:pt x="92" y="140"/>
                  </a:lnTo>
                  <a:lnTo>
                    <a:pt x="93" y="142"/>
                  </a:lnTo>
                  <a:lnTo>
                    <a:pt x="93" y="146"/>
                  </a:lnTo>
                  <a:lnTo>
                    <a:pt x="93" y="151"/>
                  </a:lnTo>
                  <a:lnTo>
                    <a:pt x="92" y="160"/>
                  </a:lnTo>
                  <a:lnTo>
                    <a:pt x="90" y="169"/>
                  </a:lnTo>
                  <a:lnTo>
                    <a:pt x="86" y="177"/>
                  </a:lnTo>
                  <a:lnTo>
                    <a:pt x="81" y="184"/>
                  </a:lnTo>
                  <a:lnTo>
                    <a:pt x="74" y="189"/>
                  </a:lnTo>
                  <a:lnTo>
                    <a:pt x="65" y="193"/>
                  </a:lnTo>
                  <a:lnTo>
                    <a:pt x="57" y="196"/>
                  </a:lnTo>
                  <a:lnTo>
                    <a:pt x="47" y="198"/>
                  </a:lnTo>
                  <a:lnTo>
                    <a:pt x="38" y="196"/>
                  </a:lnTo>
                  <a:lnTo>
                    <a:pt x="29" y="193"/>
                  </a:lnTo>
                  <a:lnTo>
                    <a:pt x="21" y="189"/>
                  </a:lnTo>
                  <a:lnTo>
                    <a:pt x="14" y="184"/>
                  </a:lnTo>
                  <a:lnTo>
                    <a:pt x="9" y="177"/>
                  </a:lnTo>
                  <a:lnTo>
                    <a:pt x="5" y="169"/>
                  </a:lnTo>
                  <a:lnTo>
                    <a:pt x="2" y="160"/>
                  </a:lnTo>
                  <a:lnTo>
                    <a:pt x="0" y="151"/>
                  </a:lnTo>
                  <a:lnTo>
                    <a:pt x="2" y="141"/>
                  </a:lnTo>
                  <a:lnTo>
                    <a:pt x="5" y="133"/>
                  </a:lnTo>
                  <a:lnTo>
                    <a:pt x="9" y="126"/>
                  </a:lnTo>
                  <a:lnTo>
                    <a:pt x="14" y="119"/>
                  </a:lnTo>
                  <a:lnTo>
                    <a:pt x="21" y="113"/>
                  </a:lnTo>
                  <a:lnTo>
                    <a:pt x="29" y="109"/>
                  </a:lnTo>
                  <a:lnTo>
                    <a:pt x="38" y="106"/>
                  </a:lnTo>
                  <a:lnTo>
                    <a:pt x="47" y="105"/>
                  </a:lnTo>
                  <a:lnTo>
                    <a:pt x="54" y="105"/>
                  </a:lnTo>
                  <a:lnTo>
                    <a:pt x="61" y="106"/>
                  </a:lnTo>
                  <a:lnTo>
                    <a:pt x="68" y="109"/>
                  </a:lnTo>
                  <a:lnTo>
                    <a:pt x="74" y="112"/>
                  </a:lnTo>
                  <a:lnTo>
                    <a:pt x="145" y="59"/>
                  </a:lnTo>
                  <a:lnTo>
                    <a:pt x="144" y="57"/>
                  </a:lnTo>
                  <a:lnTo>
                    <a:pt x="143" y="53"/>
                  </a:lnTo>
                  <a:lnTo>
                    <a:pt x="143" y="50"/>
                  </a:lnTo>
                  <a:lnTo>
                    <a:pt x="143" y="46"/>
                  </a:lnTo>
                  <a:lnTo>
                    <a:pt x="144" y="36"/>
                  </a:lnTo>
                  <a:lnTo>
                    <a:pt x="147" y="28"/>
                  </a:lnTo>
                  <a:lnTo>
                    <a:pt x="151" y="19"/>
                  </a:lnTo>
                  <a:lnTo>
                    <a:pt x="157" y="12"/>
                  </a:lnTo>
                  <a:lnTo>
                    <a:pt x="163" y="7"/>
                  </a:lnTo>
                  <a:lnTo>
                    <a:pt x="172" y="3"/>
                  </a:lnTo>
                  <a:lnTo>
                    <a:pt x="180" y="1"/>
                  </a:lnTo>
                  <a:lnTo>
                    <a:pt x="190" y="0"/>
                  </a:lnTo>
                  <a:lnTo>
                    <a:pt x="199" y="1"/>
                  </a:lnTo>
                  <a:lnTo>
                    <a:pt x="208" y="3"/>
                  </a:lnTo>
                  <a:lnTo>
                    <a:pt x="216" y="7"/>
                  </a:lnTo>
                  <a:lnTo>
                    <a:pt x="223" y="12"/>
                  </a:lnTo>
                  <a:lnTo>
                    <a:pt x="228" y="19"/>
                  </a:lnTo>
                  <a:lnTo>
                    <a:pt x="232" y="28"/>
                  </a:lnTo>
                  <a:lnTo>
                    <a:pt x="234" y="36"/>
                  </a:lnTo>
                  <a:lnTo>
                    <a:pt x="235" y="46"/>
                  </a:lnTo>
                  <a:lnTo>
                    <a:pt x="234" y="55"/>
                  </a:lnTo>
                  <a:lnTo>
                    <a:pt x="232" y="64"/>
                  </a:lnTo>
                  <a:lnTo>
                    <a:pt x="228" y="72"/>
                  </a:lnTo>
                  <a:lnTo>
                    <a:pt x="223" y="79"/>
                  </a:lnTo>
                  <a:lnTo>
                    <a:pt x="216" y="84"/>
                  </a:lnTo>
                  <a:lnTo>
                    <a:pt x="208" y="88"/>
                  </a:lnTo>
                  <a:lnTo>
                    <a:pt x="199" y="91"/>
                  </a:lnTo>
                  <a:lnTo>
                    <a:pt x="190" y="93"/>
                  </a:lnTo>
                  <a:lnTo>
                    <a:pt x="181" y="91"/>
                  </a:lnTo>
                  <a:lnTo>
                    <a:pt x="173" y="88"/>
                  </a:lnTo>
                  <a:lnTo>
                    <a:pt x="166" y="86"/>
                  </a:lnTo>
                  <a:lnTo>
                    <a:pt x="161" y="82"/>
                  </a:lnTo>
                  <a:lnTo>
                    <a:pt x="90" y="135"/>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0" name="Freeform 212">
              <a:extLst>
                <a:ext uri="{FF2B5EF4-FFF2-40B4-BE49-F238E27FC236}">
                  <a16:creationId xmlns:a16="http://schemas.microsoft.com/office/drawing/2014/main" id="{603EADB7-8151-4EF4-871B-45222158DC3E}"/>
                </a:ext>
              </a:extLst>
            </p:cNvPr>
            <p:cNvSpPr>
              <a:spLocks/>
            </p:cNvSpPr>
            <p:nvPr/>
          </p:nvSpPr>
          <p:spPr bwMode="auto">
            <a:xfrm>
              <a:off x="2824" y="2059"/>
              <a:ext cx="88" cy="106"/>
            </a:xfrm>
            <a:custGeom>
              <a:avLst/>
              <a:gdLst>
                <a:gd name="T0" fmla="*/ 0 w 266"/>
                <a:gd name="T1" fmla="*/ 0 h 317"/>
                <a:gd name="T2" fmla="*/ 0 w 266"/>
                <a:gd name="T3" fmla="*/ 0 h 317"/>
                <a:gd name="T4" fmla="*/ 0 w 266"/>
                <a:gd name="T5" fmla="*/ 0 h 317"/>
                <a:gd name="T6" fmla="*/ 0 w 266"/>
                <a:gd name="T7" fmla="*/ 0 h 317"/>
                <a:gd name="T8" fmla="*/ 0 w 266"/>
                <a:gd name="T9" fmla="*/ 0 h 317"/>
                <a:gd name="T10" fmla="*/ 0 w 266"/>
                <a:gd name="T11" fmla="*/ 0 h 317"/>
                <a:gd name="T12" fmla="*/ 0 w 266"/>
                <a:gd name="T13" fmla="*/ 0 h 317"/>
                <a:gd name="T14" fmla="*/ 0 w 266"/>
                <a:gd name="T15" fmla="*/ 0 h 317"/>
                <a:gd name="T16" fmla="*/ 0 w 266"/>
                <a:gd name="T17" fmla="*/ 0 h 317"/>
                <a:gd name="T18" fmla="*/ 0 w 266"/>
                <a:gd name="T19" fmla="*/ 0 h 317"/>
                <a:gd name="T20" fmla="*/ 0 w 266"/>
                <a:gd name="T21" fmla="*/ 0 h 317"/>
                <a:gd name="T22" fmla="*/ 0 w 266"/>
                <a:gd name="T23" fmla="*/ 0 h 317"/>
                <a:gd name="T24" fmla="*/ 0 w 266"/>
                <a:gd name="T25" fmla="*/ 0 h 317"/>
                <a:gd name="T26" fmla="*/ 0 w 266"/>
                <a:gd name="T27" fmla="*/ 0 h 317"/>
                <a:gd name="T28" fmla="*/ 0 w 266"/>
                <a:gd name="T29" fmla="*/ 0 h 317"/>
                <a:gd name="T30" fmla="*/ 0 w 266"/>
                <a:gd name="T31" fmla="*/ 0 h 317"/>
                <a:gd name="T32" fmla="*/ 0 w 266"/>
                <a:gd name="T33" fmla="*/ 0 h 317"/>
                <a:gd name="T34" fmla="*/ 0 w 266"/>
                <a:gd name="T35" fmla="*/ 0 h 317"/>
                <a:gd name="T36" fmla="*/ 0 w 266"/>
                <a:gd name="T37" fmla="*/ 0 h 317"/>
                <a:gd name="T38" fmla="*/ 0 w 266"/>
                <a:gd name="T39" fmla="*/ 0 h 317"/>
                <a:gd name="T40" fmla="*/ 0 w 266"/>
                <a:gd name="T41" fmla="*/ 0 h 317"/>
                <a:gd name="T42" fmla="*/ 0 w 266"/>
                <a:gd name="T43" fmla="*/ 0 h 317"/>
                <a:gd name="T44" fmla="*/ 0 w 266"/>
                <a:gd name="T45" fmla="*/ 0 h 317"/>
                <a:gd name="T46" fmla="*/ 0 w 266"/>
                <a:gd name="T47" fmla="*/ 0 h 317"/>
                <a:gd name="T48" fmla="*/ 0 w 266"/>
                <a:gd name="T49" fmla="*/ 0 h 317"/>
                <a:gd name="T50" fmla="*/ 0 w 266"/>
                <a:gd name="T51" fmla="*/ 0 h 317"/>
                <a:gd name="T52" fmla="*/ 0 w 266"/>
                <a:gd name="T53" fmla="*/ 0 h 317"/>
                <a:gd name="T54" fmla="*/ 0 w 266"/>
                <a:gd name="T55" fmla="*/ 0 h 317"/>
                <a:gd name="T56" fmla="*/ 0 w 266"/>
                <a:gd name="T57" fmla="*/ 0 h 317"/>
                <a:gd name="T58" fmla="*/ 0 w 266"/>
                <a:gd name="T59" fmla="*/ 0 h 317"/>
                <a:gd name="T60" fmla="*/ 0 w 266"/>
                <a:gd name="T61" fmla="*/ 0 h 317"/>
                <a:gd name="T62" fmla="*/ 0 w 266"/>
                <a:gd name="T63" fmla="*/ 0 h 317"/>
                <a:gd name="T64" fmla="*/ 0 w 266"/>
                <a:gd name="T65" fmla="*/ 0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6" h="317">
                  <a:moveTo>
                    <a:pt x="183" y="197"/>
                  </a:moveTo>
                  <a:lnTo>
                    <a:pt x="189" y="196"/>
                  </a:lnTo>
                  <a:lnTo>
                    <a:pt x="195" y="194"/>
                  </a:lnTo>
                  <a:lnTo>
                    <a:pt x="199" y="193"/>
                  </a:lnTo>
                  <a:lnTo>
                    <a:pt x="204" y="193"/>
                  </a:lnTo>
                  <a:lnTo>
                    <a:pt x="217" y="194"/>
                  </a:lnTo>
                  <a:lnTo>
                    <a:pt x="228" y="197"/>
                  </a:lnTo>
                  <a:lnTo>
                    <a:pt x="239" y="203"/>
                  </a:lnTo>
                  <a:lnTo>
                    <a:pt x="248" y="211"/>
                  </a:lnTo>
                  <a:lnTo>
                    <a:pt x="255" y="219"/>
                  </a:lnTo>
                  <a:lnTo>
                    <a:pt x="261" y="230"/>
                  </a:lnTo>
                  <a:lnTo>
                    <a:pt x="265" y="243"/>
                  </a:lnTo>
                  <a:lnTo>
                    <a:pt x="266" y="255"/>
                  </a:lnTo>
                  <a:lnTo>
                    <a:pt x="265" y="268"/>
                  </a:lnTo>
                  <a:lnTo>
                    <a:pt x="261" y="280"/>
                  </a:lnTo>
                  <a:lnTo>
                    <a:pt x="255" y="290"/>
                  </a:lnTo>
                  <a:lnTo>
                    <a:pt x="248" y="299"/>
                  </a:lnTo>
                  <a:lnTo>
                    <a:pt x="239" y="306"/>
                  </a:lnTo>
                  <a:lnTo>
                    <a:pt x="228" y="312"/>
                  </a:lnTo>
                  <a:lnTo>
                    <a:pt x="217" y="316"/>
                  </a:lnTo>
                  <a:lnTo>
                    <a:pt x="204" y="317"/>
                  </a:lnTo>
                  <a:lnTo>
                    <a:pt x="192" y="316"/>
                  </a:lnTo>
                  <a:lnTo>
                    <a:pt x="181" y="312"/>
                  </a:lnTo>
                  <a:lnTo>
                    <a:pt x="170" y="306"/>
                  </a:lnTo>
                  <a:lnTo>
                    <a:pt x="161" y="299"/>
                  </a:lnTo>
                  <a:lnTo>
                    <a:pt x="153" y="290"/>
                  </a:lnTo>
                  <a:lnTo>
                    <a:pt x="148" y="280"/>
                  </a:lnTo>
                  <a:lnTo>
                    <a:pt x="143" y="268"/>
                  </a:lnTo>
                  <a:lnTo>
                    <a:pt x="142" y="255"/>
                  </a:lnTo>
                  <a:lnTo>
                    <a:pt x="143" y="245"/>
                  </a:lnTo>
                  <a:lnTo>
                    <a:pt x="145" y="236"/>
                  </a:lnTo>
                  <a:lnTo>
                    <a:pt x="149" y="227"/>
                  </a:lnTo>
                  <a:lnTo>
                    <a:pt x="153" y="219"/>
                  </a:lnTo>
                  <a:lnTo>
                    <a:pt x="81" y="122"/>
                  </a:lnTo>
                  <a:lnTo>
                    <a:pt x="77" y="124"/>
                  </a:lnTo>
                  <a:lnTo>
                    <a:pt x="72" y="125"/>
                  </a:lnTo>
                  <a:lnTo>
                    <a:pt x="67" y="127"/>
                  </a:lnTo>
                  <a:lnTo>
                    <a:pt x="61" y="127"/>
                  </a:lnTo>
                  <a:lnTo>
                    <a:pt x="48" y="125"/>
                  </a:lnTo>
                  <a:lnTo>
                    <a:pt x="37" y="121"/>
                  </a:lnTo>
                  <a:lnTo>
                    <a:pt x="27" y="116"/>
                  </a:lnTo>
                  <a:lnTo>
                    <a:pt x="18" y="107"/>
                  </a:lnTo>
                  <a:lnTo>
                    <a:pt x="11" y="99"/>
                  </a:lnTo>
                  <a:lnTo>
                    <a:pt x="5" y="88"/>
                  </a:lnTo>
                  <a:lnTo>
                    <a:pt x="1" y="76"/>
                  </a:lnTo>
                  <a:lnTo>
                    <a:pt x="0" y="63"/>
                  </a:lnTo>
                  <a:lnTo>
                    <a:pt x="1" y="51"/>
                  </a:lnTo>
                  <a:lnTo>
                    <a:pt x="5" y="38"/>
                  </a:lnTo>
                  <a:lnTo>
                    <a:pt x="11" y="27"/>
                  </a:lnTo>
                  <a:lnTo>
                    <a:pt x="18" y="17"/>
                  </a:lnTo>
                  <a:lnTo>
                    <a:pt x="27" y="11"/>
                  </a:lnTo>
                  <a:lnTo>
                    <a:pt x="37" y="5"/>
                  </a:lnTo>
                  <a:lnTo>
                    <a:pt x="48" y="1"/>
                  </a:lnTo>
                  <a:lnTo>
                    <a:pt x="61" y="0"/>
                  </a:lnTo>
                  <a:lnTo>
                    <a:pt x="73" y="1"/>
                  </a:lnTo>
                  <a:lnTo>
                    <a:pt x="85" y="5"/>
                  </a:lnTo>
                  <a:lnTo>
                    <a:pt x="96" y="11"/>
                  </a:lnTo>
                  <a:lnTo>
                    <a:pt x="106" y="17"/>
                  </a:lnTo>
                  <a:lnTo>
                    <a:pt x="113" y="27"/>
                  </a:lnTo>
                  <a:lnTo>
                    <a:pt x="119" y="38"/>
                  </a:lnTo>
                  <a:lnTo>
                    <a:pt x="123" y="51"/>
                  </a:lnTo>
                  <a:lnTo>
                    <a:pt x="124" y="63"/>
                  </a:lnTo>
                  <a:lnTo>
                    <a:pt x="123" y="74"/>
                  </a:lnTo>
                  <a:lnTo>
                    <a:pt x="120" y="84"/>
                  </a:lnTo>
                  <a:lnTo>
                    <a:pt x="117" y="93"/>
                  </a:lnTo>
                  <a:lnTo>
                    <a:pt x="112" y="102"/>
                  </a:lnTo>
                  <a:lnTo>
                    <a:pt x="183" y="19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1" name="Freeform 213">
              <a:extLst>
                <a:ext uri="{FF2B5EF4-FFF2-40B4-BE49-F238E27FC236}">
                  <a16:creationId xmlns:a16="http://schemas.microsoft.com/office/drawing/2014/main" id="{BFE15012-E198-4D62-B70A-B83135C8606A}"/>
                </a:ext>
              </a:extLst>
            </p:cNvPr>
            <p:cNvSpPr>
              <a:spLocks/>
            </p:cNvSpPr>
            <p:nvPr/>
          </p:nvSpPr>
          <p:spPr bwMode="auto">
            <a:xfrm>
              <a:off x="2662" y="2059"/>
              <a:ext cx="89" cy="106"/>
            </a:xfrm>
            <a:custGeom>
              <a:avLst/>
              <a:gdLst>
                <a:gd name="T0" fmla="*/ 0 w 267"/>
                <a:gd name="T1" fmla="*/ 0 h 317"/>
                <a:gd name="T2" fmla="*/ 0 w 267"/>
                <a:gd name="T3" fmla="*/ 0 h 317"/>
                <a:gd name="T4" fmla="*/ 0 w 267"/>
                <a:gd name="T5" fmla="*/ 0 h 317"/>
                <a:gd name="T6" fmla="*/ 0 w 267"/>
                <a:gd name="T7" fmla="*/ 0 h 317"/>
                <a:gd name="T8" fmla="*/ 0 w 267"/>
                <a:gd name="T9" fmla="*/ 0 h 317"/>
                <a:gd name="T10" fmla="*/ 0 w 267"/>
                <a:gd name="T11" fmla="*/ 0 h 317"/>
                <a:gd name="T12" fmla="*/ 0 w 267"/>
                <a:gd name="T13" fmla="*/ 0 h 317"/>
                <a:gd name="T14" fmla="*/ 0 w 267"/>
                <a:gd name="T15" fmla="*/ 0 h 317"/>
                <a:gd name="T16" fmla="*/ 0 w 267"/>
                <a:gd name="T17" fmla="*/ 0 h 317"/>
                <a:gd name="T18" fmla="*/ 0 w 267"/>
                <a:gd name="T19" fmla="*/ 0 h 317"/>
                <a:gd name="T20" fmla="*/ 0 w 267"/>
                <a:gd name="T21" fmla="*/ 0 h 317"/>
                <a:gd name="T22" fmla="*/ 0 w 267"/>
                <a:gd name="T23" fmla="*/ 0 h 317"/>
                <a:gd name="T24" fmla="*/ 0 w 267"/>
                <a:gd name="T25" fmla="*/ 0 h 317"/>
                <a:gd name="T26" fmla="*/ 0 w 267"/>
                <a:gd name="T27" fmla="*/ 0 h 317"/>
                <a:gd name="T28" fmla="*/ 0 w 267"/>
                <a:gd name="T29" fmla="*/ 0 h 317"/>
                <a:gd name="T30" fmla="*/ 0 w 267"/>
                <a:gd name="T31" fmla="*/ 0 h 317"/>
                <a:gd name="T32" fmla="*/ 0 w 267"/>
                <a:gd name="T33" fmla="*/ 0 h 317"/>
                <a:gd name="T34" fmla="*/ 0 w 267"/>
                <a:gd name="T35" fmla="*/ 0 h 317"/>
                <a:gd name="T36" fmla="*/ 0 w 267"/>
                <a:gd name="T37" fmla="*/ 0 h 317"/>
                <a:gd name="T38" fmla="*/ 0 w 267"/>
                <a:gd name="T39" fmla="*/ 0 h 317"/>
                <a:gd name="T40" fmla="*/ 0 w 267"/>
                <a:gd name="T41" fmla="*/ 0 h 317"/>
                <a:gd name="T42" fmla="*/ 0 w 267"/>
                <a:gd name="T43" fmla="*/ 0 h 317"/>
                <a:gd name="T44" fmla="*/ 0 w 267"/>
                <a:gd name="T45" fmla="*/ 0 h 317"/>
                <a:gd name="T46" fmla="*/ 0 w 267"/>
                <a:gd name="T47" fmla="*/ 0 h 317"/>
                <a:gd name="T48" fmla="*/ 0 w 267"/>
                <a:gd name="T49" fmla="*/ 0 h 317"/>
                <a:gd name="T50" fmla="*/ 0 w 267"/>
                <a:gd name="T51" fmla="*/ 0 h 317"/>
                <a:gd name="T52" fmla="*/ 0 w 267"/>
                <a:gd name="T53" fmla="*/ 0 h 317"/>
                <a:gd name="T54" fmla="*/ 0 w 267"/>
                <a:gd name="T55" fmla="*/ 0 h 317"/>
                <a:gd name="T56" fmla="*/ 0 w 267"/>
                <a:gd name="T57" fmla="*/ 0 h 317"/>
                <a:gd name="T58" fmla="*/ 0 w 267"/>
                <a:gd name="T59" fmla="*/ 0 h 317"/>
                <a:gd name="T60" fmla="*/ 0 w 267"/>
                <a:gd name="T61" fmla="*/ 0 h 317"/>
                <a:gd name="T62" fmla="*/ 0 w 267"/>
                <a:gd name="T63" fmla="*/ 0 h 317"/>
                <a:gd name="T64" fmla="*/ 0 w 267"/>
                <a:gd name="T65" fmla="*/ 0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7" h="317">
                  <a:moveTo>
                    <a:pt x="183" y="197"/>
                  </a:moveTo>
                  <a:lnTo>
                    <a:pt x="188" y="196"/>
                  </a:lnTo>
                  <a:lnTo>
                    <a:pt x="195" y="194"/>
                  </a:lnTo>
                  <a:lnTo>
                    <a:pt x="201" y="193"/>
                  </a:lnTo>
                  <a:lnTo>
                    <a:pt x="205" y="193"/>
                  </a:lnTo>
                  <a:lnTo>
                    <a:pt x="217" y="194"/>
                  </a:lnTo>
                  <a:lnTo>
                    <a:pt x="230" y="197"/>
                  </a:lnTo>
                  <a:lnTo>
                    <a:pt x="239" y="203"/>
                  </a:lnTo>
                  <a:lnTo>
                    <a:pt x="249" y="211"/>
                  </a:lnTo>
                  <a:lnTo>
                    <a:pt x="256" y="219"/>
                  </a:lnTo>
                  <a:lnTo>
                    <a:pt x="261" y="230"/>
                  </a:lnTo>
                  <a:lnTo>
                    <a:pt x="266" y="243"/>
                  </a:lnTo>
                  <a:lnTo>
                    <a:pt x="267" y="255"/>
                  </a:lnTo>
                  <a:lnTo>
                    <a:pt x="266" y="268"/>
                  </a:lnTo>
                  <a:lnTo>
                    <a:pt x="261" y="280"/>
                  </a:lnTo>
                  <a:lnTo>
                    <a:pt x="256" y="290"/>
                  </a:lnTo>
                  <a:lnTo>
                    <a:pt x="249" y="299"/>
                  </a:lnTo>
                  <a:lnTo>
                    <a:pt x="239" y="306"/>
                  </a:lnTo>
                  <a:lnTo>
                    <a:pt x="230" y="312"/>
                  </a:lnTo>
                  <a:lnTo>
                    <a:pt x="217" y="316"/>
                  </a:lnTo>
                  <a:lnTo>
                    <a:pt x="205" y="317"/>
                  </a:lnTo>
                  <a:lnTo>
                    <a:pt x="192" y="316"/>
                  </a:lnTo>
                  <a:lnTo>
                    <a:pt x="181" y="312"/>
                  </a:lnTo>
                  <a:lnTo>
                    <a:pt x="170" y="306"/>
                  </a:lnTo>
                  <a:lnTo>
                    <a:pt x="162" y="299"/>
                  </a:lnTo>
                  <a:lnTo>
                    <a:pt x="154" y="290"/>
                  </a:lnTo>
                  <a:lnTo>
                    <a:pt x="148" y="280"/>
                  </a:lnTo>
                  <a:lnTo>
                    <a:pt x="144" y="268"/>
                  </a:lnTo>
                  <a:lnTo>
                    <a:pt x="143" y="255"/>
                  </a:lnTo>
                  <a:lnTo>
                    <a:pt x="144" y="245"/>
                  </a:lnTo>
                  <a:lnTo>
                    <a:pt x="145" y="236"/>
                  </a:lnTo>
                  <a:lnTo>
                    <a:pt x="149" y="227"/>
                  </a:lnTo>
                  <a:lnTo>
                    <a:pt x="154" y="219"/>
                  </a:lnTo>
                  <a:lnTo>
                    <a:pt x="83" y="122"/>
                  </a:lnTo>
                  <a:lnTo>
                    <a:pt x="79" y="124"/>
                  </a:lnTo>
                  <a:lnTo>
                    <a:pt x="74" y="125"/>
                  </a:lnTo>
                  <a:lnTo>
                    <a:pt x="69" y="127"/>
                  </a:lnTo>
                  <a:lnTo>
                    <a:pt x="62" y="127"/>
                  </a:lnTo>
                  <a:lnTo>
                    <a:pt x="50" y="125"/>
                  </a:lnTo>
                  <a:lnTo>
                    <a:pt x="38" y="121"/>
                  </a:lnTo>
                  <a:lnTo>
                    <a:pt x="28" y="116"/>
                  </a:lnTo>
                  <a:lnTo>
                    <a:pt x="18" y="107"/>
                  </a:lnTo>
                  <a:lnTo>
                    <a:pt x="11" y="99"/>
                  </a:lnTo>
                  <a:lnTo>
                    <a:pt x="6" y="88"/>
                  </a:lnTo>
                  <a:lnTo>
                    <a:pt x="2" y="76"/>
                  </a:lnTo>
                  <a:lnTo>
                    <a:pt x="0" y="63"/>
                  </a:lnTo>
                  <a:lnTo>
                    <a:pt x="2" y="51"/>
                  </a:lnTo>
                  <a:lnTo>
                    <a:pt x="6" y="38"/>
                  </a:lnTo>
                  <a:lnTo>
                    <a:pt x="11" y="27"/>
                  </a:lnTo>
                  <a:lnTo>
                    <a:pt x="18" y="17"/>
                  </a:lnTo>
                  <a:lnTo>
                    <a:pt x="28" y="11"/>
                  </a:lnTo>
                  <a:lnTo>
                    <a:pt x="38" y="5"/>
                  </a:lnTo>
                  <a:lnTo>
                    <a:pt x="50" y="1"/>
                  </a:lnTo>
                  <a:lnTo>
                    <a:pt x="62" y="0"/>
                  </a:lnTo>
                  <a:lnTo>
                    <a:pt x="75" y="1"/>
                  </a:lnTo>
                  <a:lnTo>
                    <a:pt x="87" y="5"/>
                  </a:lnTo>
                  <a:lnTo>
                    <a:pt x="97" y="11"/>
                  </a:lnTo>
                  <a:lnTo>
                    <a:pt x="107" y="17"/>
                  </a:lnTo>
                  <a:lnTo>
                    <a:pt x="114" y="27"/>
                  </a:lnTo>
                  <a:lnTo>
                    <a:pt x="119" y="38"/>
                  </a:lnTo>
                  <a:lnTo>
                    <a:pt x="123" y="51"/>
                  </a:lnTo>
                  <a:lnTo>
                    <a:pt x="125" y="63"/>
                  </a:lnTo>
                  <a:lnTo>
                    <a:pt x="123" y="74"/>
                  </a:lnTo>
                  <a:lnTo>
                    <a:pt x="122" y="84"/>
                  </a:lnTo>
                  <a:lnTo>
                    <a:pt x="118" y="93"/>
                  </a:lnTo>
                  <a:lnTo>
                    <a:pt x="114" y="102"/>
                  </a:lnTo>
                  <a:lnTo>
                    <a:pt x="183" y="19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2" name="Freeform 214">
              <a:extLst>
                <a:ext uri="{FF2B5EF4-FFF2-40B4-BE49-F238E27FC236}">
                  <a16:creationId xmlns:a16="http://schemas.microsoft.com/office/drawing/2014/main" id="{80182B4D-D597-4BB7-9A60-FA799F1118DD}"/>
                </a:ext>
              </a:extLst>
            </p:cNvPr>
            <p:cNvSpPr>
              <a:spLocks/>
            </p:cNvSpPr>
            <p:nvPr/>
          </p:nvSpPr>
          <p:spPr bwMode="auto">
            <a:xfrm>
              <a:off x="2904" y="2059"/>
              <a:ext cx="89" cy="106"/>
            </a:xfrm>
            <a:custGeom>
              <a:avLst/>
              <a:gdLst>
                <a:gd name="T0" fmla="*/ 0 w 267"/>
                <a:gd name="T1" fmla="*/ 0 h 317"/>
                <a:gd name="T2" fmla="*/ 0 w 267"/>
                <a:gd name="T3" fmla="*/ 0 h 317"/>
                <a:gd name="T4" fmla="*/ 0 w 267"/>
                <a:gd name="T5" fmla="*/ 0 h 317"/>
                <a:gd name="T6" fmla="*/ 0 w 267"/>
                <a:gd name="T7" fmla="*/ 0 h 317"/>
                <a:gd name="T8" fmla="*/ 0 w 267"/>
                <a:gd name="T9" fmla="*/ 0 h 317"/>
                <a:gd name="T10" fmla="*/ 0 w 267"/>
                <a:gd name="T11" fmla="*/ 0 h 317"/>
                <a:gd name="T12" fmla="*/ 0 w 267"/>
                <a:gd name="T13" fmla="*/ 0 h 317"/>
                <a:gd name="T14" fmla="*/ 0 w 267"/>
                <a:gd name="T15" fmla="*/ 0 h 317"/>
                <a:gd name="T16" fmla="*/ 0 w 267"/>
                <a:gd name="T17" fmla="*/ 0 h 317"/>
                <a:gd name="T18" fmla="*/ 0 w 267"/>
                <a:gd name="T19" fmla="*/ 0 h 317"/>
                <a:gd name="T20" fmla="*/ 0 w 267"/>
                <a:gd name="T21" fmla="*/ 0 h 317"/>
                <a:gd name="T22" fmla="*/ 0 w 267"/>
                <a:gd name="T23" fmla="*/ 0 h 317"/>
                <a:gd name="T24" fmla="*/ 0 w 267"/>
                <a:gd name="T25" fmla="*/ 0 h 317"/>
                <a:gd name="T26" fmla="*/ 0 w 267"/>
                <a:gd name="T27" fmla="*/ 0 h 317"/>
                <a:gd name="T28" fmla="*/ 0 w 267"/>
                <a:gd name="T29" fmla="*/ 0 h 317"/>
                <a:gd name="T30" fmla="*/ 0 w 267"/>
                <a:gd name="T31" fmla="*/ 0 h 317"/>
                <a:gd name="T32" fmla="*/ 0 w 267"/>
                <a:gd name="T33" fmla="*/ 0 h 317"/>
                <a:gd name="T34" fmla="*/ 0 w 267"/>
                <a:gd name="T35" fmla="*/ 0 h 317"/>
                <a:gd name="T36" fmla="*/ 0 w 267"/>
                <a:gd name="T37" fmla="*/ 0 h 317"/>
                <a:gd name="T38" fmla="*/ 0 w 267"/>
                <a:gd name="T39" fmla="*/ 0 h 317"/>
                <a:gd name="T40" fmla="*/ 0 w 267"/>
                <a:gd name="T41" fmla="*/ 0 h 317"/>
                <a:gd name="T42" fmla="*/ 0 w 267"/>
                <a:gd name="T43" fmla="*/ 0 h 317"/>
                <a:gd name="T44" fmla="*/ 0 w 267"/>
                <a:gd name="T45" fmla="*/ 0 h 317"/>
                <a:gd name="T46" fmla="*/ 0 w 267"/>
                <a:gd name="T47" fmla="*/ 0 h 317"/>
                <a:gd name="T48" fmla="*/ 0 w 267"/>
                <a:gd name="T49" fmla="*/ 0 h 317"/>
                <a:gd name="T50" fmla="*/ 0 w 267"/>
                <a:gd name="T51" fmla="*/ 0 h 317"/>
                <a:gd name="T52" fmla="*/ 0 w 267"/>
                <a:gd name="T53" fmla="*/ 0 h 317"/>
                <a:gd name="T54" fmla="*/ 0 w 267"/>
                <a:gd name="T55" fmla="*/ 0 h 317"/>
                <a:gd name="T56" fmla="*/ 0 w 267"/>
                <a:gd name="T57" fmla="*/ 0 h 317"/>
                <a:gd name="T58" fmla="*/ 0 w 267"/>
                <a:gd name="T59" fmla="*/ 0 h 317"/>
                <a:gd name="T60" fmla="*/ 0 w 267"/>
                <a:gd name="T61" fmla="*/ 0 h 317"/>
                <a:gd name="T62" fmla="*/ 0 w 267"/>
                <a:gd name="T63" fmla="*/ 0 h 317"/>
                <a:gd name="T64" fmla="*/ 0 w 267"/>
                <a:gd name="T65" fmla="*/ 0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7" h="317">
                  <a:moveTo>
                    <a:pt x="183" y="197"/>
                  </a:moveTo>
                  <a:lnTo>
                    <a:pt x="188" y="196"/>
                  </a:lnTo>
                  <a:lnTo>
                    <a:pt x="194" y="194"/>
                  </a:lnTo>
                  <a:lnTo>
                    <a:pt x="199" y="193"/>
                  </a:lnTo>
                  <a:lnTo>
                    <a:pt x="205" y="193"/>
                  </a:lnTo>
                  <a:lnTo>
                    <a:pt x="217" y="194"/>
                  </a:lnTo>
                  <a:lnTo>
                    <a:pt x="230" y="197"/>
                  </a:lnTo>
                  <a:lnTo>
                    <a:pt x="239" y="203"/>
                  </a:lnTo>
                  <a:lnTo>
                    <a:pt x="249" y="211"/>
                  </a:lnTo>
                  <a:lnTo>
                    <a:pt x="256" y="219"/>
                  </a:lnTo>
                  <a:lnTo>
                    <a:pt x="262" y="230"/>
                  </a:lnTo>
                  <a:lnTo>
                    <a:pt x="266" y="243"/>
                  </a:lnTo>
                  <a:lnTo>
                    <a:pt x="267" y="255"/>
                  </a:lnTo>
                  <a:lnTo>
                    <a:pt x="266" y="268"/>
                  </a:lnTo>
                  <a:lnTo>
                    <a:pt x="262" y="280"/>
                  </a:lnTo>
                  <a:lnTo>
                    <a:pt x="256" y="290"/>
                  </a:lnTo>
                  <a:lnTo>
                    <a:pt x="249" y="299"/>
                  </a:lnTo>
                  <a:lnTo>
                    <a:pt x="239" y="306"/>
                  </a:lnTo>
                  <a:lnTo>
                    <a:pt x="230" y="312"/>
                  </a:lnTo>
                  <a:lnTo>
                    <a:pt x="217" y="316"/>
                  </a:lnTo>
                  <a:lnTo>
                    <a:pt x="205" y="317"/>
                  </a:lnTo>
                  <a:lnTo>
                    <a:pt x="192" y="316"/>
                  </a:lnTo>
                  <a:lnTo>
                    <a:pt x="180" y="312"/>
                  </a:lnTo>
                  <a:lnTo>
                    <a:pt x="169" y="306"/>
                  </a:lnTo>
                  <a:lnTo>
                    <a:pt x="161" y="299"/>
                  </a:lnTo>
                  <a:lnTo>
                    <a:pt x="152" y="290"/>
                  </a:lnTo>
                  <a:lnTo>
                    <a:pt x="147" y="280"/>
                  </a:lnTo>
                  <a:lnTo>
                    <a:pt x="143" y="268"/>
                  </a:lnTo>
                  <a:lnTo>
                    <a:pt x="141" y="255"/>
                  </a:lnTo>
                  <a:lnTo>
                    <a:pt x="143" y="245"/>
                  </a:lnTo>
                  <a:lnTo>
                    <a:pt x="146" y="236"/>
                  </a:lnTo>
                  <a:lnTo>
                    <a:pt x="148" y="227"/>
                  </a:lnTo>
                  <a:lnTo>
                    <a:pt x="154" y="219"/>
                  </a:lnTo>
                  <a:lnTo>
                    <a:pt x="82" y="122"/>
                  </a:lnTo>
                  <a:lnTo>
                    <a:pt x="78" y="124"/>
                  </a:lnTo>
                  <a:lnTo>
                    <a:pt x="74" y="125"/>
                  </a:lnTo>
                  <a:lnTo>
                    <a:pt x="70" y="127"/>
                  </a:lnTo>
                  <a:lnTo>
                    <a:pt x="63" y="127"/>
                  </a:lnTo>
                  <a:lnTo>
                    <a:pt x="50" y="125"/>
                  </a:lnTo>
                  <a:lnTo>
                    <a:pt x="38" y="121"/>
                  </a:lnTo>
                  <a:lnTo>
                    <a:pt x="28" y="116"/>
                  </a:lnTo>
                  <a:lnTo>
                    <a:pt x="18" y="107"/>
                  </a:lnTo>
                  <a:lnTo>
                    <a:pt x="12" y="99"/>
                  </a:lnTo>
                  <a:lnTo>
                    <a:pt x="6" y="88"/>
                  </a:lnTo>
                  <a:lnTo>
                    <a:pt x="2" y="76"/>
                  </a:lnTo>
                  <a:lnTo>
                    <a:pt x="0" y="63"/>
                  </a:lnTo>
                  <a:lnTo>
                    <a:pt x="2" y="51"/>
                  </a:lnTo>
                  <a:lnTo>
                    <a:pt x="6" y="38"/>
                  </a:lnTo>
                  <a:lnTo>
                    <a:pt x="12" y="27"/>
                  </a:lnTo>
                  <a:lnTo>
                    <a:pt x="18" y="17"/>
                  </a:lnTo>
                  <a:lnTo>
                    <a:pt x="28" y="11"/>
                  </a:lnTo>
                  <a:lnTo>
                    <a:pt x="38" y="5"/>
                  </a:lnTo>
                  <a:lnTo>
                    <a:pt x="50" y="1"/>
                  </a:lnTo>
                  <a:lnTo>
                    <a:pt x="63" y="0"/>
                  </a:lnTo>
                  <a:lnTo>
                    <a:pt x="75" y="1"/>
                  </a:lnTo>
                  <a:lnTo>
                    <a:pt x="86" y="5"/>
                  </a:lnTo>
                  <a:lnTo>
                    <a:pt x="97" y="11"/>
                  </a:lnTo>
                  <a:lnTo>
                    <a:pt x="107" y="17"/>
                  </a:lnTo>
                  <a:lnTo>
                    <a:pt x="114" y="27"/>
                  </a:lnTo>
                  <a:lnTo>
                    <a:pt x="119" y="38"/>
                  </a:lnTo>
                  <a:lnTo>
                    <a:pt x="123" y="51"/>
                  </a:lnTo>
                  <a:lnTo>
                    <a:pt x="125" y="63"/>
                  </a:lnTo>
                  <a:lnTo>
                    <a:pt x="123" y="74"/>
                  </a:lnTo>
                  <a:lnTo>
                    <a:pt x="122" y="84"/>
                  </a:lnTo>
                  <a:lnTo>
                    <a:pt x="118" y="93"/>
                  </a:lnTo>
                  <a:lnTo>
                    <a:pt x="112" y="102"/>
                  </a:lnTo>
                  <a:lnTo>
                    <a:pt x="183" y="19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3" name="Freeform 215">
              <a:extLst>
                <a:ext uri="{FF2B5EF4-FFF2-40B4-BE49-F238E27FC236}">
                  <a16:creationId xmlns:a16="http://schemas.microsoft.com/office/drawing/2014/main" id="{262CE71D-8FA6-4BDF-B5C9-4CE653205C54}"/>
                </a:ext>
              </a:extLst>
            </p:cNvPr>
            <p:cNvSpPr>
              <a:spLocks/>
            </p:cNvSpPr>
            <p:nvPr/>
          </p:nvSpPr>
          <p:spPr bwMode="auto">
            <a:xfrm>
              <a:off x="2743" y="2059"/>
              <a:ext cx="89" cy="106"/>
            </a:xfrm>
            <a:custGeom>
              <a:avLst/>
              <a:gdLst>
                <a:gd name="T0" fmla="*/ 0 w 267"/>
                <a:gd name="T1" fmla="*/ 0 h 317"/>
                <a:gd name="T2" fmla="*/ 0 w 267"/>
                <a:gd name="T3" fmla="*/ 0 h 317"/>
                <a:gd name="T4" fmla="*/ 0 w 267"/>
                <a:gd name="T5" fmla="*/ 0 h 317"/>
                <a:gd name="T6" fmla="*/ 0 w 267"/>
                <a:gd name="T7" fmla="*/ 0 h 317"/>
                <a:gd name="T8" fmla="*/ 0 w 267"/>
                <a:gd name="T9" fmla="*/ 0 h 317"/>
                <a:gd name="T10" fmla="*/ 0 w 267"/>
                <a:gd name="T11" fmla="*/ 0 h 317"/>
                <a:gd name="T12" fmla="*/ 0 w 267"/>
                <a:gd name="T13" fmla="*/ 0 h 317"/>
                <a:gd name="T14" fmla="*/ 0 w 267"/>
                <a:gd name="T15" fmla="*/ 0 h 317"/>
                <a:gd name="T16" fmla="*/ 0 w 267"/>
                <a:gd name="T17" fmla="*/ 0 h 317"/>
                <a:gd name="T18" fmla="*/ 0 w 267"/>
                <a:gd name="T19" fmla="*/ 0 h 317"/>
                <a:gd name="T20" fmla="*/ 0 w 267"/>
                <a:gd name="T21" fmla="*/ 0 h 317"/>
                <a:gd name="T22" fmla="*/ 0 w 267"/>
                <a:gd name="T23" fmla="*/ 0 h 317"/>
                <a:gd name="T24" fmla="*/ 0 w 267"/>
                <a:gd name="T25" fmla="*/ 0 h 317"/>
                <a:gd name="T26" fmla="*/ 0 w 267"/>
                <a:gd name="T27" fmla="*/ 0 h 317"/>
                <a:gd name="T28" fmla="*/ 0 w 267"/>
                <a:gd name="T29" fmla="*/ 0 h 317"/>
                <a:gd name="T30" fmla="*/ 0 w 267"/>
                <a:gd name="T31" fmla="*/ 0 h 317"/>
                <a:gd name="T32" fmla="*/ 0 w 267"/>
                <a:gd name="T33" fmla="*/ 0 h 317"/>
                <a:gd name="T34" fmla="*/ 0 w 267"/>
                <a:gd name="T35" fmla="*/ 0 h 317"/>
                <a:gd name="T36" fmla="*/ 0 w 267"/>
                <a:gd name="T37" fmla="*/ 0 h 317"/>
                <a:gd name="T38" fmla="*/ 0 w 267"/>
                <a:gd name="T39" fmla="*/ 0 h 317"/>
                <a:gd name="T40" fmla="*/ 0 w 267"/>
                <a:gd name="T41" fmla="*/ 0 h 317"/>
                <a:gd name="T42" fmla="*/ 0 w 267"/>
                <a:gd name="T43" fmla="*/ 0 h 317"/>
                <a:gd name="T44" fmla="*/ 0 w 267"/>
                <a:gd name="T45" fmla="*/ 0 h 317"/>
                <a:gd name="T46" fmla="*/ 0 w 267"/>
                <a:gd name="T47" fmla="*/ 0 h 317"/>
                <a:gd name="T48" fmla="*/ 0 w 267"/>
                <a:gd name="T49" fmla="*/ 0 h 317"/>
                <a:gd name="T50" fmla="*/ 0 w 267"/>
                <a:gd name="T51" fmla="*/ 0 h 317"/>
                <a:gd name="T52" fmla="*/ 0 w 267"/>
                <a:gd name="T53" fmla="*/ 0 h 317"/>
                <a:gd name="T54" fmla="*/ 0 w 267"/>
                <a:gd name="T55" fmla="*/ 0 h 317"/>
                <a:gd name="T56" fmla="*/ 0 w 267"/>
                <a:gd name="T57" fmla="*/ 0 h 317"/>
                <a:gd name="T58" fmla="*/ 0 w 267"/>
                <a:gd name="T59" fmla="*/ 0 h 317"/>
                <a:gd name="T60" fmla="*/ 0 w 267"/>
                <a:gd name="T61" fmla="*/ 0 h 317"/>
                <a:gd name="T62" fmla="*/ 0 w 267"/>
                <a:gd name="T63" fmla="*/ 0 h 317"/>
                <a:gd name="T64" fmla="*/ 0 w 267"/>
                <a:gd name="T65" fmla="*/ 0 h 3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7" h="317">
                  <a:moveTo>
                    <a:pt x="183" y="197"/>
                  </a:moveTo>
                  <a:lnTo>
                    <a:pt x="188" y="196"/>
                  </a:lnTo>
                  <a:lnTo>
                    <a:pt x="194" y="194"/>
                  </a:lnTo>
                  <a:lnTo>
                    <a:pt x="199" y="193"/>
                  </a:lnTo>
                  <a:lnTo>
                    <a:pt x="205" y="193"/>
                  </a:lnTo>
                  <a:lnTo>
                    <a:pt x="217" y="194"/>
                  </a:lnTo>
                  <a:lnTo>
                    <a:pt x="230" y="197"/>
                  </a:lnTo>
                  <a:lnTo>
                    <a:pt x="239" y="203"/>
                  </a:lnTo>
                  <a:lnTo>
                    <a:pt x="249" y="211"/>
                  </a:lnTo>
                  <a:lnTo>
                    <a:pt x="256" y="219"/>
                  </a:lnTo>
                  <a:lnTo>
                    <a:pt x="261" y="230"/>
                  </a:lnTo>
                  <a:lnTo>
                    <a:pt x="266" y="243"/>
                  </a:lnTo>
                  <a:lnTo>
                    <a:pt x="267" y="255"/>
                  </a:lnTo>
                  <a:lnTo>
                    <a:pt x="266" y="268"/>
                  </a:lnTo>
                  <a:lnTo>
                    <a:pt x="261" y="280"/>
                  </a:lnTo>
                  <a:lnTo>
                    <a:pt x="256" y="290"/>
                  </a:lnTo>
                  <a:lnTo>
                    <a:pt x="249" y="299"/>
                  </a:lnTo>
                  <a:lnTo>
                    <a:pt x="239" y="306"/>
                  </a:lnTo>
                  <a:lnTo>
                    <a:pt x="230" y="312"/>
                  </a:lnTo>
                  <a:lnTo>
                    <a:pt x="217" y="316"/>
                  </a:lnTo>
                  <a:lnTo>
                    <a:pt x="205" y="317"/>
                  </a:lnTo>
                  <a:lnTo>
                    <a:pt x="192" y="316"/>
                  </a:lnTo>
                  <a:lnTo>
                    <a:pt x="180" y="312"/>
                  </a:lnTo>
                  <a:lnTo>
                    <a:pt x="169" y="306"/>
                  </a:lnTo>
                  <a:lnTo>
                    <a:pt x="161" y="299"/>
                  </a:lnTo>
                  <a:lnTo>
                    <a:pt x="152" y="290"/>
                  </a:lnTo>
                  <a:lnTo>
                    <a:pt x="147" y="280"/>
                  </a:lnTo>
                  <a:lnTo>
                    <a:pt x="143" y="268"/>
                  </a:lnTo>
                  <a:lnTo>
                    <a:pt x="141" y="255"/>
                  </a:lnTo>
                  <a:lnTo>
                    <a:pt x="143" y="245"/>
                  </a:lnTo>
                  <a:lnTo>
                    <a:pt x="145" y="236"/>
                  </a:lnTo>
                  <a:lnTo>
                    <a:pt x="148" y="227"/>
                  </a:lnTo>
                  <a:lnTo>
                    <a:pt x="152" y="219"/>
                  </a:lnTo>
                  <a:lnTo>
                    <a:pt x="81" y="122"/>
                  </a:lnTo>
                  <a:lnTo>
                    <a:pt x="76" y="124"/>
                  </a:lnTo>
                  <a:lnTo>
                    <a:pt x="72" y="125"/>
                  </a:lnTo>
                  <a:lnTo>
                    <a:pt x="68" y="127"/>
                  </a:lnTo>
                  <a:lnTo>
                    <a:pt x="63" y="127"/>
                  </a:lnTo>
                  <a:lnTo>
                    <a:pt x="50" y="125"/>
                  </a:lnTo>
                  <a:lnTo>
                    <a:pt x="38" y="121"/>
                  </a:lnTo>
                  <a:lnTo>
                    <a:pt x="27" y="116"/>
                  </a:lnTo>
                  <a:lnTo>
                    <a:pt x="18" y="107"/>
                  </a:lnTo>
                  <a:lnTo>
                    <a:pt x="10" y="99"/>
                  </a:lnTo>
                  <a:lnTo>
                    <a:pt x="5" y="88"/>
                  </a:lnTo>
                  <a:lnTo>
                    <a:pt x="2" y="76"/>
                  </a:lnTo>
                  <a:lnTo>
                    <a:pt x="0" y="63"/>
                  </a:lnTo>
                  <a:lnTo>
                    <a:pt x="2" y="51"/>
                  </a:lnTo>
                  <a:lnTo>
                    <a:pt x="5" y="38"/>
                  </a:lnTo>
                  <a:lnTo>
                    <a:pt x="10" y="27"/>
                  </a:lnTo>
                  <a:lnTo>
                    <a:pt x="18" y="17"/>
                  </a:lnTo>
                  <a:lnTo>
                    <a:pt x="27" y="11"/>
                  </a:lnTo>
                  <a:lnTo>
                    <a:pt x="38" y="5"/>
                  </a:lnTo>
                  <a:lnTo>
                    <a:pt x="50" y="1"/>
                  </a:lnTo>
                  <a:lnTo>
                    <a:pt x="63" y="0"/>
                  </a:lnTo>
                  <a:lnTo>
                    <a:pt x="75" y="1"/>
                  </a:lnTo>
                  <a:lnTo>
                    <a:pt x="86" y="5"/>
                  </a:lnTo>
                  <a:lnTo>
                    <a:pt x="97" y="11"/>
                  </a:lnTo>
                  <a:lnTo>
                    <a:pt x="107" y="17"/>
                  </a:lnTo>
                  <a:lnTo>
                    <a:pt x="114" y="27"/>
                  </a:lnTo>
                  <a:lnTo>
                    <a:pt x="119" y="38"/>
                  </a:lnTo>
                  <a:lnTo>
                    <a:pt x="123" y="51"/>
                  </a:lnTo>
                  <a:lnTo>
                    <a:pt x="125" y="63"/>
                  </a:lnTo>
                  <a:lnTo>
                    <a:pt x="123" y="74"/>
                  </a:lnTo>
                  <a:lnTo>
                    <a:pt x="121" y="84"/>
                  </a:lnTo>
                  <a:lnTo>
                    <a:pt x="116" y="93"/>
                  </a:lnTo>
                  <a:lnTo>
                    <a:pt x="111" y="102"/>
                  </a:lnTo>
                  <a:lnTo>
                    <a:pt x="183" y="19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4" name="Freeform 216">
              <a:extLst>
                <a:ext uri="{FF2B5EF4-FFF2-40B4-BE49-F238E27FC236}">
                  <a16:creationId xmlns:a16="http://schemas.microsoft.com/office/drawing/2014/main" id="{2EA433D9-3FEB-4D9B-91D9-C6D5F522C49A}"/>
                </a:ext>
              </a:extLst>
            </p:cNvPr>
            <p:cNvSpPr>
              <a:spLocks noEditPoints="1"/>
            </p:cNvSpPr>
            <p:nvPr/>
          </p:nvSpPr>
          <p:spPr bwMode="auto">
            <a:xfrm>
              <a:off x="1341" y="1728"/>
              <a:ext cx="310" cy="52"/>
            </a:xfrm>
            <a:custGeom>
              <a:avLst/>
              <a:gdLst>
                <a:gd name="T0" fmla="*/ 0 w 931"/>
                <a:gd name="T1" fmla="*/ 0 h 158"/>
                <a:gd name="T2" fmla="*/ 0 w 931"/>
                <a:gd name="T3" fmla="*/ 0 h 158"/>
                <a:gd name="T4" fmla="*/ 0 w 931"/>
                <a:gd name="T5" fmla="*/ 0 h 158"/>
                <a:gd name="T6" fmla="*/ 0 w 931"/>
                <a:gd name="T7" fmla="*/ 0 h 158"/>
                <a:gd name="T8" fmla="*/ 0 w 931"/>
                <a:gd name="T9" fmla="*/ 0 h 158"/>
                <a:gd name="T10" fmla="*/ 0 w 931"/>
                <a:gd name="T11" fmla="*/ 0 h 158"/>
                <a:gd name="T12" fmla="*/ 0 w 931"/>
                <a:gd name="T13" fmla="*/ 0 h 158"/>
                <a:gd name="T14" fmla="*/ 0 w 931"/>
                <a:gd name="T15" fmla="*/ 0 h 158"/>
                <a:gd name="T16" fmla="*/ 0 w 931"/>
                <a:gd name="T17" fmla="*/ 0 h 158"/>
                <a:gd name="T18" fmla="*/ 1 w 931"/>
                <a:gd name="T19" fmla="*/ 0 h 158"/>
                <a:gd name="T20" fmla="*/ 1 w 931"/>
                <a:gd name="T21" fmla="*/ 0 h 158"/>
                <a:gd name="T22" fmla="*/ 1 w 931"/>
                <a:gd name="T23" fmla="*/ 0 h 158"/>
                <a:gd name="T24" fmla="*/ 1 w 931"/>
                <a:gd name="T25" fmla="*/ 0 h 158"/>
                <a:gd name="T26" fmla="*/ 1 w 931"/>
                <a:gd name="T27" fmla="*/ 0 h 158"/>
                <a:gd name="T28" fmla="*/ 1 w 931"/>
                <a:gd name="T29" fmla="*/ 0 h 158"/>
                <a:gd name="T30" fmla="*/ 1 w 931"/>
                <a:gd name="T31" fmla="*/ 0 h 158"/>
                <a:gd name="T32" fmla="*/ 1 w 931"/>
                <a:gd name="T33" fmla="*/ 0 h 158"/>
                <a:gd name="T34" fmla="*/ 1 w 931"/>
                <a:gd name="T35" fmla="*/ 0 h 158"/>
                <a:gd name="T36" fmla="*/ 1 w 931"/>
                <a:gd name="T37" fmla="*/ 0 h 158"/>
                <a:gd name="T38" fmla="*/ 1 w 931"/>
                <a:gd name="T39" fmla="*/ 0 h 158"/>
                <a:gd name="T40" fmla="*/ 1 w 931"/>
                <a:gd name="T41" fmla="*/ 0 h 158"/>
                <a:gd name="T42" fmla="*/ 1 w 931"/>
                <a:gd name="T43" fmla="*/ 0 h 158"/>
                <a:gd name="T44" fmla="*/ 1 w 931"/>
                <a:gd name="T45" fmla="*/ 0 h 158"/>
                <a:gd name="T46" fmla="*/ 1 w 931"/>
                <a:gd name="T47" fmla="*/ 0 h 158"/>
                <a:gd name="T48" fmla="*/ 1 w 931"/>
                <a:gd name="T49" fmla="*/ 0 h 158"/>
                <a:gd name="T50" fmla="*/ 1 w 931"/>
                <a:gd name="T51" fmla="*/ 0 h 158"/>
                <a:gd name="T52" fmla="*/ 1 w 931"/>
                <a:gd name="T53" fmla="*/ 0 h 158"/>
                <a:gd name="T54" fmla="*/ 1 w 931"/>
                <a:gd name="T55" fmla="*/ 0 h 158"/>
                <a:gd name="T56" fmla="*/ 1 w 931"/>
                <a:gd name="T57" fmla="*/ 0 h 158"/>
                <a:gd name="T58" fmla="*/ 1 w 931"/>
                <a:gd name="T59" fmla="*/ 0 h 158"/>
                <a:gd name="T60" fmla="*/ 1 w 931"/>
                <a:gd name="T61" fmla="*/ 0 h 158"/>
                <a:gd name="T62" fmla="*/ 1 w 931"/>
                <a:gd name="T63" fmla="*/ 0 h 158"/>
                <a:gd name="T64" fmla="*/ 1 w 931"/>
                <a:gd name="T65" fmla="*/ 0 h 158"/>
                <a:gd name="T66" fmla="*/ 1 w 931"/>
                <a:gd name="T67" fmla="*/ 0 h 158"/>
                <a:gd name="T68" fmla="*/ 1 w 931"/>
                <a:gd name="T69" fmla="*/ 0 h 158"/>
                <a:gd name="T70" fmla="*/ 1 w 931"/>
                <a:gd name="T71" fmla="*/ 0 h 158"/>
                <a:gd name="T72" fmla="*/ 1 w 931"/>
                <a:gd name="T73" fmla="*/ 0 h 158"/>
                <a:gd name="T74" fmla="*/ 1 w 931"/>
                <a:gd name="T75" fmla="*/ 0 h 158"/>
                <a:gd name="T76" fmla="*/ 1 w 931"/>
                <a:gd name="T77" fmla="*/ 0 h 158"/>
                <a:gd name="T78" fmla="*/ 1 w 931"/>
                <a:gd name="T79" fmla="*/ 0 h 158"/>
                <a:gd name="T80" fmla="*/ 1 w 931"/>
                <a:gd name="T81" fmla="*/ 0 h 158"/>
                <a:gd name="T82" fmla="*/ 1 w 931"/>
                <a:gd name="T83" fmla="*/ 0 h 158"/>
                <a:gd name="T84" fmla="*/ 1 w 931"/>
                <a:gd name="T85" fmla="*/ 0 h 158"/>
                <a:gd name="T86" fmla="*/ 1 w 931"/>
                <a:gd name="T87" fmla="*/ 0 h 158"/>
                <a:gd name="T88" fmla="*/ 1 w 931"/>
                <a:gd name="T89" fmla="*/ 0 h 158"/>
                <a:gd name="T90" fmla="*/ 1 w 931"/>
                <a:gd name="T91" fmla="*/ 0 h 158"/>
                <a:gd name="T92" fmla="*/ 1 w 931"/>
                <a:gd name="T93" fmla="*/ 0 h 158"/>
                <a:gd name="T94" fmla="*/ 1 w 931"/>
                <a:gd name="T95" fmla="*/ 0 h 158"/>
                <a:gd name="T96" fmla="*/ 1 w 931"/>
                <a:gd name="T97" fmla="*/ 0 h 158"/>
                <a:gd name="T98" fmla="*/ 1 w 931"/>
                <a:gd name="T99" fmla="*/ 0 h 158"/>
                <a:gd name="T100" fmla="*/ 1 w 931"/>
                <a:gd name="T101" fmla="*/ 0 h 158"/>
                <a:gd name="T102" fmla="*/ 1 w 931"/>
                <a:gd name="T103" fmla="*/ 0 h 158"/>
                <a:gd name="T104" fmla="*/ 1 w 931"/>
                <a:gd name="T105" fmla="*/ 0 h 158"/>
                <a:gd name="T106" fmla="*/ 1 w 931"/>
                <a:gd name="T107" fmla="*/ 0 h 158"/>
                <a:gd name="T108" fmla="*/ 1 w 931"/>
                <a:gd name="T109" fmla="*/ 0 h 158"/>
                <a:gd name="T110" fmla="*/ 1 w 931"/>
                <a:gd name="T111" fmla="*/ 0 h 158"/>
                <a:gd name="T112" fmla="*/ 1 w 931"/>
                <a:gd name="T113" fmla="*/ 0 h 158"/>
                <a:gd name="T114" fmla="*/ 1 w 931"/>
                <a:gd name="T115" fmla="*/ 0 h 158"/>
                <a:gd name="T116" fmla="*/ 1 w 931"/>
                <a:gd name="T117" fmla="*/ 0 h 158"/>
                <a:gd name="T118" fmla="*/ 1 w 931"/>
                <a:gd name="T119" fmla="*/ 0 h 158"/>
                <a:gd name="T120" fmla="*/ 1 w 931"/>
                <a:gd name="T121" fmla="*/ 0 h 158"/>
                <a:gd name="T122" fmla="*/ 1 w 931"/>
                <a:gd name="T123" fmla="*/ 0 h 158"/>
                <a:gd name="T124" fmla="*/ 1 w 931"/>
                <a:gd name="T125" fmla="*/ 0 h 1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31" h="158">
                  <a:moveTo>
                    <a:pt x="0" y="123"/>
                  </a:moveTo>
                  <a:lnTo>
                    <a:pt x="49" y="0"/>
                  </a:lnTo>
                  <a:lnTo>
                    <a:pt x="63" y="0"/>
                  </a:lnTo>
                  <a:lnTo>
                    <a:pt x="114" y="123"/>
                  </a:lnTo>
                  <a:lnTo>
                    <a:pt x="98" y="123"/>
                  </a:lnTo>
                  <a:lnTo>
                    <a:pt x="82" y="85"/>
                  </a:lnTo>
                  <a:lnTo>
                    <a:pt x="30" y="85"/>
                  </a:lnTo>
                  <a:lnTo>
                    <a:pt x="15" y="123"/>
                  </a:lnTo>
                  <a:lnTo>
                    <a:pt x="0" y="123"/>
                  </a:lnTo>
                  <a:close/>
                  <a:moveTo>
                    <a:pt x="36" y="69"/>
                  </a:moveTo>
                  <a:lnTo>
                    <a:pt x="77" y="69"/>
                  </a:lnTo>
                  <a:lnTo>
                    <a:pt x="65" y="38"/>
                  </a:lnTo>
                  <a:lnTo>
                    <a:pt x="62" y="31"/>
                  </a:lnTo>
                  <a:lnTo>
                    <a:pt x="60" y="24"/>
                  </a:lnTo>
                  <a:lnTo>
                    <a:pt x="58" y="18"/>
                  </a:lnTo>
                  <a:lnTo>
                    <a:pt x="56" y="14"/>
                  </a:lnTo>
                  <a:lnTo>
                    <a:pt x="55" y="20"/>
                  </a:lnTo>
                  <a:lnTo>
                    <a:pt x="53" y="25"/>
                  </a:lnTo>
                  <a:lnTo>
                    <a:pt x="51" y="32"/>
                  </a:lnTo>
                  <a:lnTo>
                    <a:pt x="49" y="38"/>
                  </a:lnTo>
                  <a:lnTo>
                    <a:pt x="36" y="69"/>
                  </a:lnTo>
                  <a:close/>
                  <a:moveTo>
                    <a:pt x="125" y="14"/>
                  </a:moveTo>
                  <a:lnTo>
                    <a:pt x="125" y="0"/>
                  </a:lnTo>
                  <a:lnTo>
                    <a:pt x="141" y="0"/>
                  </a:lnTo>
                  <a:lnTo>
                    <a:pt x="141" y="14"/>
                  </a:lnTo>
                  <a:lnTo>
                    <a:pt x="125" y="14"/>
                  </a:lnTo>
                  <a:close/>
                  <a:moveTo>
                    <a:pt x="125" y="123"/>
                  </a:moveTo>
                  <a:lnTo>
                    <a:pt x="125" y="34"/>
                  </a:lnTo>
                  <a:lnTo>
                    <a:pt x="141" y="34"/>
                  </a:lnTo>
                  <a:lnTo>
                    <a:pt x="141" y="123"/>
                  </a:lnTo>
                  <a:lnTo>
                    <a:pt x="125" y="123"/>
                  </a:lnTo>
                  <a:close/>
                  <a:moveTo>
                    <a:pt x="164" y="123"/>
                  </a:moveTo>
                  <a:lnTo>
                    <a:pt x="164" y="34"/>
                  </a:lnTo>
                  <a:lnTo>
                    <a:pt x="176" y="34"/>
                  </a:lnTo>
                  <a:lnTo>
                    <a:pt x="176" y="47"/>
                  </a:lnTo>
                  <a:lnTo>
                    <a:pt x="179" y="43"/>
                  </a:lnTo>
                  <a:lnTo>
                    <a:pt x="182" y="39"/>
                  </a:lnTo>
                  <a:lnTo>
                    <a:pt x="183" y="38"/>
                  </a:lnTo>
                  <a:lnTo>
                    <a:pt x="186" y="35"/>
                  </a:lnTo>
                  <a:lnTo>
                    <a:pt x="189" y="34"/>
                  </a:lnTo>
                  <a:lnTo>
                    <a:pt x="192" y="34"/>
                  </a:lnTo>
                  <a:lnTo>
                    <a:pt x="194" y="32"/>
                  </a:lnTo>
                  <a:lnTo>
                    <a:pt x="197" y="32"/>
                  </a:lnTo>
                  <a:lnTo>
                    <a:pt x="201" y="32"/>
                  </a:lnTo>
                  <a:lnTo>
                    <a:pt x="205" y="34"/>
                  </a:lnTo>
                  <a:lnTo>
                    <a:pt x="208" y="35"/>
                  </a:lnTo>
                  <a:lnTo>
                    <a:pt x="212" y="36"/>
                  </a:lnTo>
                  <a:lnTo>
                    <a:pt x="207" y="50"/>
                  </a:lnTo>
                  <a:lnTo>
                    <a:pt x="204" y="49"/>
                  </a:lnTo>
                  <a:lnTo>
                    <a:pt x="201" y="49"/>
                  </a:lnTo>
                  <a:lnTo>
                    <a:pt x="199" y="47"/>
                  </a:lnTo>
                  <a:lnTo>
                    <a:pt x="196" y="47"/>
                  </a:lnTo>
                  <a:lnTo>
                    <a:pt x="194" y="47"/>
                  </a:lnTo>
                  <a:lnTo>
                    <a:pt x="192" y="49"/>
                  </a:lnTo>
                  <a:lnTo>
                    <a:pt x="190" y="49"/>
                  </a:lnTo>
                  <a:lnTo>
                    <a:pt x="187" y="50"/>
                  </a:lnTo>
                  <a:lnTo>
                    <a:pt x="186" y="51"/>
                  </a:lnTo>
                  <a:lnTo>
                    <a:pt x="185" y="54"/>
                  </a:lnTo>
                  <a:lnTo>
                    <a:pt x="183" y="56"/>
                  </a:lnTo>
                  <a:lnTo>
                    <a:pt x="182" y="58"/>
                  </a:lnTo>
                  <a:lnTo>
                    <a:pt x="181" y="63"/>
                  </a:lnTo>
                  <a:lnTo>
                    <a:pt x="181" y="67"/>
                  </a:lnTo>
                  <a:lnTo>
                    <a:pt x="179" y="71"/>
                  </a:lnTo>
                  <a:lnTo>
                    <a:pt x="179" y="76"/>
                  </a:lnTo>
                  <a:lnTo>
                    <a:pt x="179" y="123"/>
                  </a:lnTo>
                  <a:lnTo>
                    <a:pt x="164" y="123"/>
                  </a:lnTo>
                  <a:close/>
                  <a:moveTo>
                    <a:pt x="272" y="123"/>
                  </a:moveTo>
                  <a:lnTo>
                    <a:pt x="272" y="0"/>
                  </a:lnTo>
                  <a:lnTo>
                    <a:pt x="288" y="0"/>
                  </a:lnTo>
                  <a:lnTo>
                    <a:pt x="288" y="51"/>
                  </a:lnTo>
                  <a:lnTo>
                    <a:pt x="353" y="51"/>
                  </a:lnTo>
                  <a:lnTo>
                    <a:pt x="353" y="0"/>
                  </a:lnTo>
                  <a:lnTo>
                    <a:pt x="370" y="0"/>
                  </a:lnTo>
                  <a:lnTo>
                    <a:pt x="370" y="123"/>
                  </a:lnTo>
                  <a:lnTo>
                    <a:pt x="353" y="123"/>
                  </a:lnTo>
                  <a:lnTo>
                    <a:pt x="353" y="67"/>
                  </a:lnTo>
                  <a:lnTo>
                    <a:pt x="288" y="67"/>
                  </a:lnTo>
                  <a:lnTo>
                    <a:pt x="288" y="123"/>
                  </a:lnTo>
                  <a:lnTo>
                    <a:pt x="272" y="123"/>
                  </a:lnTo>
                  <a:close/>
                  <a:moveTo>
                    <a:pt x="453" y="114"/>
                  </a:moveTo>
                  <a:lnTo>
                    <a:pt x="449" y="116"/>
                  </a:lnTo>
                  <a:lnTo>
                    <a:pt x="444" y="119"/>
                  </a:lnTo>
                  <a:lnTo>
                    <a:pt x="440" y="121"/>
                  </a:lnTo>
                  <a:lnTo>
                    <a:pt x="436" y="122"/>
                  </a:lnTo>
                  <a:lnTo>
                    <a:pt x="433" y="123"/>
                  </a:lnTo>
                  <a:lnTo>
                    <a:pt x="429" y="123"/>
                  </a:lnTo>
                  <a:lnTo>
                    <a:pt x="425" y="123"/>
                  </a:lnTo>
                  <a:lnTo>
                    <a:pt x="420" y="123"/>
                  </a:lnTo>
                  <a:lnTo>
                    <a:pt x="413" y="123"/>
                  </a:lnTo>
                  <a:lnTo>
                    <a:pt x="407" y="122"/>
                  </a:lnTo>
                  <a:lnTo>
                    <a:pt x="402" y="121"/>
                  </a:lnTo>
                  <a:lnTo>
                    <a:pt x="397" y="118"/>
                  </a:lnTo>
                  <a:lnTo>
                    <a:pt x="393" y="115"/>
                  </a:lnTo>
                  <a:lnTo>
                    <a:pt x="392" y="111"/>
                  </a:lnTo>
                  <a:lnTo>
                    <a:pt x="389" y="105"/>
                  </a:lnTo>
                  <a:lnTo>
                    <a:pt x="389" y="100"/>
                  </a:lnTo>
                  <a:lnTo>
                    <a:pt x="389" y="97"/>
                  </a:lnTo>
                  <a:lnTo>
                    <a:pt x="391" y="94"/>
                  </a:lnTo>
                  <a:lnTo>
                    <a:pt x="392" y="92"/>
                  </a:lnTo>
                  <a:lnTo>
                    <a:pt x="393" y="89"/>
                  </a:lnTo>
                  <a:lnTo>
                    <a:pt x="395" y="86"/>
                  </a:lnTo>
                  <a:lnTo>
                    <a:pt x="396" y="83"/>
                  </a:lnTo>
                  <a:lnTo>
                    <a:pt x="399" y="82"/>
                  </a:lnTo>
                  <a:lnTo>
                    <a:pt x="400" y="79"/>
                  </a:lnTo>
                  <a:lnTo>
                    <a:pt x="403" y="78"/>
                  </a:lnTo>
                  <a:lnTo>
                    <a:pt x="406" y="76"/>
                  </a:lnTo>
                  <a:lnTo>
                    <a:pt x="408" y="76"/>
                  </a:lnTo>
                  <a:lnTo>
                    <a:pt x="411" y="75"/>
                  </a:lnTo>
                  <a:lnTo>
                    <a:pt x="414" y="74"/>
                  </a:lnTo>
                  <a:lnTo>
                    <a:pt x="417" y="74"/>
                  </a:lnTo>
                  <a:lnTo>
                    <a:pt x="421" y="74"/>
                  </a:lnTo>
                  <a:lnTo>
                    <a:pt x="425" y="72"/>
                  </a:lnTo>
                  <a:lnTo>
                    <a:pt x="433" y="71"/>
                  </a:lnTo>
                  <a:lnTo>
                    <a:pt x="440" y="69"/>
                  </a:lnTo>
                  <a:lnTo>
                    <a:pt x="447" y="68"/>
                  </a:lnTo>
                  <a:lnTo>
                    <a:pt x="451" y="67"/>
                  </a:lnTo>
                  <a:lnTo>
                    <a:pt x="451" y="65"/>
                  </a:lnTo>
                  <a:lnTo>
                    <a:pt x="451" y="64"/>
                  </a:lnTo>
                  <a:lnTo>
                    <a:pt x="451" y="60"/>
                  </a:lnTo>
                  <a:lnTo>
                    <a:pt x="450" y="57"/>
                  </a:lnTo>
                  <a:lnTo>
                    <a:pt x="449" y="54"/>
                  </a:lnTo>
                  <a:lnTo>
                    <a:pt x="447" y="51"/>
                  </a:lnTo>
                  <a:lnTo>
                    <a:pt x="444" y="50"/>
                  </a:lnTo>
                  <a:lnTo>
                    <a:pt x="440" y="49"/>
                  </a:lnTo>
                  <a:lnTo>
                    <a:pt x="436" y="47"/>
                  </a:lnTo>
                  <a:lnTo>
                    <a:pt x="431" y="47"/>
                  </a:lnTo>
                  <a:lnTo>
                    <a:pt x="425" y="47"/>
                  </a:lnTo>
                  <a:lnTo>
                    <a:pt x="421" y="49"/>
                  </a:lnTo>
                  <a:lnTo>
                    <a:pt x="417" y="49"/>
                  </a:lnTo>
                  <a:lnTo>
                    <a:pt x="414" y="50"/>
                  </a:lnTo>
                  <a:lnTo>
                    <a:pt x="413" y="53"/>
                  </a:lnTo>
                  <a:lnTo>
                    <a:pt x="410" y="56"/>
                  </a:lnTo>
                  <a:lnTo>
                    <a:pt x="408" y="58"/>
                  </a:lnTo>
                  <a:lnTo>
                    <a:pt x="407" y="63"/>
                  </a:lnTo>
                  <a:lnTo>
                    <a:pt x="392" y="60"/>
                  </a:lnTo>
                  <a:lnTo>
                    <a:pt x="393" y="56"/>
                  </a:lnTo>
                  <a:lnTo>
                    <a:pt x="395" y="51"/>
                  </a:lnTo>
                  <a:lnTo>
                    <a:pt x="397" y="47"/>
                  </a:lnTo>
                  <a:lnTo>
                    <a:pt x="399" y="45"/>
                  </a:lnTo>
                  <a:lnTo>
                    <a:pt x="402" y="42"/>
                  </a:lnTo>
                  <a:lnTo>
                    <a:pt x="404" y="39"/>
                  </a:lnTo>
                  <a:lnTo>
                    <a:pt x="408" y="38"/>
                  </a:lnTo>
                  <a:lnTo>
                    <a:pt x="413" y="35"/>
                  </a:lnTo>
                  <a:lnTo>
                    <a:pt x="417" y="34"/>
                  </a:lnTo>
                  <a:lnTo>
                    <a:pt x="422" y="34"/>
                  </a:lnTo>
                  <a:lnTo>
                    <a:pt x="428" y="32"/>
                  </a:lnTo>
                  <a:lnTo>
                    <a:pt x="433" y="32"/>
                  </a:lnTo>
                  <a:lnTo>
                    <a:pt x="439" y="32"/>
                  </a:lnTo>
                  <a:lnTo>
                    <a:pt x="443" y="34"/>
                  </a:lnTo>
                  <a:lnTo>
                    <a:pt x="447" y="34"/>
                  </a:lnTo>
                  <a:lnTo>
                    <a:pt x="451" y="35"/>
                  </a:lnTo>
                  <a:lnTo>
                    <a:pt x="455" y="36"/>
                  </a:lnTo>
                  <a:lnTo>
                    <a:pt x="458" y="38"/>
                  </a:lnTo>
                  <a:lnTo>
                    <a:pt x="460" y="40"/>
                  </a:lnTo>
                  <a:lnTo>
                    <a:pt x="462" y="42"/>
                  </a:lnTo>
                  <a:lnTo>
                    <a:pt x="464" y="45"/>
                  </a:lnTo>
                  <a:lnTo>
                    <a:pt x="465" y="47"/>
                  </a:lnTo>
                  <a:lnTo>
                    <a:pt x="466" y="50"/>
                  </a:lnTo>
                  <a:lnTo>
                    <a:pt x="466" y="53"/>
                  </a:lnTo>
                  <a:lnTo>
                    <a:pt x="468" y="54"/>
                  </a:lnTo>
                  <a:lnTo>
                    <a:pt x="468" y="57"/>
                  </a:lnTo>
                  <a:lnTo>
                    <a:pt x="468" y="61"/>
                  </a:lnTo>
                  <a:lnTo>
                    <a:pt x="468" y="65"/>
                  </a:lnTo>
                  <a:lnTo>
                    <a:pt x="468" y="85"/>
                  </a:lnTo>
                  <a:lnTo>
                    <a:pt x="468" y="94"/>
                  </a:lnTo>
                  <a:lnTo>
                    <a:pt x="468" y="101"/>
                  </a:lnTo>
                  <a:lnTo>
                    <a:pt x="468" y="107"/>
                  </a:lnTo>
                  <a:lnTo>
                    <a:pt x="469" y="111"/>
                  </a:lnTo>
                  <a:lnTo>
                    <a:pt x="469" y="114"/>
                  </a:lnTo>
                  <a:lnTo>
                    <a:pt x="471" y="118"/>
                  </a:lnTo>
                  <a:lnTo>
                    <a:pt x="471" y="121"/>
                  </a:lnTo>
                  <a:lnTo>
                    <a:pt x="472" y="123"/>
                  </a:lnTo>
                  <a:lnTo>
                    <a:pt x="457" y="123"/>
                  </a:lnTo>
                  <a:lnTo>
                    <a:pt x="455" y="121"/>
                  </a:lnTo>
                  <a:lnTo>
                    <a:pt x="455" y="119"/>
                  </a:lnTo>
                  <a:lnTo>
                    <a:pt x="454" y="116"/>
                  </a:lnTo>
                  <a:lnTo>
                    <a:pt x="453" y="114"/>
                  </a:lnTo>
                  <a:close/>
                  <a:moveTo>
                    <a:pt x="451" y="82"/>
                  </a:moveTo>
                  <a:lnTo>
                    <a:pt x="447" y="83"/>
                  </a:lnTo>
                  <a:lnTo>
                    <a:pt x="442" y="85"/>
                  </a:lnTo>
                  <a:lnTo>
                    <a:pt x="435" y="86"/>
                  </a:lnTo>
                  <a:lnTo>
                    <a:pt x="426" y="87"/>
                  </a:lnTo>
                  <a:lnTo>
                    <a:pt x="422" y="87"/>
                  </a:lnTo>
                  <a:lnTo>
                    <a:pt x="418" y="87"/>
                  </a:lnTo>
                  <a:lnTo>
                    <a:pt x="415" y="89"/>
                  </a:lnTo>
                  <a:lnTo>
                    <a:pt x="413" y="89"/>
                  </a:lnTo>
                  <a:lnTo>
                    <a:pt x="411" y="90"/>
                  </a:lnTo>
                  <a:lnTo>
                    <a:pt x="410" y="90"/>
                  </a:lnTo>
                  <a:lnTo>
                    <a:pt x="408" y="92"/>
                  </a:lnTo>
                  <a:lnTo>
                    <a:pt x="407" y="93"/>
                  </a:lnTo>
                  <a:lnTo>
                    <a:pt x="406" y="94"/>
                  </a:lnTo>
                  <a:lnTo>
                    <a:pt x="406" y="96"/>
                  </a:lnTo>
                  <a:lnTo>
                    <a:pt x="404" y="97"/>
                  </a:lnTo>
                  <a:lnTo>
                    <a:pt x="404" y="98"/>
                  </a:lnTo>
                  <a:lnTo>
                    <a:pt x="404" y="101"/>
                  </a:lnTo>
                  <a:lnTo>
                    <a:pt x="406" y="104"/>
                  </a:lnTo>
                  <a:lnTo>
                    <a:pt x="407" y="105"/>
                  </a:lnTo>
                  <a:lnTo>
                    <a:pt x="408" y="107"/>
                  </a:lnTo>
                  <a:lnTo>
                    <a:pt x="411" y="108"/>
                  </a:lnTo>
                  <a:lnTo>
                    <a:pt x="415" y="110"/>
                  </a:lnTo>
                  <a:lnTo>
                    <a:pt x="418" y="111"/>
                  </a:lnTo>
                  <a:lnTo>
                    <a:pt x="422" y="111"/>
                  </a:lnTo>
                  <a:lnTo>
                    <a:pt x="428" y="111"/>
                  </a:lnTo>
                  <a:lnTo>
                    <a:pt x="432" y="110"/>
                  </a:lnTo>
                  <a:lnTo>
                    <a:pt x="436" y="108"/>
                  </a:lnTo>
                  <a:lnTo>
                    <a:pt x="439" y="107"/>
                  </a:lnTo>
                  <a:lnTo>
                    <a:pt x="442" y="104"/>
                  </a:lnTo>
                  <a:lnTo>
                    <a:pt x="444" y="103"/>
                  </a:lnTo>
                  <a:lnTo>
                    <a:pt x="447" y="100"/>
                  </a:lnTo>
                  <a:lnTo>
                    <a:pt x="449" y="98"/>
                  </a:lnTo>
                  <a:lnTo>
                    <a:pt x="450" y="96"/>
                  </a:lnTo>
                  <a:lnTo>
                    <a:pt x="451" y="93"/>
                  </a:lnTo>
                  <a:lnTo>
                    <a:pt x="451" y="90"/>
                  </a:lnTo>
                  <a:lnTo>
                    <a:pt x="451" y="86"/>
                  </a:lnTo>
                  <a:lnTo>
                    <a:pt x="451" y="82"/>
                  </a:lnTo>
                  <a:close/>
                  <a:moveTo>
                    <a:pt x="491" y="123"/>
                  </a:moveTo>
                  <a:lnTo>
                    <a:pt x="491" y="34"/>
                  </a:lnTo>
                  <a:lnTo>
                    <a:pt x="507" y="34"/>
                  </a:lnTo>
                  <a:lnTo>
                    <a:pt x="507" y="46"/>
                  </a:lnTo>
                  <a:lnTo>
                    <a:pt x="512" y="40"/>
                  </a:lnTo>
                  <a:lnTo>
                    <a:pt x="519" y="36"/>
                  </a:lnTo>
                  <a:lnTo>
                    <a:pt x="526" y="34"/>
                  </a:lnTo>
                  <a:lnTo>
                    <a:pt x="534" y="32"/>
                  </a:lnTo>
                  <a:lnTo>
                    <a:pt x="538" y="32"/>
                  </a:lnTo>
                  <a:lnTo>
                    <a:pt x="541" y="34"/>
                  </a:lnTo>
                  <a:lnTo>
                    <a:pt x="545" y="34"/>
                  </a:lnTo>
                  <a:lnTo>
                    <a:pt x="548" y="35"/>
                  </a:lnTo>
                  <a:lnTo>
                    <a:pt x="551" y="36"/>
                  </a:lnTo>
                  <a:lnTo>
                    <a:pt x="554" y="39"/>
                  </a:lnTo>
                  <a:lnTo>
                    <a:pt x="556" y="40"/>
                  </a:lnTo>
                  <a:lnTo>
                    <a:pt x="558" y="43"/>
                  </a:lnTo>
                  <a:lnTo>
                    <a:pt x="559" y="46"/>
                  </a:lnTo>
                  <a:lnTo>
                    <a:pt x="560" y="49"/>
                  </a:lnTo>
                  <a:lnTo>
                    <a:pt x="562" y="51"/>
                  </a:lnTo>
                  <a:lnTo>
                    <a:pt x="562" y="54"/>
                  </a:lnTo>
                  <a:lnTo>
                    <a:pt x="563" y="57"/>
                  </a:lnTo>
                  <a:lnTo>
                    <a:pt x="563" y="60"/>
                  </a:lnTo>
                  <a:lnTo>
                    <a:pt x="563" y="64"/>
                  </a:lnTo>
                  <a:lnTo>
                    <a:pt x="563" y="69"/>
                  </a:lnTo>
                  <a:lnTo>
                    <a:pt x="563" y="123"/>
                  </a:lnTo>
                  <a:lnTo>
                    <a:pt x="548" y="123"/>
                  </a:lnTo>
                  <a:lnTo>
                    <a:pt x="548" y="71"/>
                  </a:lnTo>
                  <a:lnTo>
                    <a:pt x="548" y="67"/>
                  </a:lnTo>
                  <a:lnTo>
                    <a:pt x="548" y="63"/>
                  </a:lnTo>
                  <a:lnTo>
                    <a:pt x="548" y="60"/>
                  </a:lnTo>
                  <a:lnTo>
                    <a:pt x="547" y="57"/>
                  </a:lnTo>
                  <a:lnTo>
                    <a:pt x="545" y="56"/>
                  </a:lnTo>
                  <a:lnTo>
                    <a:pt x="544" y="53"/>
                  </a:lnTo>
                  <a:lnTo>
                    <a:pt x="542" y="51"/>
                  </a:lnTo>
                  <a:lnTo>
                    <a:pt x="541" y="50"/>
                  </a:lnTo>
                  <a:lnTo>
                    <a:pt x="538" y="49"/>
                  </a:lnTo>
                  <a:lnTo>
                    <a:pt x="536" y="49"/>
                  </a:lnTo>
                  <a:lnTo>
                    <a:pt x="533" y="47"/>
                  </a:lnTo>
                  <a:lnTo>
                    <a:pt x="530" y="47"/>
                  </a:lnTo>
                  <a:lnTo>
                    <a:pt x="525" y="47"/>
                  </a:lnTo>
                  <a:lnTo>
                    <a:pt x="520" y="49"/>
                  </a:lnTo>
                  <a:lnTo>
                    <a:pt x="516" y="50"/>
                  </a:lnTo>
                  <a:lnTo>
                    <a:pt x="513" y="53"/>
                  </a:lnTo>
                  <a:lnTo>
                    <a:pt x="511" y="57"/>
                  </a:lnTo>
                  <a:lnTo>
                    <a:pt x="508" y="63"/>
                  </a:lnTo>
                  <a:lnTo>
                    <a:pt x="507" y="68"/>
                  </a:lnTo>
                  <a:lnTo>
                    <a:pt x="507" y="76"/>
                  </a:lnTo>
                  <a:lnTo>
                    <a:pt x="507" y="123"/>
                  </a:lnTo>
                  <a:lnTo>
                    <a:pt x="491" y="123"/>
                  </a:lnTo>
                  <a:close/>
                  <a:moveTo>
                    <a:pt x="645" y="123"/>
                  </a:moveTo>
                  <a:lnTo>
                    <a:pt x="645" y="110"/>
                  </a:lnTo>
                  <a:lnTo>
                    <a:pt x="641" y="116"/>
                  </a:lnTo>
                  <a:lnTo>
                    <a:pt x="635" y="121"/>
                  </a:lnTo>
                  <a:lnTo>
                    <a:pt x="628" y="123"/>
                  </a:lnTo>
                  <a:lnTo>
                    <a:pt x="620" y="123"/>
                  </a:lnTo>
                  <a:lnTo>
                    <a:pt x="614" y="123"/>
                  </a:lnTo>
                  <a:lnTo>
                    <a:pt x="610" y="123"/>
                  </a:lnTo>
                  <a:lnTo>
                    <a:pt x="605" y="122"/>
                  </a:lnTo>
                  <a:lnTo>
                    <a:pt x="600" y="119"/>
                  </a:lnTo>
                  <a:lnTo>
                    <a:pt x="596" y="116"/>
                  </a:lnTo>
                  <a:lnTo>
                    <a:pt x="592" y="112"/>
                  </a:lnTo>
                  <a:lnTo>
                    <a:pt x="589" y="108"/>
                  </a:lnTo>
                  <a:lnTo>
                    <a:pt x="587" y="103"/>
                  </a:lnTo>
                  <a:lnTo>
                    <a:pt x="585" y="97"/>
                  </a:lnTo>
                  <a:lnTo>
                    <a:pt x="583" y="92"/>
                  </a:lnTo>
                  <a:lnTo>
                    <a:pt x="581" y="85"/>
                  </a:lnTo>
                  <a:lnTo>
                    <a:pt x="581" y="79"/>
                  </a:lnTo>
                  <a:lnTo>
                    <a:pt x="581" y="72"/>
                  </a:lnTo>
                  <a:lnTo>
                    <a:pt x="583" y="67"/>
                  </a:lnTo>
                  <a:lnTo>
                    <a:pt x="585" y="60"/>
                  </a:lnTo>
                  <a:lnTo>
                    <a:pt x="587" y="54"/>
                  </a:lnTo>
                  <a:lnTo>
                    <a:pt x="589" y="49"/>
                  </a:lnTo>
                  <a:lnTo>
                    <a:pt x="592" y="45"/>
                  </a:lnTo>
                  <a:lnTo>
                    <a:pt x="595" y="40"/>
                  </a:lnTo>
                  <a:lnTo>
                    <a:pt x="599" y="38"/>
                  </a:lnTo>
                  <a:lnTo>
                    <a:pt x="605" y="35"/>
                  </a:lnTo>
                  <a:lnTo>
                    <a:pt x="610" y="34"/>
                  </a:lnTo>
                  <a:lnTo>
                    <a:pt x="614" y="32"/>
                  </a:lnTo>
                  <a:lnTo>
                    <a:pt x="620" y="32"/>
                  </a:lnTo>
                  <a:lnTo>
                    <a:pt x="624" y="32"/>
                  </a:lnTo>
                  <a:lnTo>
                    <a:pt x="628" y="34"/>
                  </a:lnTo>
                  <a:lnTo>
                    <a:pt x="632" y="35"/>
                  </a:lnTo>
                  <a:lnTo>
                    <a:pt x="635" y="36"/>
                  </a:lnTo>
                  <a:lnTo>
                    <a:pt x="638" y="39"/>
                  </a:lnTo>
                  <a:lnTo>
                    <a:pt x="641" y="42"/>
                  </a:lnTo>
                  <a:lnTo>
                    <a:pt x="642" y="45"/>
                  </a:lnTo>
                  <a:lnTo>
                    <a:pt x="645" y="47"/>
                  </a:lnTo>
                  <a:lnTo>
                    <a:pt x="645" y="0"/>
                  </a:lnTo>
                  <a:lnTo>
                    <a:pt x="660" y="0"/>
                  </a:lnTo>
                  <a:lnTo>
                    <a:pt x="660" y="123"/>
                  </a:lnTo>
                  <a:lnTo>
                    <a:pt x="645" y="123"/>
                  </a:lnTo>
                  <a:close/>
                  <a:moveTo>
                    <a:pt x="596" y="79"/>
                  </a:moveTo>
                  <a:lnTo>
                    <a:pt x="596" y="86"/>
                  </a:lnTo>
                  <a:lnTo>
                    <a:pt x="598" y="93"/>
                  </a:lnTo>
                  <a:lnTo>
                    <a:pt x="600" y="98"/>
                  </a:lnTo>
                  <a:lnTo>
                    <a:pt x="603" y="103"/>
                  </a:lnTo>
                  <a:lnTo>
                    <a:pt x="607" y="107"/>
                  </a:lnTo>
                  <a:lnTo>
                    <a:pt x="612" y="108"/>
                  </a:lnTo>
                  <a:lnTo>
                    <a:pt x="616" y="111"/>
                  </a:lnTo>
                  <a:lnTo>
                    <a:pt x="621" y="111"/>
                  </a:lnTo>
                  <a:lnTo>
                    <a:pt x="627" y="111"/>
                  </a:lnTo>
                  <a:lnTo>
                    <a:pt x="631" y="108"/>
                  </a:lnTo>
                  <a:lnTo>
                    <a:pt x="635" y="107"/>
                  </a:lnTo>
                  <a:lnTo>
                    <a:pt x="638" y="103"/>
                  </a:lnTo>
                  <a:lnTo>
                    <a:pt x="641" y="98"/>
                  </a:lnTo>
                  <a:lnTo>
                    <a:pt x="643" y="93"/>
                  </a:lnTo>
                  <a:lnTo>
                    <a:pt x="645" y="87"/>
                  </a:lnTo>
                  <a:lnTo>
                    <a:pt x="645" y="81"/>
                  </a:lnTo>
                  <a:lnTo>
                    <a:pt x="645" y="72"/>
                  </a:lnTo>
                  <a:lnTo>
                    <a:pt x="643" y="65"/>
                  </a:lnTo>
                  <a:lnTo>
                    <a:pt x="641" y="60"/>
                  </a:lnTo>
                  <a:lnTo>
                    <a:pt x="638" y="56"/>
                  </a:lnTo>
                  <a:lnTo>
                    <a:pt x="634" y="51"/>
                  </a:lnTo>
                  <a:lnTo>
                    <a:pt x="629" y="49"/>
                  </a:lnTo>
                  <a:lnTo>
                    <a:pt x="625" y="47"/>
                  </a:lnTo>
                  <a:lnTo>
                    <a:pt x="620" y="47"/>
                  </a:lnTo>
                  <a:lnTo>
                    <a:pt x="616" y="47"/>
                  </a:lnTo>
                  <a:lnTo>
                    <a:pt x="612" y="49"/>
                  </a:lnTo>
                  <a:lnTo>
                    <a:pt x="607" y="51"/>
                  </a:lnTo>
                  <a:lnTo>
                    <a:pt x="603" y="54"/>
                  </a:lnTo>
                  <a:lnTo>
                    <a:pt x="600" y="58"/>
                  </a:lnTo>
                  <a:lnTo>
                    <a:pt x="598" y="64"/>
                  </a:lnTo>
                  <a:lnTo>
                    <a:pt x="596" y="71"/>
                  </a:lnTo>
                  <a:lnTo>
                    <a:pt x="596" y="79"/>
                  </a:lnTo>
                  <a:close/>
                  <a:moveTo>
                    <a:pt x="685" y="123"/>
                  </a:moveTo>
                  <a:lnTo>
                    <a:pt x="685" y="0"/>
                  </a:lnTo>
                  <a:lnTo>
                    <a:pt x="700" y="0"/>
                  </a:lnTo>
                  <a:lnTo>
                    <a:pt x="700" y="123"/>
                  </a:lnTo>
                  <a:lnTo>
                    <a:pt x="685" y="123"/>
                  </a:lnTo>
                  <a:close/>
                  <a:moveTo>
                    <a:pt x="723" y="14"/>
                  </a:moveTo>
                  <a:lnTo>
                    <a:pt x="723" y="0"/>
                  </a:lnTo>
                  <a:lnTo>
                    <a:pt x="739" y="0"/>
                  </a:lnTo>
                  <a:lnTo>
                    <a:pt x="739" y="14"/>
                  </a:lnTo>
                  <a:lnTo>
                    <a:pt x="723" y="14"/>
                  </a:lnTo>
                  <a:close/>
                  <a:moveTo>
                    <a:pt x="723" y="123"/>
                  </a:moveTo>
                  <a:lnTo>
                    <a:pt x="723" y="34"/>
                  </a:lnTo>
                  <a:lnTo>
                    <a:pt x="739" y="34"/>
                  </a:lnTo>
                  <a:lnTo>
                    <a:pt x="739" y="123"/>
                  </a:lnTo>
                  <a:lnTo>
                    <a:pt x="723" y="123"/>
                  </a:lnTo>
                  <a:close/>
                  <a:moveTo>
                    <a:pt x="762" y="123"/>
                  </a:moveTo>
                  <a:lnTo>
                    <a:pt x="762" y="34"/>
                  </a:lnTo>
                  <a:lnTo>
                    <a:pt x="777" y="34"/>
                  </a:lnTo>
                  <a:lnTo>
                    <a:pt x="777" y="46"/>
                  </a:lnTo>
                  <a:lnTo>
                    <a:pt x="783" y="40"/>
                  </a:lnTo>
                  <a:lnTo>
                    <a:pt x="790" y="36"/>
                  </a:lnTo>
                  <a:lnTo>
                    <a:pt x="797" y="34"/>
                  </a:lnTo>
                  <a:lnTo>
                    <a:pt x="805" y="32"/>
                  </a:lnTo>
                  <a:lnTo>
                    <a:pt x="809" y="32"/>
                  </a:lnTo>
                  <a:lnTo>
                    <a:pt x="812" y="34"/>
                  </a:lnTo>
                  <a:lnTo>
                    <a:pt x="816" y="34"/>
                  </a:lnTo>
                  <a:lnTo>
                    <a:pt x="819" y="35"/>
                  </a:lnTo>
                  <a:lnTo>
                    <a:pt x="821" y="36"/>
                  </a:lnTo>
                  <a:lnTo>
                    <a:pt x="824" y="39"/>
                  </a:lnTo>
                  <a:lnTo>
                    <a:pt x="827" y="40"/>
                  </a:lnTo>
                  <a:lnTo>
                    <a:pt x="828" y="43"/>
                  </a:lnTo>
                  <a:lnTo>
                    <a:pt x="830" y="46"/>
                  </a:lnTo>
                  <a:lnTo>
                    <a:pt x="831" y="49"/>
                  </a:lnTo>
                  <a:lnTo>
                    <a:pt x="833" y="51"/>
                  </a:lnTo>
                  <a:lnTo>
                    <a:pt x="833" y="54"/>
                  </a:lnTo>
                  <a:lnTo>
                    <a:pt x="834" y="57"/>
                  </a:lnTo>
                  <a:lnTo>
                    <a:pt x="834" y="60"/>
                  </a:lnTo>
                  <a:lnTo>
                    <a:pt x="834" y="64"/>
                  </a:lnTo>
                  <a:lnTo>
                    <a:pt x="834" y="69"/>
                  </a:lnTo>
                  <a:lnTo>
                    <a:pt x="834" y="123"/>
                  </a:lnTo>
                  <a:lnTo>
                    <a:pt x="819" y="123"/>
                  </a:lnTo>
                  <a:lnTo>
                    <a:pt x="819" y="71"/>
                  </a:lnTo>
                  <a:lnTo>
                    <a:pt x="819" y="67"/>
                  </a:lnTo>
                  <a:lnTo>
                    <a:pt x="819" y="63"/>
                  </a:lnTo>
                  <a:lnTo>
                    <a:pt x="819" y="60"/>
                  </a:lnTo>
                  <a:lnTo>
                    <a:pt x="817" y="57"/>
                  </a:lnTo>
                  <a:lnTo>
                    <a:pt x="816" y="56"/>
                  </a:lnTo>
                  <a:lnTo>
                    <a:pt x="815" y="53"/>
                  </a:lnTo>
                  <a:lnTo>
                    <a:pt x="813" y="51"/>
                  </a:lnTo>
                  <a:lnTo>
                    <a:pt x="812" y="50"/>
                  </a:lnTo>
                  <a:lnTo>
                    <a:pt x="809" y="49"/>
                  </a:lnTo>
                  <a:lnTo>
                    <a:pt x="806" y="49"/>
                  </a:lnTo>
                  <a:lnTo>
                    <a:pt x="804" y="47"/>
                  </a:lnTo>
                  <a:lnTo>
                    <a:pt x="801" y="47"/>
                  </a:lnTo>
                  <a:lnTo>
                    <a:pt x="795" y="47"/>
                  </a:lnTo>
                  <a:lnTo>
                    <a:pt x="791" y="49"/>
                  </a:lnTo>
                  <a:lnTo>
                    <a:pt x="787" y="50"/>
                  </a:lnTo>
                  <a:lnTo>
                    <a:pt x="784" y="53"/>
                  </a:lnTo>
                  <a:lnTo>
                    <a:pt x="781" y="57"/>
                  </a:lnTo>
                  <a:lnTo>
                    <a:pt x="779" y="63"/>
                  </a:lnTo>
                  <a:lnTo>
                    <a:pt x="777" y="68"/>
                  </a:lnTo>
                  <a:lnTo>
                    <a:pt x="777" y="76"/>
                  </a:lnTo>
                  <a:lnTo>
                    <a:pt x="777" y="123"/>
                  </a:lnTo>
                  <a:lnTo>
                    <a:pt x="762" y="123"/>
                  </a:lnTo>
                  <a:close/>
                  <a:moveTo>
                    <a:pt x="856" y="127"/>
                  </a:moveTo>
                  <a:lnTo>
                    <a:pt x="870" y="130"/>
                  </a:lnTo>
                  <a:lnTo>
                    <a:pt x="871" y="133"/>
                  </a:lnTo>
                  <a:lnTo>
                    <a:pt x="873" y="136"/>
                  </a:lnTo>
                  <a:lnTo>
                    <a:pt x="874" y="137"/>
                  </a:lnTo>
                  <a:lnTo>
                    <a:pt x="875" y="140"/>
                  </a:lnTo>
                  <a:lnTo>
                    <a:pt x="878" y="141"/>
                  </a:lnTo>
                  <a:lnTo>
                    <a:pt x="882" y="141"/>
                  </a:lnTo>
                  <a:lnTo>
                    <a:pt x="886" y="143"/>
                  </a:lnTo>
                  <a:lnTo>
                    <a:pt x="891" y="143"/>
                  </a:lnTo>
                  <a:lnTo>
                    <a:pt x="896" y="143"/>
                  </a:lnTo>
                  <a:lnTo>
                    <a:pt x="900" y="141"/>
                  </a:lnTo>
                  <a:lnTo>
                    <a:pt x="904" y="141"/>
                  </a:lnTo>
                  <a:lnTo>
                    <a:pt x="907" y="140"/>
                  </a:lnTo>
                  <a:lnTo>
                    <a:pt x="910" y="137"/>
                  </a:lnTo>
                  <a:lnTo>
                    <a:pt x="913" y="134"/>
                  </a:lnTo>
                  <a:lnTo>
                    <a:pt x="914" y="132"/>
                  </a:lnTo>
                  <a:lnTo>
                    <a:pt x="915" y="129"/>
                  </a:lnTo>
                  <a:lnTo>
                    <a:pt x="915" y="126"/>
                  </a:lnTo>
                  <a:lnTo>
                    <a:pt x="917" y="123"/>
                  </a:lnTo>
                  <a:lnTo>
                    <a:pt x="917" y="119"/>
                  </a:lnTo>
                  <a:lnTo>
                    <a:pt x="917" y="114"/>
                  </a:lnTo>
                  <a:lnTo>
                    <a:pt x="911" y="118"/>
                  </a:lnTo>
                  <a:lnTo>
                    <a:pt x="906" y="121"/>
                  </a:lnTo>
                  <a:lnTo>
                    <a:pt x="899" y="123"/>
                  </a:lnTo>
                  <a:lnTo>
                    <a:pt x="892" y="123"/>
                  </a:lnTo>
                  <a:lnTo>
                    <a:pt x="884" y="122"/>
                  </a:lnTo>
                  <a:lnTo>
                    <a:pt x="875" y="121"/>
                  </a:lnTo>
                  <a:lnTo>
                    <a:pt x="868" y="116"/>
                  </a:lnTo>
                  <a:lnTo>
                    <a:pt x="863" y="111"/>
                  </a:lnTo>
                  <a:lnTo>
                    <a:pt x="859" y="104"/>
                  </a:lnTo>
                  <a:lnTo>
                    <a:pt x="856" y="96"/>
                  </a:lnTo>
                  <a:lnTo>
                    <a:pt x="853" y="87"/>
                  </a:lnTo>
                  <a:lnTo>
                    <a:pt x="853" y="79"/>
                  </a:lnTo>
                  <a:lnTo>
                    <a:pt x="853" y="72"/>
                  </a:lnTo>
                  <a:lnTo>
                    <a:pt x="855" y="67"/>
                  </a:lnTo>
                  <a:lnTo>
                    <a:pt x="856" y="61"/>
                  </a:lnTo>
                  <a:lnTo>
                    <a:pt x="857" y="56"/>
                  </a:lnTo>
                  <a:lnTo>
                    <a:pt x="860" y="50"/>
                  </a:lnTo>
                  <a:lnTo>
                    <a:pt x="863" y="45"/>
                  </a:lnTo>
                  <a:lnTo>
                    <a:pt x="867" y="40"/>
                  </a:lnTo>
                  <a:lnTo>
                    <a:pt x="871" y="38"/>
                  </a:lnTo>
                  <a:lnTo>
                    <a:pt x="875" y="36"/>
                  </a:lnTo>
                  <a:lnTo>
                    <a:pt x="881" y="34"/>
                  </a:lnTo>
                  <a:lnTo>
                    <a:pt x="885" y="32"/>
                  </a:lnTo>
                  <a:lnTo>
                    <a:pt x="891" y="32"/>
                  </a:lnTo>
                  <a:lnTo>
                    <a:pt x="899" y="34"/>
                  </a:lnTo>
                  <a:lnTo>
                    <a:pt x="906" y="35"/>
                  </a:lnTo>
                  <a:lnTo>
                    <a:pt x="911" y="39"/>
                  </a:lnTo>
                  <a:lnTo>
                    <a:pt x="917" y="46"/>
                  </a:lnTo>
                  <a:lnTo>
                    <a:pt x="917" y="34"/>
                  </a:lnTo>
                  <a:lnTo>
                    <a:pt x="931" y="34"/>
                  </a:lnTo>
                  <a:lnTo>
                    <a:pt x="931" y="111"/>
                  </a:lnTo>
                  <a:lnTo>
                    <a:pt x="931" y="119"/>
                  </a:lnTo>
                  <a:lnTo>
                    <a:pt x="929" y="127"/>
                  </a:lnTo>
                  <a:lnTo>
                    <a:pt x="928" y="133"/>
                  </a:lnTo>
                  <a:lnTo>
                    <a:pt x="926" y="139"/>
                  </a:lnTo>
                  <a:lnTo>
                    <a:pt x="924" y="143"/>
                  </a:lnTo>
                  <a:lnTo>
                    <a:pt x="921" y="147"/>
                  </a:lnTo>
                  <a:lnTo>
                    <a:pt x="918" y="150"/>
                  </a:lnTo>
                  <a:lnTo>
                    <a:pt x="914" y="152"/>
                  </a:lnTo>
                  <a:lnTo>
                    <a:pt x="909" y="155"/>
                  </a:lnTo>
                  <a:lnTo>
                    <a:pt x="903" y="156"/>
                  </a:lnTo>
                  <a:lnTo>
                    <a:pt x="897" y="158"/>
                  </a:lnTo>
                  <a:lnTo>
                    <a:pt x="891" y="158"/>
                  </a:lnTo>
                  <a:lnTo>
                    <a:pt x="884" y="158"/>
                  </a:lnTo>
                  <a:lnTo>
                    <a:pt x="877" y="156"/>
                  </a:lnTo>
                  <a:lnTo>
                    <a:pt x="871" y="154"/>
                  </a:lnTo>
                  <a:lnTo>
                    <a:pt x="866" y="151"/>
                  </a:lnTo>
                  <a:lnTo>
                    <a:pt x="862" y="147"/>
                  </a:lnTo>
                  <a:lnTo>
                    <a:pt x="859" y="141"/>
                  </a:lnTo>
                  <a:lnTo>
                    <a:pt x="856" y="134"/>
                  </a:lnTo>
                  <a:lnTo>
                    <a:pt x="856" y="127"/>
                  </a:lnTo>
                  <a:close/>
                  <a:moveTo>
                    <a:pt x="868" y="78"/>
                  </a:moveTo>
                  <a:lnTo>
                    <a:pt x="868" y="86"/>
                  </a:lnTo>
                  <a:lnTo>
                    <a:pt x="870" y="92"/>
                  </a:lnTo>
                  <a:lnTo>
                    <a:pt x="873" y="97"/>
                  </a:lnTo>
                  <a:lnTo>
                    <a:pt x="875" y="101"/>
                  </a:lnTo>
                  <a:lnTo>
                    <a:pt x="878" y="105"/>
                  </a:lnTo>
                  <a:lnTo>
                    <a:pt x="882" y="107"/>
                  </a:lnTo>
                  <a:lnTo>
                    <a:pt x="886" y="110"/>
                  </a:lnTo>
                  <a:lnTo>
                    <a:pt x="892" y="110"/>
                  </a:lnTo>
                  <a:lnTo>
                    <a:pt x="897" y="110"/>
                  </a:lnTo>
                  <a:lnTo>
                    <a:pt x="902" y="107"/>
                  </a:lnTo>
                  <a:lnTo>
                    <a:pt x="906" y="105"/>
                  </a:lnTo>
                  <a:lnTo>
                    <a:pt x="910" y="101"/>
                  </a:lnTo>
                  <a:lnTo>
                    <a:pt x="913" y="97"/>
                  </a:lnTo>
                  <a:lnTo>
                    <a:pt x="915" y="92"/>
                  </a:lnTo>
                  <a:lnTo>
                    <a:pt x="917" y="86"/>
                  </a:lnTo>
                  <a:lnTo>
                    <a:pt x="917" y="78"/>
                  </a:lnTo>
                  <a:lnTo>
                    <a:pt x="917" y="71"/>
                  </a:lnTo>
                  <a:lnTo>
                    <a:pt x="915" y="64"/>
                  </a:lnTo>
                  <a:lnTo>
                    <a:pt x="913" y="60"/>
                  </a:lnTo>
                  <a:lnTo>
                    <a:pt x="909" y="56"/>
                  </a:lnTo>
                  <a:lnTo>
                    <a:pt x="906" y="51"/>
                  </a:lnTo>
                  <a:lnTo>
                    <a:pt x="902" y="49"/>
                  </a:lnTo>
                  <a:lnTo>
                    <a:pt x="897" y="47"/>
                  </a:lnTo>
                  <a:lnTo>
                    <a:pt x="892" y="47"/>
                  </a:lnTo>
                  <a:lnTo>
                    <a:pt x="886" y="47"/>
                  </a:lnTo>
                  <a:lnTo>
                    <a:pt x="882" y="49"/>
                  </a:lnTo>
                  <a:lnTo>
                    <a:pt x="878" y="51"/>
                  </a:lnTo>
                  <a:lnTo>
                    <a:pt x="875" y="54"/>
                  </a:lnTo>
                  <a:lnTo>
                    <a:pt x="873" y="58"/>
                  </a:lnTo>
                  <a:lnTo>
                    <a:pt x="870" y="64"/>
                  </a:lnTo>
                  <a:lnTo>
                    <a:pt x="868" y="71"/>
                  </a:lnTo>
                  <a:lnTo>
                    <a:pt x="868" y="7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5" name="Freeform 217">
              <a:extLst>
                <a:ext uri="{FF2B5EF4-FFF2-40B4-BE49-F238E27FC236}">
                  <a16:creationId xmlns:a16="http://schemas.microsoft.com/office/drawing/2014/main" id="{39C705D4-8C7F-43C2-AA0E-D6DFD8898A4B}"/>
                </a:ext>
              </a:extLst>
            </p:cNvPr>
            <p:cNvSpPr>
              <a:spLocks noEditPoints="1"/>
            </p:cNvSpPr>
            <p:nvPr/>
          </p:nvSpPr>
          <p:spPr bwMode="auto">
            <a:xfrm>
              <a:off x="1058" y="1120"/>
              <a:ext cx="66" cy="42"/>
            </a:xfrm>
            <a:custGeom>
              <a:avLst/>
              <a:gdLst>
                <a:gd name="T0" fmla="*/ 0 w 197"/>
                <a:gd name="T1" fmla="*/ 0 h 126"/>
                <a:gd name="T2" fmla="*/ 0 w 197"/>
                <a:gd name="T3" fmla="*/ 0 h 126"/>
                <a:gd name="T4" fmla="*/ 0 w 197"/>
                <a:gd name="T5" fmla="*/ 0 h 126"/>
                <a:gd name="T6" fmla="*/ 0 w 197"/>
                <a:gd name="T7" fmla="*/ 0 h 126"/>
                <a:gd name="T8" fmla="*/ 0 w 197"/>
                <a:gd name="T9" fmla="*/ 0 h 126"/>
                <a:gd name="T10" fmla="*/ 0 w 197"/>
                <a:gd name="T11" fmla="*/ 0 h 126"/>
                <a:gd name="T12" fmla="*/ 0 w 197"/>
                <a:gd name="T13" fmla="*/ 0 h 126"/>
                <a:gd name="T14" fmla="*/ 0 w 197"/>
                <a:gd name="T15" fmla="*/ 0 h 126"/>
                <a:gd name="T16" fmla="*/ 0 w 197"/>
                <a:gd name="T17" fmla="*/ 0 h 126"/>
                <a:gd name="T18" fmla="*/ 0 w 197"/>
                <a:gd name="T19" fmla="*/ 0 h 126"/>
                <a:gd name="T20" fmla="*/ 0 w 197"/>
                <a:gd name="T21" fmla="*/ 0 h 126"/>
                <a:gd name="T22" fmla="*/ 0 w 197"/>
                <a:gd name="T23" fmla="*/ 0 h 126"/>
                <a:gd name="T24" fmla="*/ 0 w 197"/>
                <a:gd name="T25" fmla="*/ 0 h 126"/>
                <a:gd name="T26" fmla="*/ 0 w 197"/>
                <a:gd name="T27" fmla="*/ 0 h 126"/>
                <a:gd name="T28" fmla="*/ 0 w 197"/>
                <a:gd name="T29" fmla="*/ 0 h 126"/>
                <a:gd name="T30" fmla="*/ 0 w 197"/>
                <a:gd name="T31" fmla="*/ 0 h 126"/>
                <a:gd name="T32" fmla="*/ 0 w 197"/>
                <a:gd name="T33" fmla="*/ 0 h 126"/>
                <a:gd name="T34" fmla="*/ 0 w 197"/>
                <a:gd name="T35" fmla="*/ 0 h 126"/>
                <a:gd name="T36" fmla="*/ 0 w 197"/>
                <a:gd name="T37" fmla="*/ 0 h 126"/>
                <a:gd name="T38" fmla="*/ 0 w 197"/>
                <a:gd name="T39" fmla="*/ 0 h 126"/>
                <a:gd name="T40" fmla="*/ 0 w 197"/>
                <a:gd name="T41" fmla="*/ 0 h 126"/>
                <a:gd name="T42" fmla="*/ 0 w 197"/>
                <a:gd name="T43" fmla="*/ 0 h 126"/>
                <a:gd name="T44" fmla="*/ 0 w 197"/>
                <a:gd name="T45" fmla="*/ 0 h 126"/>
                <a:gd name="T46" fmla="*/ 0 w 197"/>
                <a:gd name="T47" fmla="*/ 0 h 126"/>
                <a:gd name="T48" fmla="*/ 0 w 197"/>
                <a:gd name="T49" fmla="*/ 0 h 126"/>
                <a:gd name="T50" fmla="*/ 0 w 197"/>
                <a:gd name="T51" fmla="*/ 0 h 126"/>
                <a:gd name="T52" fmla="*/ 0 w 197"/>
                <a:gd name="T53" fmla="*/ 0 h 126"/>
                <a:gd name="T54" fmla="*/ 0 w 197"/>
                <a:gd name="T55" fmla="*/ 0 h 126"/>
                <a:gd name="T56" fmla="*/ 0 w 197"/>
                <a:gd name="T57" fmla="*/ 0 h 126"/>
                <a:gd name="T58" fmla="*/ 0 w 197"/>
                <a:gd name="T59" fmla="*/ 0 h 126"/>
                <a:gd name="T60" fmla="*/ 0 w 197"/>
                <a:gd name="T61" fmla="*/ 0 h 126"/>
                <a:gd name="T62" fmla="*/ 0 w 197"/>
                <a:gd name="T63" fmla="*/ 0 h 126"/>
                <a:gd name="T64" fmla="*/ 0 w 197"/>
                <a:gd name="T65" fmla="*/ 0 h 126"/>
                <a:gd name="T66" fmla="*/ 0 w 197"/>
                <a:gd name="T67" fmla="*/ 0 h 126"/>
                <a:gd name="T68" fmla="*/ 0 w 197"/>
                <a:gd name="T69" fmla="*/ 0 h 126"/>
                <a:gd name="T70" fmla="*/ 0 w 197"/>
                <a:gd name="T71" fmla="*/ 0 h 126"/>
                <a:gd name="T72" fmla="*/ 0 w 197"/>
                <a:gd name="T73" fmla="*/ 0 h 126"/>
                <a:gd name="T74" fmla="*/ 0 w 197"/>
                <a:gd name="T75" fmla="*/ 0 h 126"/>
                <a:gd name="T76" fmla="*/ 0 w 197"/>
                <a:gd name="T77" fmla="*/ 0 h 126"/>
                <a:gd name="T78" fmla="*/ 0 w 197"/>
                <a:gd name="T79" fmla="*/ 0 h 126"/>
                <a:gd name="T80" fmla="*/ 0 w 197"/>
                <a:gd name="T81" fmla="*/ 0 h 126"/>
                <a:gd name="T82" fmla="*/ 0 w 197"/>
                <a:gd name="T83" fmla="*/ 0 h 126"/>
                <a:gd name="T84" fmla="*/ 0 w 197"/>
                <a:gd name="T85" fmla="*/ 0 h 126"/>
                <a:gd name="T86" fmla="*/ 0 w 197"/>
                <a:gd name="T87" fmla="*/ 0 h 126"/>
                <a:gd name="T88" fmla="*/ 0 w 197"/>
                <a:gd name="T89" fmla="*/ 0 h 126"/>
                <a:gd name="T90" fmla="*/ 0 w 197"/>
                <a:gd name="T91" fmla="*/ 0 h 126"/>
                <a:gd name="T92" fmla="*/ 0 w 197"/>
                <a:gd name="T93" fmla="*/ 0 h 126"/>
                <a:gd name="T94" fmla="*/ 0 w 197"/>
                <a:gd name="T95" fmla="*/ 0 h 126"/>
                <a:gd name="T96" fmla="*/ 0 w 197"/>
                <a:gd name="T97" fmla="*/ 0 h 126"/>
                <a:gd name="T98" fmla="*/ 0 w 197"/>
                <a:gd name="T99" fmla="*/ 0 h 126"/>
                <a:gd name="T100" fmla="*/ 0 w 197"/>
                <a:gd name="T101" fmla="*/ 0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97" h="126">
                  <a:moveTo>
                    <a:pt x="0" y="85"/>
                  </a:moveTo>
                  <a:lnTo>
                    <a:pt x="14" y="83"/>
                  </a:lnTo>
                  <a:lnTo>
                    <a:pt x="14" y="87"/>
                  </a:lnTo>
                  <a:lnTo>
                    <a:pt x="14" y="92"/>
                  </a:lnTo>
                  <a:lnTo>
                    <a:pt x="14" y="96"/>
                  </a:lnTo>
                  <a:lnTo>
                    <a:pt x="15" y="100"/>
                  </a:lnTo>
                  <a:lnTo>
                    <a:pt x="16" y="103"/>
                  </a:lnTo>
                  <a:lnTo>
                    <a:pt x="18" y="104"/>
                  </a:lnTo>
                  <a:lnTo>
                    <a:pt x="19" y="107"/>
                  </a:lnTo>
                  <a:lnTo>
                    <a:pt x="22" y="108"/>
                  </a:lnTo>
                  <a:lnTo>
                    <a:pt x="25" y="111"/>
                  </a:lnTo>
                  <a:lnTo>
                    <a:pt x="28" y="112"/>
                  </a:lnTo>
                  <a:lnTo>
                    <a:pt x="32" y="112"/>
                  </a:lnTo>
                  <a:lnTo>
                    <a:pt x="36" y="114"/>
                  </a:lnTo>
                  <a:lnTo>
                    <a:pt x="40" y="114"/>
                  </a:lnTo>
                  <a:lnTo>
                    <a:pt x="45" y="114"/>
                  </a:lnTo>
                  <a:lnTo>
                    <a:pt x="50" y="112"/>
                  </a:lnTo>
                  <a:lnTo>
                    <a:pt x="54" y="111"/>
                  </a:lnTo>
                  <a:lnTo>
                    <a:pt x="58" y="108"/>
                  </a:lnTo>
                  <a:lnTo>
                    <a:pt x="61" y="105"/>
                  </a:lnTo>
                  <a:lnTo>
                    <a:pt x="63" y="101"/>
                  </a:lnTo>
                  <a:lnTo>
                    <a:pt x="65" y="97"/>
                  </a:lnTo>
                  <a:lnTo>
                    <a:pt x="65" y="93"/>
                  </a:lnTo>
                  <a:lnTo>
                    <a:pt x="65" y="90"/>
                  </a:lnTo>
                  <a:lnTo>
                    <a:pt x="63" y="87"/>
                  </a:lnTo>
                  <a:lnTo>
                    <a:pt x="62" y="85"/>
                  </a:lnTo>
                  <a:lnTo>
                    <a:pt x="61" y="82"/>
                  </a:lnTo>
                  <a:lnTo>
                    <a:pt x="58" y="79"/>
                  </a:lnTo>
                  <a:lnTo>
                    <a:pt x="54" y="75"/>
                  </a:lnTo>
                  <a:lnTo>
                    <a:pt x="48" y="72"/>
                  </a:lnTo>
                  <a:lnTo>
                    <a:pt x="41" y="70"/>
                  </a:lnTo>
                  <a:lnTo>
                    <a:pt x="36" y="67"/>
                  </a:lnTo>
                  <a:lnTo>
                    <a:pt x="32" y="64"/>
                  </a:lnTo>
                  <a:lnTo>
                    <a:pt x="29" y="63"/>
                  </a:lnTo>
                  <a:lnTo>
                    <a:pt x="26" y="60"/>
                  </a:lnTo>
                  <a:lnTo>
                    <a:pt x="23" y="57"/>
                  </a:lnTo>
                  <a:lnTo>
                    <a:pt x="21" y="54"/>
                  </a:lnTo>
                  <a:lnTo>
                    <a:pt x="18" y="52"/>
                  </a:lnTo>
                  <a:lnTo>
                    <a:pt x="16" y="49"/>
                  </a:lnTo>
                  <a:lnTo>
                    <a:pt x="15" y="45"/>
                  </a:lnTo>
                  <a:lnTo>
                    <a:pt x="14" y="41"/>
                  </a:lnTo>
                  <a:lnTo>
                    <a:pt x="12" y="38"/>
                  </a:lnTo>
                  <a:lnTo>
                    <a:pt x="12" y="34"/>
                  </a:lnTo>
                  <a:lnTo>
                    <a:pt x="12" y="27"/>
                  </a:lnTo>
                  <a:lnTo>
                    <a:pt x="15" y="20"/>
                  </a:lnTo>
                  <a:lnTo>
                    <a:pt x="18" y="14"/>
                  </a:lnTo>
                  <a:lnTo>
                    <a:pt x="22" y="9"/>
                  </a:lnTo>
                  <a:lnTo>
                    <a:pt x="28" y="5"/>
                  </a:lnTo>
                  <a:lnTo>
                    <a:pt x="33" y="2"/>
                  </a:lnTo>
                  <a:lnTo>
                    <a:pt x="40" y="0"/>
                  </a:lnTo>
                  <a:lnTo>
                    <a:pt x="47" y="0"/>
                  </a:lnTo>
                  <a:lnTo>
                    <a:pt x="52" y="0"/>
                  </a:lnTo>
                  <a:lnTo>
                    <a:pt x="58" y="2"/>
                  </a:lnTo>
                  <a:lnTo>
                    <a:pt x="62" y="3"/>
                  </a:lnTo>
                  <a:lnTo>
                    <a:pt x="66" y="5"/>
                  </a:lnTo>
                  <a:lnTo>
                    <a:pt x="70" y="7"/>
                  </a:lnTo>
                  <a:lnTo>
                    <a:pt x="73" y="10"/>
                  </a:lnTo>
                  <a:lnTo>
                    <a:pt x="77" y="13"/>
                  </a:lnTo>
                  <a:lnTo>
                    <a:pt x="80" y="17"/>
                  </a:lnTo>
                  <a:lnTo>
                    <a:pt x="81" y="21"/>
                  </a:lnTo>
                  <a:lnTo>
                    <a:pt x="83" y="25"/>
                  </a:lnTo>
                  <a:lnTo>
                    <a:pt x="84" y="29"/>
                  </a:lnTo>
                  <a:lnTo>
                    <a:pt x="84" y="35"/>
                  </a:lnTo>
                  <a:lnTo>
                    <a:pt x="84" y="38"/>
                  </a:lnTo>
                  <a:lnTo>
                    <a:pt x="70" y="39"/>
                  </a:lnTo>
                  <a:lnTo>
                    <a:pt x="70" y="36"/>
                  </a:lnTo>
                  <a:lnTo>
                    <a:pt x="70" y="34"/>
                  </a:lnTo>
                  <a:lnTo>
                    <a:pt x="69" y="31"/>
                  </a:lnTo>
                  <a:lnTo>
                    <a:pt x="69" y="28"/>
                  </a:lnTo>
                  <a:lnTo>
                    <a:pt x="68" y="25"/>
                  </a:lnTo>
                  <a:lnTo>
                    <a:pt x="66" y="23"/>
                  </a:lnTo>
                  <a:lnTo>
                    <a:pt x="65" y="20"/>
                  </a:lnTo>
                  <a:lnTo>
                    <a:pt x="62" y="18"/>
                  </a:lnTo>
                  <a:lnTo>
                    <a:pt x="59" y="17"/>
                  </a:lnTo>
                  <a:lnTo>
                    <a:pt x="57" y="16"/>
                  </a:lnTo>
                  <a:lnTo>
                    <a:pt x="54" y="14"/>
                  </a:lnTo>
                  <a:lnTo>
                    <a:pt x="50" y="13"/>
                  </a:lnTo>
                  <a:lnTo>
                    <a:pt x="47" y="13"/>
                  </a:lnTo>
                  <a:lnTo>
                    <a:pt x="43" y="13"/>
                  </a:lnTo>
                  <a:lnTo>
                    <a:pt x="39" y="14"/>
                  </a:lnTo>
                  <a:lnTo>
                    <a:pt x="34" y="17"/>
                  </a:lnTo>
                  <a:lnTo>
                    <a:pt x="32" y="18"/>
                  </a:lnTo>
                  <a:lnTo>
                    <a:pt x="29" y="21"/>
                  </a:lnTo>
                  <a:lnTo>
                    <a:pt x="28" y="25"/>
                  </a:lnTo>
                  <a:lnTo>
                    <a:pt x="26" y="28"/>
                  </a:lnTo>
                  <a:lnTo>
                    <a:pt x="26" y="32"/>
                  </a:lnTo>
                  <a:lnTo>
                    <a:pt x="26" y="35"/>
                  </a:lnTo>
                  <a:lnTo>
                    <a:pt x="28" y="38"/>
                  </a:lnTo>
                  <a:lnTo>
                    <a:pt x="29" y="41"/>
                  </a:lnTo>
                  <a:lnTo>
                    <a:pt x="30" y="43"/>
                  </a:lnTo>
                  <a:lnTo>
                    <a:pt x="33" y="46"/>
                  </a:lnTo>
                  <a:lnTo>
                    <a:pt x="37" y="49"/>
                  </a:lnTo>
                  <a:lnTo>
                    <a:pt x="44" y="53"/>
                  </a:lnTo>
                  <a:lnTo>
                    <a:pt x="51" y="57"/>
                  </a:lnTo>
                  <a:lnTo>
                    <a:pt x="57" y="60"/>
                  </a:lnTo>
                  <a:lnTo>
                    <a:pt x="62" y="63"/>
                  </a:lnTo>
                  <a:lnTo>
                    <a:pt x="66" y="65"/>
                  </a:lnTo>
                  <a:lnTo>
                    <a:pt x="69" y="68"/>
                  </a:lnTo>
                  <a:lnTo>
                    <a:pt x="70" y="71"/>
                  </a:lnTo>
                  <a:lnTo>
                    <a:pt x="73" y="72"/>
                  </a:lnTo>
                  <a:lnTo>
                    <a:pt x="74" y="75"/>
                  </a:lnTo>
                  <a:lnTo>
                    <a:pt x="76" y="78"/>
                  </a:lnTo>
                  <a:lnTo>
                    <a:pt x="77" y="81"/>
                  </a:lnTo>
                  <a:lnTo>
                    <a:pt x="77" y="85"/>
                  </a:lnTo>
                  <a:lnTo>
                    <a:pt x="77" y="87"/>
                  </a:lnTo>
                  <a:lnTo>
                    <a:pt x="77" y="92"/>
                  </a:lnTo>
                  <a:lnTo>
                    <a:pt x="77" y="99"/>
                  </a:lnTo>
                  <a:lnTo>
                    <a:pt x="74" y="105"/>
                  </a:lnTo>
                  <a:lnTo>
                    <a:pt x="72" y="111"/>
                  </a:lnTo>
                  <a:lnTo>
                    <a:pt x="68" y="116"/>
                  </a:lnTo>
                  <a:lnTo>
                    <a:pt x="61" y="121"/>
                  </a:lnTo>
                  <a:lnTo>
                    <a:pt x="54" y="123"/>
                  </a:lnTo>
                  <a:lnTo>
                    <a:pt x="47" y="126"/>
                  </a:lnTo>
                  <a:lnTo>
                    <a:pt x="39" y="126"/>
                  </a:lnTo>
                  <a:lnTo>
                    <a:pt x="30" y="126"/>
                  </a:lnTo>
                  <a:lnTo>
                    <a:pt x="22" y="123"/>
                  </a:lnTo>
                  <a:lnTo>
                    <a:pt x="15" y="122"/>
                  </a:lnTo>
                  <a:lnTo>
                    <a:pt x="10" y="118"/>
                  </a:lnTo>
                  <a:lnTo>
                    <a:pt x="5" y="112"/>
                  </a:lnTo>
                  <a:lnTo>
                    <a:pt x="3" y="104"/>
                  </a:lnTo>
                  <a:lnTo>
                    <a:pt x="0" y="96"/>
                  </a:lnTo>
                  <a:lnTo>
                    <a:pt x="0" y="85"/>
                  </a:lnTo>
                  <a:close/>
                  <a:moveTo>
                    <a:pt x="91" y="92"/>
                  </a:moveTo>
                  <a:lnTo>
                    <a:pt x="91" y="79"/>
                  </a:lnTo>
                  <a:lnTo>
                    <a:pt x="94" y="68"/>
                  </a:lnTo>
                  <a:lnTo>
                    <a:pt x="97" y="58"/>
                  </a:lnTo>
                  <a:lnTo>
                    <a:pt x="102" y="50"/>
                  </a:lnTo>
                  <a:lnTo>
                    <a:pt x="108" y="43"/>
                  </a:lnTo>
                  <a:lnTo>
                    <a:pt x="115" y="38"/>
                  </a:lnTo>
                  <a:lnTo>
                    <a:pt x="123" y="35"/>
                  </a:lnTo>
                  <a:lnTo>
                    <a:pt x="131" y="34"/>
                  </a:lnTo>
                  <a:lnTo>
                    <a:pt x="137" y="34"/>
                  </a:lnTo>
                  <a:lnTo>
                    <a:pt x="142" y="36"/>
                  </a:lnTo>
                  <a:lnTo>
                    <a:pt x="148" y="39"/>
                  </a:lnTo>
                  <a:lnTo>
                    <a:pt x="152" y="43"/>
                  </a:lnTo>
                  <a:lnTo>
                    <a:pt x="156" y="49"/>
                  </a:lnTo>
                  <a:lnTo>
                    <a:pt x="159" y="56"/>
                  </a:lnTo>
                  <a:lnTo>
                    <a:pt x="160" y="63"/>
                  </a:lnTo>
                  <a:lnTo>
                    <a:pt x="160" y="71"/>
                  </a:lnTo>
                  <a:lnTo>
                    <a:pt x="160" y="79"/>
                  </a:lnTo>
                  <a:lnTo>
                    <a:pt x="159" y="87"/>
                  </a:lnTo>
                  <a:lnTo>
                    <a:pt x="157" y="94"/>
                  </a:lnTo>
                  <a:lnTo>
                    <a:pt x="155" y="101"/>
                  </a:lnTo>
                  <a:lnTo>
                    <a:pt x="152" y="107"/>
                  </a:lnTo>
                  <a:lnTo>
                    <a:pt x="148" y="112"/>
                  </a:lnTo>
                  <a:lnTo>
                    <a:pt x="144" y="116"/>
                  </a:lnTo>
                  <a:lnTo>
                    <a:pt x="139" y="121"/>
                  </a:lnTo>
                  <a:lnTo>
                    <a:pt x="135" y="123"/>
                  </a:lnTo>
                  <a:lnTo>
                    <a:pt x="131" y="125"/>
                  </a:lnTo>
                  <a:lnTo>
                    <a:pt x="126" y="126"/>
                  </a:lnTo>
                  <a:lnTo>
                    <a:pt x="121" y="126"/>
                  </a:lnTo>
                  <a:lnTo>
                    <a:pt x="115" y="126"/>
                  </a:lnTo>
                  <a:lnTo>
                    <a:pt x="109" y="125"/>
                  </a:lnTo>
                  <a:lnTo>
                    <a:pt x="103" y="122"/>
                  </a:lnTo>
                  <a:lnTo>
                    <a:pt x="99" y="118"/>
                  </a:lnTo>
                  <a:lnTo>
                    <a:pt x="95" y="112"/>
                  </a:lnTo>
                  <a:lnTo>
                    <a:pt x="94" y="107"/>
                  </a:lnTo>
                  <a:lnTo>
                    <a:pt x="91" y="100"/>
                  </a:lnTo>
                  <a:lnTo>
                    <a:pt x="91" y="92"/>
                  </a:lnTo>
                  <a:close/>
                  <a:moveTo>
                    <a:pt x="103" y="90"/>
                  </a:moveTo>
                  <a:lnTo>
                    <a:pt x="103" y="96"/>
                  </a:lnTo>
                  <a:lnTo>
                    <a:pt x="105" y="101"/>
                  </a:lnTo>
                  <a:lnTo>
                    <a:pt x="106" y="105"/>
                  </a:lnTo>
                  <a:lnTo>
                    <a:pt x="108" y="110"/>
                  </a:lnTo>
                  <a:lnTo>
                    <a:pt x="110" y="112"/>
                  </a:lnTo>
                  <a:lnTo>
                    <a:pt x="115" y="114"/>
                  </a:lnTo>
                  <a:lnTo>
                    <a:pt x="117" y="115"/>
                  </a:lnTo>
                  <a:lnTo>
                    <a:pt x="121" y="115"/>
                  </a:lnTo>
                  <a:lnTo>
                    <a:pt x="124" y="115"/>
                  </a:lnTo>
                  <a:lnTo>
                    <a:pt x="127" y="114"/>
                  </a:lnTo>
                  <a:lnTo>
                    <a:pt x="130" y="112"/>
                  </a:lnTo>
                  <a:lnTo>
                    <a:pt x="132" y="111"/>
                  </a:lnTo>
                  <a:lnTo>
                    <a:pt x="135" y="108"/>
                  </a:lnTo>
                  <a:lnTo>
                    <a:pt x="138" y="104"/>
                  </a:lnTo>
                  <a:lnTo>
                    <a:pt x="141" y="100"/>
                  </a:lnTo>
                  <a:lnTo>
                    <a:pt x="144" y="94"/>
                  </a:lnTo>
                  <a:lnTo>
                    <a:pt x="145" y="89"/>
                  </a:lnTo>
                  <a:lnTo>
                    <a:pt x="146" y="83"/>
                  </a:lnTo>
                  <a:lnTo>
                    <a:pt x="148" y="78"/>
                  </a:lnTo>
                  <a:lnTo>
                    <a:pt x="148" y="72"/>
                  </a:lnTo>
                  <a:lnTo>
                    <a:pt x="148" y="67"/>
                  </a:lnTo>
                  <a:lnTo>
                    <a:pt x="146" y="61"/>
                  </a:lnTo>
                  <a:lnTo>
                    <a:pt x="145" y="57"/>
                  </a:lnTo>
                  <a:lnTo>
                    <a:pt x="144" y="53"/>
                  </a:lnTo>
                  <a:lnTo>
                    <a:pt x="141" y="50"/>
                  </a:lnTo>
                  <a:lnTo>
                    <a:pt x="137" y="47"/>
                  </a:lnTo>
                  <a:lnTo>
                    <a:pt x="134" y="46"/>
                  </a:lnTo>
                  <a:lnTo>
                    <a:pt x="130" y="46"/>
                  </a:lnTo>
                  <a:lnTo>
                    <a:pt x="127" y="46"/>
                  </a:lnTo>
                  <a:lnTo>
                    <a:pt x="124" y="47"/>
                  </a:lnTo>
                  <a:lnTo>
                    <a:pt x="120" y="49"/>
                  </a:lnTo>
                  <a:lnTo>
                    <a:pt x="117" y="50"/>
                  </a:lnTo>
                  <a:lnTo>
                    <a:pt x="115" y="53"/>
                  </a:lnTo>
                  <a:lnTo>
                    <a:pt x="112" y="57"/>
                  </a:lnTo>
                  <a:lnTo>
                    <a:pt x="110" y="61"/>
                  </a:lnTo>
                  <a:lnTo>
                    <a:pt x="108" y="67"/>
                  </a:lnTo>
                  <a:lnTo>
                    <a:pt x="106" y="72"/>
                  </a:lnTo>
                  <a:lnTo>
                    <a:pt x="105" y="78"/>
                  </a:lnTo>
                  <a:lnTo>
                    <a:pt x="103" y="85"/>
                  </a:lnTo>
                  <a:lnTo>
                    <a:pt x="103" y="90"/>
                  </a:lnTo>
                  <a:close/>
                  <a:moveTo>
                    <a:pt x="164" y="125"/>
                  </a:moveTo>
                  <a:lnTo>
                    <a:pt x="186" y="2"/>
                  </a:lnTo>
                  <a:lnTo>
                    <a:pt x="197" y="2"/>
                  </a:lnTo>
                  <a:lnTo>
                    <a:pt x="177" y="125"/>
                  </a:lnTo>
                  <a:lnTo>
                    <a:pt x="164" y="125"/>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6" name="Freeform 218">
              <a:extLst>
                <a:ext uri="{FF2B5EF4-FFF2-40B4-BE49-F238E27FC236}">
                  <a16:creationId xmlns:a16="http://schemas.microsoft.com/office/drawing/2014/main" id="{237729D4-2F62-4F44-A0CA-A5C761A7E819}"/>
                </a:ext>
              </a:extLst>
            </p:cNvPr>
            <p:cNvSpPr>
              <a:spLocks noEditPoints="1"/>
            </p:cNvSpPr>
            <p:nvPr/>
          </p:nvSpPr>
          <p:spPr bwMode="auto">
            <a:xfrm>
              <a:off x="1061" y="1121"/>
              <a:ext cx="198" cy="98"/>
            </a:xfrm>
            <a:custGeom>
              <a:avLst/>
              <a:gdLst>
                <a:gd name="T0" fmla="*/ 0 w 594"/>
                <a:gd name="T1" fmla="*/ 0 h 295"/>
                <a:gd name="T2" fmla="*/ 0 w 594"/>
                <a:gd name="T3" fmla="*/ 0 h 295"/>
                <a:gd name="T4" fmla="*/ 0 w 594"/>
                <a:gd name="T5" fmla="*/ 0 h 295"/>
                <a:gd name="T6" fmla="*/ 0 w 594"/>
                <a:gd name="T7" fmla="*/ 0 h 295"/>
                <a:gd name="T8" fmla="*/ 0 w 594"/>
                <a:gd name="T9" fmla="*/ 0 h 295"/>
                <a:gd name="T10" fmla="*/ 0 w 594"/>
                <a:gd name="T11" fmla="*/ 0 h 295"/>
                <a:gd name="T12" fmla="*/ 0 w 594"/>
                <a:gd name="T13" fmla="*/ 0 h 295"/>
                <a:gd name="T14" fmla="*/ 0 w 594"/>
                <a:gd name="T15" fmla="*/ 0 h 295"/>
                <a:gd name="T16" fmla="*/ 0 w 594"/>
                <a:gd name="T17" fmla="*/ 0 h 295"/>
                <a:gd name="T18" fmla="*/ 0 w 594"/>
                <a:gd name="T19" fmla="*/ 0 h 295"/>
                <a:gd name="T20" fmla="*/ 0 w 594"/>
                <a:gd name="T21" fmla="*/ 0 h 295"/>
                <a:gd name="T22" fmla="*/ 0 w 594"/>
                <a:gd name="T23" fmla="*/ 0 h 295"/>
                <a:gd name="T24" fmla="*/ 0 w 594"/>
                <a:gd name="T25" fmla="*/ 0 h 295"/>
                <a:gd name="T26" fmla="*/ 0 w 594"/>
                <a:gd name="T27" fmla="*/ 0 h 295"/>
                <a:gd name="T28" fmla="*/ 0 w 594"/>
                <a:gd name="T29" fmla="*/ 0 h 295"/>
                <a:gd name="T30" fmla="*/ 0 w 594"/>
                <a:gd name="T31" fmla="*/ 0 h 295"/>
                <a:gd name="T32" fmla="*/ 0 w 594"/>
                <a:gd name="T33" fmla="*/ 0 h 295"/>
                <a:gd name="T34" fmla="*/ 0 w 594"/>
                <a:gd name="T35" fmla="*/ 0 h 295"/>
                <a:gd name="T36" fmla="*/ 0 w 594"/>
                <a:gd name="T37" fmla="*/ 0 h 295"/>
                <a:gd name="T38" fmla="*/ 0 w 594"/>
                <a:gd name="T39" fmla="*/ 0 h 295"/>
                <a:gd name="T40" fmla="*/ 0 w 594"/>
                <a:gd name="T41" fmla="*/ 0 h 295"/>
                <a:gd name="T42" fmla="*/ 1 w 594"/>
                <a:gd name="T43" fmla="*/ 0 h 295"/>
                <a:gd name="T44" fmla="*/ 1 w 594"/>
                <a:gd name="T45" fmla="*/ 0 h 295"/>
                <a:gd name="T46" fmla="*/ 0 w 594"/>
                <a:gd name="T47" fmla="*/ 0 h 295"/>
                <a:gd name="T48" fmla="*/ 1 w 594"/>
                <a:gd name="T49" fmla="*/ 0 h 295"/>
                <a:gd name="T50" fmla="*/ 1 w 594"/>
                <a:gd name="T51" fmla="*/ 0 h 295"/>
                <a:gd name="T52" fmla="*/ 1 w 594"/>
                <a:gd name="T53" fmla="*/ 0 h 295"/>
                <a:gd name="T54" fmla="*/ 1 w 594"/>
                <a:gd name="T55" fmla="*/ 0 h 295"/>
                <a:gd name="T56" fmla="*/ 1 w 594"/>
                <a:gd name="T57" fmla="*/ 0 h 295"/>
                <a:gd name="T58" fmla="*/ 1 w 594"/>
                <a:gd name="T59" fmla="*/ 0 h 295"/>
                <a:gd name="T60" fmla="*/ 1 w 594"/>
                <a:gd name="T61" fmla="*/ 0 h 295"/>
                <a:gd name="T62" fmla="*/ 1 w 594"/>
                <a:gd name="T63" fmla="*/ 0 h 295"/>
                <a:gd name="T64" fmla="*/ 1 w 594"/>
                <a:gd name="T65" fmla="*/ 0 h 295"/>
                <a:gd name="T66" fmla="*/ 1 w 594"/>
                <a:gd name="T67" fmla="*/ 0 h 295"/>
                <a:gd name="T68" fmla="*/ 1 w 594"/>
                <a:gd name="T69" fmla="*/ 0 h 295"/>
                <a:gd name="T70" fmla="*/ 1 w 594"/>
                <a:gd name="T71" fmla="*/ 0 h 295"/>
                <a:gd name="T72" fmla="*/ 1 w 594"/>
                <a:gd name="T73" fmla="*/ 0 h 295"/>
                <a:gd name="T74" fmla="*/ 1 w 594"/>
                <a:gd name="T75" fmla="*/ 0 h 295"/>
                <a:gd name="T76" fmla="*/ 1 w 594"/>
                <a:gd name="T77" fmla="*/ 0 h 295"/>
                <a:gd name="T78" fmla="*/ 1 w 594"/>
                <a:gd name="T79" fmla="*/ 0 h 295"/>
                <a:gd name="T80" fmla="*/ 1 w 594"/>
                <a:gd name="T81" fmla="*/ 0 h 295"/>
                <a:gd name="T82" fmla="*/ 1 w 594"/>
                <a:gd name="T83" fmla="*/ 0 h 295"/>
                <a:gd name="T84" fmla="*/ 1 w 594"/>
                <a:gd name="T85" fmla="*/ 0 h 295"/>
                <a:gd name="T86" fmla="*/ 1 w 594"/>
                <a:gd name="T87" fmla="*/ 0 h 295"/>
                <a:gd name="T88" fmla="*/ 1 w 594"/>
                <a:gd name="T89" fmla="*/ 0 h 295"/>
                <a:gd name="T90" fmla="*/ 1 w 594"/>
                <a:gd name="T91" fmla="*/ 0 h 295"/>
                <a:gd name="T92" fmla="*/ 1 w 594"/>
                <a:gd name="T93" fmla="*/ 0 h 295"/>
                <a:gd name="T94" fmla="*/ 1 w 594"/>
                <a:gd name="T95" fmla="*/ 0 h 295"/>
                <a:gd name="T96" fmla="*/ 1 w 594"/>
                <a:gd name="T97" fmla="*/ 0 h 295"/>
                <a:gd name="T98" fmla="*/ 1 w 594"/>
                <a:gd name="T99" fmla="*/ 0 h 295"/>
                <a:gd name="T100" fmla="*/ 1 w 594"/>
                <a:gd name="T101" fmla="*/ 0 h 295"/>
                <a:gd name="T102" fmla="*/ 1 w 594"/>
                <a:gd name="T103" fmla="*/ 0 h 295"/>
                <a:gd name="T104" fmla="*/ 1 w 594"/>
                <a:gd name="T105" fmla="*/ 0 h 295"/>
                <a:gd name="T106" fmla="*/ 1 w 594"/>
                <a:gd name="T107" fmla="*/ 0 h 295"/>
                <a:gd name="T108" fmla="*/ 1 w 594"/>
                <a:gd name="T109" fmla="*/ 0 h 295"/>
                <a:gd name="T110" fmla="*/ 0 w 594"/>
                <a:gd name="T111" fmla="*/ 0 h 295"/>
                <a:gd name="T112" fmla="*/ 0 w 594"/>
                <a:gd name="T113" fmla="*/ 0 h 2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94" h="295">
                  <a:moveTo>
                    <a:pt x="239" y="112"/>
                  </a:moveTo>
                  <a:lnTo>
                    <a:pt x="236" y="116"/>
                  </a:lnTo>
                  <a:lnTo>
                    <a:pt x="234" y="119"/>
                  </a:lnTo>
                  <a:lnTo>
                    <a:pt x="229" y="120"/>
                  </a:lnTo>
                  <a:lnTo>
                    <a:pt x="227" y="123"/>
                  </a:lnTo>
                  <a:lnTo>
                    <a:pt x="224" y="123"/>
                  </a:lnTo>
                  <a:lnTo>
                    <a:pt x="221" y="123"/>
                  </a:lnTo>
                  <a:lnTo>
                    <a:pt x="217" y="124"/>
                  </a:lnTo>
                  <a:lnTo>
                    <a:pt x="214" y="124"/>
                  </a:lnTo>
                  <a:lnTo>
                    <a:pt x="210" y="124"/>
                  </a:lnTo>
                  <a:lnTo>
                    <a:pt x="206" y="123"/>
                  </a:lnTo>
                  <a:lnTo>
                    <a:pt x="202" y="121"/>
                  </a:lnTo>
                  <a:lnTo>
                    <a:pt x="199" y="119"/>
                  </a:lnTo>
                  <a:lnTo>
                    <a:pt x="196" y="114"/>
                  </a:lnTo>
                  <a:lnTo>
                    <a:pt x="194" y="110"/>
                  </a:lnTo>
                  <a:lnTo>
                    <a:pt x="192" y="105"/>
                  </a:lnTo>
                  <a:lnTo>
                    <a:pt x="192" y="99"/>
                  </a:lnTo>
                  <a:lnTo>
                    <a:pt x="192" y="95"/>
                  </a:lnTo>
                  <a:lnTo>
                    <a:pt x="194" y="91"/>
                  </a:lnTo>
                  <a:lnTo>
                    <a:pt x="195" y="87"/>
                  </a:lnTo>
                  <a:lnTo>
                    <a:pt x="196" y="84"/>
                  </a:lnTo>
                  <a:lnTo>
                    <a:pt x="198" y="81"/>
                  </a:lnTo>
                  <a:lnTo>
                    <a:pt x="200" y="79"/>
                  </a:lnTo>
                  <a:lnTo>
                    <a:pt x="203" y="77"/>
                  </a:lnTo>
                  <a:lnTo>
                    <a:pt x="206" y="74"/>
                  </a:lnTo>
                  <a:lnTo>
                    <a:pt x="210" y="73"/>
                  </a:lnTo>
                  <a:lnTo>
                    <a:pt x="214" y="72"/>
                  </a:lnTo>
                  <a:lnTo>
                    <a:pt x="220" y="72"/>
                  </a:lnTo>
                  <a:lnTo>
                    <a:pt x="225" y="70"/>
                  </a:lnTo>
                  <a:lnTo>
                    <a:pt x="231" y="70"/>
                  </a:lnTo>
                  <a:lnTo>
                    <a:pt x="235" y="70"/>
                  </a:lnTo>
                  <a:lnTo>
                    <a:pt x="238" y="70"/>
                  </a:lnTo>
                  <a:lnTo>
                    <a:pt x="241" y="69"/>
                  </a:lnTo>
                  <a:lnTo>
                    <a:pt x="242" y="69"/>
                  </a:lnTo>
                  <a:lnTo>
                    <a:pt x="245" y="69"/>
                  </a:lnTo>
                  <a:lnTo>
                    <a:pt x="246" y="69"/>
                  </a:lnTo>
                  <a:lnTo>
                    <a:pt x="247" y="68"/>
                  </a:lnTo>
                  <a:lnTo>
                    <a:pt x="249" y="65"/>
                  </a:lnTo>
                  <a:lnTo>
                    <a:pt x="249" y="62"/>
                  </a:lnTo>
                  <a:lnTo>
                    <a:pt x="249" y="59"/>
                  </a:lnTo>
                  <a:lnTo>
                    <a:pt x="249" y="56"/>
                  </a:lnTo>
                  <a:lnTo>
                    <a:pt x="249" y="54"/>
                  </a:lnTo>
                  <a:lnTo>
                    <a:pt x="247" y="52"/>
                  </a:lnTo>
                  <a:lnTo>
                    <a:pt x="246" y="50"/>
                  </a:lnTo>
                  <a:lnTo>
                    <a:pt x="245" y="48"/>
                  </a:lnTo>
                  <a:lnTo>
                    <a:pt x="242" y="47"/>
                  </a:lnTo>
                  <a:lnTo>
                    <a:pt x="239" y="45"/>
                  </a:lnTo>
                  <a:lnTo>
                    <a:pt x="236" y="44"/>
                  </a:lnTo>
                  <a:lnTo>
                    <a:pt x="232" y="44"/>
                  </a:lnTo>
                  <a:lnTo>
                    <a:pt x="225" y="45"/>
                  </a:lnTo>
                  <a:lnTo>
                    <a:pt x="218" y="48"/>
                  </a:lnTo>
                  <a:lnTo>
                    <a:pt x="214" y="54"/>
                  </a:lnTo>
                  <a:lnTo>
                    <a:pt x="212" y="61"/>
                  </a:lnTo>
                  <a:lnTo>
                    <a:pt x="199" y="59"/>
                  </a:lnTo>
                  <a:lnTo>
                    <a:pt x="205" y="47"/>
                  </a:lnTo>
                  <a:lnTo>
                    <a:pt x="212" y="39"/>
                  </a:lnTo>
                  <a:lnTo>
                    <a:pt x="221" y="33"/>
                  </a:lnTo>
                  <a:lnTo>
                    <a:pt x="234" y="32"/>
                  </a:lnTo>
                  <a:lnTo>
                    <a:pt x="239" y="32"/>
                  </a:lnTo>
                  <a:lnTo>
                    <a:pt x="245" y="33"/>
                  </a:lnTo>
                  <a:lnTo>
                    <a:pt x="250" y="36"/>
                  </a:lnTo>
                  <a:lnTo>
                    <a:pt x="254" y="39"/>
                  </a:lnTo>
                  <a:lnTo>
                    <a:pt x="257" y="43"/>
                  </a:lnTo>
                  <a:lnTo>
                    <a:pt x="260" y="47"/>
                  </a:lnTo>
                  <a:lnTo>
                    <a:pt x="261" y="51"/>
                  </a:lnTo>
                  <a:lnTo>
                    <a:pt x="261" y="56"/>
                  </a:lnTo>
                  <a:lnTo>
                    <a:pt x="261" y="59"/>
                  </a:lnTo>
                  <a:lnTo>
                    <a:pt x="261" y="63"/>
                  </a:lnTo>
                  <a:lnTo>
                    <a:pt x="261" y="68"/>
                  </a:lnTo>
                  <a:lnTo>
                    <a:pt x="260" y="73"/>
                  </a:lnTo>
                  <a:lnTo>
                    <a:pt x="254" y="95"/>
                  </a:lnTo>
                  <a:lnTo>
                    <a:pt x="253" y="101"/>
                  </a:lnTo>
                  <a:lnTo>
                    <a:pt x="253" y="105"/>
                  </a:lnTo>
                  <a:lnTo>
                    <a:pt x="252" y="109"/>
                  </a:lnTo>
                  <a:lnTo>
                    <a:pt x="252" y="112"/>
                  </a:lnTo>
                  <a:lnTo>
                    <a:pt x="252" y="114"/>
                  </a:lnTo>
                  <a:lnTo>
                    <a:pt x="253" y="117"/>
                  </a:lnTo>
                  <a:lnTo>
                    <a:pt x="253" y="120"/>
                  </a:lnTo>
                  <a:lnTo>
                    <a:pt x="253" y="123"/>
                  </a:lnTo>
                  <a:lnTo>
                    <a:pt x="241" y="123"/>
                  </a:lnTo>
                  <a:lnTo>
                    <a:pt x="241" y="120"/>
                  </a:lnTo>
                  <a:lnTo>
                    <a:pt x="241" y="119"/>
                  </a:lnTo>
                  <a:lnTo>
                    <a:pt x="241" y="116"/>
                  </a:lnTo>
                  <a:lnTo>
                    <a:pt x="239" y="112"/>
                  </a:lnTo>
                  <a:close/>
                  <a:moveTo>
                    <a:pt x="245" y="79"/>
                  </a:moveTo>
                  <a:lnTo>
                    <a:pt x="242" y="80"/>
                  </a:lnTo>
                  <a:lnTo>
                    <a:pt x="239" y="80"/>
                  </a:lnTo>
                  <a:lnTo>
                    <a:pt x="235" y="81"/>
                  </a:lnTo>
                  <a:lnTo>
                    <a:pt x="229" y="81"/>
                  </a:lnTo>
                  <a:lnTo>
                    <a:pt x="224" y="83"/>
                  </a:lnTo>
                  <a:lnTo>
                    <a:pt x="220" y="83"/>
                  </a:lnTo>
                  <a:lnTo>
                    <a:pt x="216" y="84"/>
                  </a:lnTo>
                  <a:lnTo>
                    <a:pt x="213" y="84"/>
                  </a:lnTo>
                  <a:lnTo>
                    <a:pt x="212" y="85"/>
                  </a:lnTo>
                  <a:lnTo>
                    <a:pt x="210" y="87"/>
                  </a:lnTo>
                  <a:lnTo>
                    <a:pt x="207" y="88"/>
                  </a:lnTo>
                  <a:lnTo>
                    <a:pt x="206" y="90"/>
                  </a:lnTo>
                  <a:lnTo>
                    <a:pt x="205" y="92"/>
                  </a:lnTo>
                  <a:lnTo>
                    <a:pt x="205" y="94"/>
                  </a:lnTo>
                  <a:lnTo>
                    <a:pt x="205" y="97"/>
                  </a:lnTo>
                  <a:lnTo>
                    <a:pt x="205" y="99"/>
                  </a:lnTo>
                  <a:lnTo>
                    <a:pt x="205" y="102"/>
                  </a:lnTo>
                  <a:lnTo>
                    <a:pt x="206" y="105"/>
                  </a:lnTo>
                  <a:lnTo>
                    <a:pt x="206" y="108"/>
                  </a:lnTo>
                  <a:lnTo>
                    <a:pt x="207" y="109"/>
                  </a:lnTo>
                  <a:lnTo>
                    <a:pt x="210" y="110"/>
                  </a:lnTo>
                  <a:lnTo>
                    <a:pt x="213" y="112"/>
                  </a:lnTo>
                  <a:lnTo>
                    <a:pt x="216" y="113"/>
                  </a:lnTo>
                  <a:lnTo>
                    <a:pt x="218" y="113"/>
                  </a:lnTo>
                  <a:lnTo>
                    <a:pt x="221" y="113"/>
                  </a:lnTo>
                  <a:lnTo>
                    <a:pt x="224" y="112"/>
                  </a:lnTo>
                  <a:lnTo>
                    <a:pt x="227" y="112"/>
                  </a:lnTo>
                  <a:lnTo>
                    <a:pt x="229" y="110"/>
                  </a:lnTo>
                  <a:lnTo>
                    <a:pt x="232" y="108"/>
                  </a:lnTo>
                  <a:lnTo>
                    <a:pt x="235" y="105"/>
                  </a:lnTo>
                  <a:lnTo>
                    <a:pt x="236" y="102"/>
                  </a:lnTo>
                  <a:lnTo>
                    <a:pt x="239" y="99"/>
                  </a:lnTo>
                  <a:lnTo>
                    <a:pt x="241" y="95"/>
                  </a:lnTo>
                  <a:lnTo>
                    <a:pt x="242" y="91"/>
                  </a:lnTo>
                  <a:lnTo>
                    <a:pt x="243" y="84"/>
                  </a:lnTo>
                  <a:lnTo>
                    <a:pt x="245" y="79"/>
                  </a:lnTo>
                  <a:close/>
                  <a:moveTo>
                    <a:pt x="270" y="123"/>
                  </a:moveTo>
                  <a:lnTo>
                    <a:pt x="285" y="34"/>
                  </a:lnTo>
                  <a:lnTo>
                    <a:pt x="296" y="34"/>
                  </a:lnTo>
                  <a:lnTo>
                    <a:pt x="293" y="52"/>
                  </a:lnTo>
                  <a:lnTo>
                    <a:pt x="299" y="43"/>
                  </a:lnTo>
                  <a:lnTo>
                    <a:pt x="304" y="37"/>
                  </a:lnTo>
                  <a:lnTo>
                    <a:pt x="310" y="33"/>
                  </a:lnTo>
                  <a:lnTo>
                    <a:pt x="315" y="32"/>
                  </a:lnTo>
                  <a:lnTo>
                    <a:pt x="318" y="32"/>
                  </a:lnTo>
                  <a:lnTo>
                    <a:pt x="319" y="33"/>
                  </a:lnTo>
                  <a:lnTo>
                    <a:pt x="322" y="34"/>
                  </a:lnTo>
                  <a:lnTo>
                    <a:pt x="323" y="36"/>
                  </a:lnTo>
                  <a:lnTo>
                    <a:pt x="319" y="50"/>
                  </a:lnTo>
                  <a:lnTo>
                    <a:pt x="318" y="48"/>
                  </a:lnTo>
                  <a:lnTo>
                    <a:pt x="316" y="48"/>
                  </a:lnTo>
                  <a:lnTo>
                    <a:pt x="314" y="47"/>
                  </a:lnTo>
                  <a:lnTo>
                    <a:pt x="312" y="47"/>
                  </a:lnTo>
                  <a:lnTo>
                    <a:pt x="310" y="47"/>
                  </a:lnTo>
                  <a:lnTo>
                    <a:pt x="305" y="48"/>
                  </a:lnTo>
                  <a:lnTo>
                    <a:pt x="301" y="51"/>
                  </a:lnTo>
                  <a:lnTo>
                    <a:pt x="299" y="55"/>
                  </a:lnTo>
                  <a:lnTo>
                    <a:pt x="296" y="61"/>
                  </a:lnTo>
                  <a:lnTo>
                    <a:pt x="293" y="69"/>
                  </a:lnTo>
                  <a:lnTo>
                    <a:pt x="290" y="77"/>
                  </a:lnTo>
                  <a:lnTo>
                    <a:pt x="287" y="88"/>
                  </a:lnTo>
                  <a:lnTo>
                    <a:pt x="282" y="123"/>
                  </a:lnTo>
                  <a:lnTo>
                    <a:pt x="270" y="123"/>
                  </a:lnTo>
                  <a:close/>
                  <a:moveTo>
                    <a:pt x="405" y="112"/>
                  </a:moveTo>
                  <a:lnTo>
                    <a:pt x="402" y="116"/>
                  </a:lnTo>
                  <a:lnTo>
                    <a:pt x="399" y="119"/>
                  </a:lnTo>
                  <a:lnTo>
                    <a:pt x="395" y="120"/>
                  </a:lnTo>
                  <a:lnTo>
                    <a:pt x="392" y="123"/>
                  </a:lnTo>
                  <a:lnTo>
                    <a:pt x="390" y="123"/>
                  </a:lnTo>
                  <a:lnTo>
                    <a:pt x="387" y="123"/>
                  </a:lnTo>
                  <a:lnTo>
                    <a:pt x="383" y="124"/>
                  </a:lnTo>
                  <a:lnTo>
                    <a:pt x="380" y="124"/>
                  </a:lnTo>
                  <a:lnTo>
                    <a:pt x="376" y="124"/>
                  </a:lnTo>
                  <a:lnTo>
                    <a:pt x="372" y="123"/>
                  </a:lnTo>
                  <a:lnTo>
                    <a:pt x="368" y="121"/>
                  </a:lnTo>
                  <a:lnTo>
                    <a:pt x="365" y="119"/>
                  </a:lnTo>
                  <a:lnTo>
                    <a:pt x="362" y="114"/>
                  </a:lnTo>
                  <a:lnTo>
                    <a:pt x="359" y="110"/>
                  </a:lnTo>
                  <a:lnTo>
                    <a:pt x="358" y="105"/>
                  </a:lnTo>
                  <a:lnTo>
                    <a:pt x="358" y="99"/>
                  </a:lnTo>
                  <a:lnTo>
                    <a:pt x="358" y="95"/>
                  </a:lnTo>
                  <a:lnTo>
                    <a:pt x="359" y="91"/>
                  </a:lnTo>
                  <a:lnTo>
                    <a:pt x="361" y="87"/>
                  </a:lnTo>
                  <a:lnTo>
                    <a:pt x="362" y="84"/>
                  </a:lnTo>
                  <a:lnTo>
                    <a:pt x="363" y="81"/>
                  </a:lnTo>
                  <a:lnTo>
                    <a:pt x="366" y="79"/>
                  </a:lnTo>
                  <a:lnTo>
                    <a:pt x="369" y="77"/>
                  </a:lnTo>
                  <a:lnTo>
                    <a:pt x="372" y="74"/>
                  </a:lnTo>
                  <a:lnTo>
                    <a:pt x="376" y="73"/>
                  </a:lnTo>
                  <a:lnTo>
                    <a:pt x="380" y="72"/>
                  </a:lnTo>
                  <a:lnTo>
                    <a:pt x="386" y="72"/>
                  </a:lnTo>
                  <a:lnTo>
                    <a:pt x="391" y="70"/>
                  </a:lnTo>
                  <a:lnTo>
                    <a:pt x="397" y="70"/>
                  </a:lnTo>
                  <a:lnTo>
                    <a:pt x="401" y="70"/>
                  </a:lnTo>
                  <a:lnTo>
                    <a:pt x="404" y="70"/>
                  </a:lnTo>
                  <a:lnTo>
                    <a:pt x="406" y="69"/>
                  </a:lnTo>
                  <a:lnTo>
                    <a:pt x="408" y="69"/>
                  </a:lnTo>
                  <a:lnTo>
                    <a:pt x="410" y="69"/>
                  </a:lnTo>
                  <a:lnTo>
                    <a:pt x="412" y="69"/>
                  </a:lnTo>
                  <a:lnTo>
                    <a:pt x="413" y="68"/>
                  </a:lnTo>
                  <a:lnTo>
                    <a:pt x="415" y="65"/>
                  </a:lnTo>
                  <a:lnTo>
                    <a:pt x="415" y="62"/>
                  </a:lnTo>
                  <a:lnTo>
                    <a:pt x="415" y="59"/>
                  </a:lnTo>
                  <a:lnTo>
                    <a:pt x="415" y="56"/>
                  </a:lnTo>
                  <a:lnTo>
                    <a:pt x="415" y="54"/>
                  </a:lnTo>
                  <a:lnTo>
                    <a:pt x="413" y="52"/>
                  </a:lnTo>
                  <a:lnTo>
                    <a:pt x="412" y="50"/>
                  </a:lnTo>
                  <a:lnTo>
                    <a:pt x="410" y="48"/>
                  </a:lnTo>
                  <a:lnTo>
                    <a:pt x="408" y="47"/>
                  </a:lnTo>
                  <a:lnTo>
                    <a:pt x="405" y="45"/>
                  </a:lnTo>
                  <a:lnTo>
                    <a:pt x="402" y="44"/>
                  </a:lnTo>
                  <a:lnTo>
                    <a:pt x="398" y="44"/>
                  </a:lnTo>
                  <a:lnTo>
                    <a:pt x="391" y="45"/>
                  </a:lnTo>
                  <a:lnTo>
                    <a:pt x="384" y="48"/>
                  </a:lnTo>
                  <a:lnTo>
                    <a:pt x="380" y="54"/>
                  </a:lnTo>
                  <a:lnTo>
                    <a:pt x="377" y="61"/>
                  </a:lnTo>
                  <a:lnTo>
                    <a:pt x="365" y="59"/>
                  </a:lnTo>
                  <a:lnTo>
                    <a:pt x="370" y="47"/>
                  </a:lnTo>
                  <a:lnTo>
                    <a:pt x="377" y="39"/>
                  </a:lnTo>
                  <a:lnTo>
                    <a:pt x="387" y="33"/>
                  </a:lnTo>
                  <a:lnTo>
                    <a:pt x="399" y="32"/>
                  </a:lnTo>
                  <a:lnTo>
                    <a:pt x="405" y="32"/>
                  </a:lnTo>
                  <a:lnTo>
                    <a:pt x="410" y="33"/>
                  </a:lnTo>
                  <a:lnTo>
                    <a:pt x="416" y="36"/>
                  </a:lnTo>
                  <a:lnTo>
                    <a:pt x="420" y="39"/>
                  </a:lnTo>
                  <a:lnTo>
                    <a:pt x="423" y="43"/>
                  </a:lnTo>
                  <a:lnTo>
                    <a:pt x="426" y="47"/>
                  </a:lnTo>
                  <a:lnTo>
                    <a:pt x="427" y="51"/>
                  </a:lnTo>
                  <a:lnTo>
                    <a:pt x="427" y="56"/>
                  </a:lnTo>
                  <a:lnTo>
                    <a:pt x="427" y="59"/>
                  </a:lnTo>
                  <a:lnTo>
                    <a:pt x="427" y="63"/>
                  </a:lnTo>
                  <a:lnTo>
                    <a:pt x="427" y="68"/>
                  </a:lnTo>
                  <a:lnTo>
                    <a:pt x="426" y="73"/>
                  </a:lnTo>
                  <a:lnTo>
                    <a:pt x="420" y="95"/>
                  </a:lnTo>
                  <a:lnTo>
                    <a:pt x="419" y="101"/>
                  </a:lnTo>
                  <a:lnTo>
                    <a:pt x="419" y="105"/>
                  </a:lnTo>
                  <a:lnTo>
                    <a:pt x="417" y="109"/>
                  </a:lnTo>
                  <a:lnTo>
                    <a:pt x="417" y="112"/>
                  </a:lnTo>
                  <a:lnTo>
                    <a:pt x="417" y="114"/>
                  </a:lnTo>
                  <a:lnTo>
                    <a:pt x="419" y="117"/>
                  </a:lnTo>
                  <a:lnTo>
                    <a:pt x="419" y="120"/>
                  </a:lnTo>
                  <a:lnTo>
                    <a:pt x="419" y="123"/>
                  </a:lnTo>
                  <a:lnTo>
                    <a:pt x="406" y="123"/>
                  </a:lnTo>
                  <a:lnTo>
                    <a:pt x="406" y="120"/>
                  </a:lnTo>
                  <a:lnTo>
                    <a:pt x="406" y="119"/>
                  </a:lnTo>
                  <a:lnTo>
                    <a:pt x="406" y="116"/>
                  </a:lnTo>
                  <a:lnTo>
                    <a:pt x="405" y="112"/>
                  </a:lnTo>
                  <a:close/>
                  <a:moveTo>
                    <a:pt x="410" y="79"/>
                  </a:moveTo>
                  <a:lnTo>
                    <a:pt x="408" y="80"/>
                  </a:lnTo>
                  <a:lnTo>
                    <a:pt x="405" y="80"/>
                  </a:lnTo>
                  <a:lnTo>
                    <a:pt x="401" y="81"/>
                  </a:lnTo>
                  <a:lnTo>
                    <a:pt x="395" y="81"/>
                  </a:lnTo>
                  <a:lnTo>
                    <a:pt x="390" y="83"/>
                  </a:lnTo>
                  <a:lnTo>
                    <a:pt x="386" y="83"/>
                  </a:lnTo>
                  <a:lnTo>
                    <a:pt x="381" y="84"/>
                  </a:lnTo>
                  <a:lnTo>
                    <a:pt x="379" y="84"/>
                  </a:lnTo>
                  <a:lnTo>
                    <a:pt x="377" y="85"/>
                  </a:lnTo>
                  <a:lnTo>
                    <a:pt x="376" y="87"/>
                  </a:lnTo>
                  <a:lnTo>
                    <a:pt x="373" y="88"/>
                  </a:lnTo>
                  <a:lnTo>
                    <a:pt x="372" y="90"/>
                  </a:lnTo>
                  <a:lnTo>
                    <a:pt x="370" y="92"/>
                  </a:lnTo>
                  <a:lnTo>
                    <a:pt x="370" y="94"/>
                  </a:lnTo>
                  <a:lnTo>
                    <a:pt x="370" y="97"/>
                  </a:lnTo>
                  <a:lnTo>
                    <a:pt x="370" y="99"/>
                  </a:lnTo>
                  <a:lnTo>
                    <a:pt x="370" y="102"/>
                  </a:lnTo>
                  <a:lnTo>
                    <a:pt x="372" y="105"/>
                  </a:lnTo>
                  <a:lnTo>
                    <a:pt x="372" y="108"/>
                  </a:lnTo>
                  <a:lnTo>
                    <a:pt x="373" y="109"/>
                  </a:lnTo>
                  <a:lnTo>
                    <a:pt x="376" y="110"/>
                  </a:lnTo>
                  <a:lnTo>
                    <a:pt x="379" y="112"/>
                  </a:lnTo>
                  <a:lnTo>
                    <a:pt x="381" y="113"/>
                  </a:lnTo>
                  <a:lnTo>
                    <a:pt x="384" y="113"/>
                  </a:lnTo>
                  <a:lnTo>
                    <a:pt x="387" y="113"/>
                  </a:lnTo>
                  <a:lnTo>
                    <a:pt x="390" y="112"/>
                  </a:lnTo>
                  <a:lnTo>
                    <a:pt x="392" y="112"/>
                  </a:lnTo>
                  <a:lnTo>
                    <a:pt x="395" y="110"/>
                  </a:lnTo>
                  <a:lnTo>
                    <a:pt x="398" y="108"/>
                  </a:lnTo>
                  <a:lnTo>
                    <a:pt x="401" y="105"/>
                  </a:lnTo>
                  <a:lnTo>
                    <a:pt x="402" y="102"/>
                  </a:lnTo>
                  <a:lnTo>
                    <a:pt x="405" y="99"/>
                  </a:lnTo>
                  <a:lnTo>
                    <a:pt x="406" y="95"/>
                  </a:lnTo>
                  <a:lnTo>
                    <a:pt x="408" y="91"/>
                  </a:lnTo>
                  <a:lnTo>
                    <a:pt x="409" y="84"/>
                  </a:lnTo>
                  <a:lnTo>
                    <a:pt x="410" y="79"/>
                  </a:lnTo>
                  <a:close/>
                  <a:moveTo>
                    <a:pt x="435" y="123"/>
                  </a:moveTo>
                  <a:lnTo>
                    <a:pt x="450" y="34"/>
                  </a:lnTo>
                  <a:lnTo>
                    <a:pt x="462" y="34"/>
                  </a:lnTo>
                  <a:lnTo>
                    <a:pt x="459" y="50"/>
                  </a:lnTo>
                  <a:lnTo>
                    <a:pt x="463" y="45"/>
                  </a:lnTo>
                  <a:lnTo>
                    <a:pt x="467" y="41"/>
                  </a:lnTo>
                  <a:lnTo>
                    <a:pt x="471" y="39"/>
                  </a:lnTo>
                  <a:lnTo>
                    <a:pt x="474" y="36"/>
                  </a:lnTo>
                  <a:lnTo>
                    <a:pt x="477" y="34"/>
                  </a:lnTo>
                  <a:lnTo>
                    <a:pt x="481" y="33"/>
                  </a:lnTo>
                  <a:lnTo>
                    <a:pt x="484" y="32"/>
                  </a:lnTo>
                  <a:lnTo>
                    <a:pt x="486" y="32"/>
                  </a:lnTo>
                  <a:lnTo>
                    <a:pt x="491" y="32"/>
                  </a:lnTo>
                  <a:lnTo>
                    <a:pt x="495" y="33"/>
                  </a:lnTo>
                  <a:lnTo>
                    <a:pt x="497" y="34"/>
                  </a:lnTo>
                  <a:lnTo>
                    <a:pt x="500" y="37"/>
                  </a:lnTo>
                  <a:lnTo>
                    <a:pt x="503" y="40"/>
                  </a:lnTo>
                  <a:lnTo>
                    <a:pt x="504" y="44"/>
                  </a:lnTo>
                  <a:lnTo>
                    <a:pt x="506" y="48"/>
                  </a:lnTo>
                  <a:lnTo>
                    <a:pt x="506" y="54"/>
                  </a:lnTo>
                  <a:lnTo>
                    <a:pt x="506" y="56"/>
                  </a:lnTo>
                  <a:lnTo>
                    <a:pt x="506" y="59"/>
                  </a:lnTo>
                  <a:lnTo>
                    <a:pt x="506" y="63"/>
                  </a:lnTo>
                  <a:lnTo>
                    <a:pt x="504" y="69"/>
                  </a:lnTo>
                  <a:lnTo>
                    <a:pt x="495" y="123"/>
                  </a:lnTo>
                  <a:lnTo>
                    <a:pt x="482" y="123"/>
                  </a:lnTo>
                  <a:lnTo>
                    <a:pt x="492" y="66"/>
                  </a:lnTo>
                  <a:lnTo>
                    <a:pt x="493" y="62"/>
                  </a:lnTo>
                  <a:lnTo>
                    <a:pt x="493" y="59"/>
                  </a:lnTo>
                  <a:lnTo>
                    <a:pt x="493" y="56"/>
                  </a:lnTo>
                  <a:lnTo>
                    <a:pt x="493" y="55"/>
                  </a:lnTo>
                  <a:lnTo>
                    <a:pt x="493" y="52"/>
                  </a:lnTo>
                  <a:lnTo>
                    <a:pt x="492" y="51"/>
                  </a:lnTo>
                  <a:lnTo>
                    <a:pt x="492" y="48"/>
                  </a:lnTo>
                  <a:lnTo>
                    <a:pt x="491" y="47"/>
                  </a:lnTo>
                  <a:lnTo>
                    <a:pt x="489" y="45"/>
                  </a:lnTo>
                  <a:lnTo>
                    <a:pt x="488" y="45"/>
                  </a:lnTo>
                  <a:lnTo>
                    <a:pt x="485" y="44"/>
                  </a:lnTo>
                  <a:lnTo>
                    <a:pt x="484" y="44"/>
                  </a:lnTo>
                  <a:lnTo>
                    <a:pt x="478" y="44"/>
                  </a:lnTo>
                  <a:lnTo>
                    <a:pt x="474" y="45"/>
                  </a:lnTo>
                  <a:lnTo>
                    <a:pt x="470" y="48"/>
                  </a:lnTo>
                  <a:lnTo>
                    <a:pt x="466" y="52"/>
                  </a:lnTo>
                  <a:lnTo>
                    <a:pt x="462" y="58"/>
                  </a:lnTo>
                  <a:lnTo>
                    <a:pt x="459" y="63"/>
                  </a:lnTo>
                  <a:lnTo>
                    <a:pt x="456" y="72"/>
                  </a:lnTo>
                  <a:lnTo>
                    <a:pt x="455" y="81"/>
                  </a:lnTo>
                  <a:lnTo>
                    <a:pt x="448" y="123"/>
                  </a:lnTo>
                  <a:lnTo>
                    <a:pt x="435" y="123"/>
                  </a:lnTo>
                  <a:close/>
                  <a:moveTo>
                    <a:pt x="564" y="110"/>
                  </a:moveTo>
                  <a:lnTo>
                    <a:pt x="558" y="117"/>
                  </a:lnTo>
                  <a:lnTo>
                    <a:pt x="553" y="121"/>
                  </a:lnTo>
                  <a:lnTo>
                    <a:pt x="546" y="123"/>
                  </a:lnTo>
                  <a:lnTo>
                    <a:pt x="540" y="124"/>
                  </a:lnTo>
                  <a:lnTo>
                    <a:pt x="536" y="124"/>
                  </a:lnTo>
                  <a:lnTo>
                    <a:pt x="532" y="123"/>
                  </a:lnTo>
                  <a:lnTo>
                    <a:pt x="528" y="120"/>
                  </a:lnTo>
                  <a:lnTo>
                    <a:pt x="524" y="116"/>
                  </a:lnTo>
                  <a:lnTo>
                    <a:pt x="521" y="110"/>
                  </a:lnTo>
                  <a:lnTo>
                    <a:pt x="518" y="105"/>
                  </a:lnTo>
                  <a:lnTo>
                    <a:pt x="517" y="97"/>
                  </a:lnTo>
                  <a:lnTo>
                    <a:pt x="517" y="88"/>
                  </a:lnTo>
                  <a:lnTo>
                    <a:pt x="517" y="80"/>
                  </a:lnTo>
                  <a:lnTo>
                    <a:pt x="518" y="73"/>
                  </a:lnTo>
                  <a:lnTo>
                    <a:pt x="520" y="66"/>
                  </a:lnTo>
                  <a:lnTo>
                    <a:pt x="522" y="59"/>
                  </a:lnTo>
                  <a:lnTo>
                    <a:pt x="525" y="52"/>
                  </a:lnTo>
                  <a:lnTo>
                    <a:pt x="529" y="47"/>
                  </a:lnTo>
                  <a:lnTo>
                    <a:pt x="532" y="43"/>
                  </a:lnTo>
                  <a:lnTo>
                    <a:pt x="536" y="39"/>
                  </a:lnTo>
                  <a:lnTo>
                    <a:pt x="540" y="36"/>
                  </a:lnTo>
                  <a:lnTo>
                    <a:pt x="544" y="33"/>
                  </a:lnTo>
                  <a:lnTo>
                    <a:pt x="549" y="32"/>
                  </a:lnTo>
                  <a:lnTo>
                    <a:pt x="553" y="32"/>
                  </a:lnTo>
                  <a:lnTo>
                    <a:pt x="560" y="33"/>
                  </a:lnTo>
                  <a:lnTo>
                    <a:pt x="565" y="36"/>
                  </a:lnTo>
                  <a:lnTo>
                    <a:pt x="569" y="41"/>
                  </a:lnTo>
                  <a:lnTo>
                    <a:pt x="573" y="48"/>
                  </a:lnTo>
                  <a:lnTo>
                    <a:pt x="582" y="0"/>
                  </a:lnTo>
                  <a:lnTo>
                    <a:pt x="594" y="0"/>
                  </a:lnTo>
                  <a:lnTo>
                    <a:pt x="572" y="123"/>
                  </a:lnTo>
                  <a:lnTo>
                    <a:pt x="561" y="123"/>
                  </a:lnTo>
                  <a:lnTo>
                    <a:pt x="564" y="110"/>
                  </a:lnTo>
                  <a:close/>
                  <a:moveTo>
                    <a:pt x="529" y="85"/>
                  </a:moveTo>
                  <a:lnTo>
                    <a:pt x="529" y="90"/>
                  </a:lnTo>
                  <a:lnTo>
                    <a:pt x="529" y="95"/>
                  </a:lnTo>
                  <a:lnTo>
                    <a:pt x="531" y="99"/>
                  </a:lnTo>
                  <a:lnTo>
                    <a:pt x="532" y="103"/>
                  </a:lnTo>
                  <a:lnTo>
                    <a:pt x="533" y="108"/>
                  </a:lnTo>
                  <a:lnTo>
                    <a:pt x="536" y="109"/>
                  </a:lnTo>
                  <a:lnTo>
                    <a:pt x="539" y="112"/>
                  </a:lnTo>
                  <a:lnTo>
                    <a:pt x="542" y="113"/>
                  </a:lnTo>
                  <a:lnTo>
                    <a:pt x="544" y="113"/>
                  </a:lnTo>
                  <a:lnTo>
                    <a:pt x="549" y="112"/>
                  </a:lnTo>
                  <a:lnTo>
                    <a:pt x="553" y="110"/>
                  </a:lnTo>
                  <a:lnTo>
                    <a:pt x="557" y="106"/>
                  </a:lnTo>
                  <a:lnTo>
                    <a:pt x="560" y="102"/>
                  </a:lnTo>
                  <a:lnTo>
                    <a:pt x="564" y="95"/>
                  </a:lnTo>
                  <a:lnTo>
                    <a:pt x="567" y="87"/>
                  </a:lnTo>
                  <a:lnTo>
                    <a:pt x="569" y="77"/>
                  </a:lnTo>
                  <a:lnTo>
                    <a:pt x="569" y="68"/>
                  </a:lnTo>
                  <a:lnTo>
                    <a:pt x="569" y="62"/>
                  </a:lnTo>
                  <a:lnTo>
                    <a:pt x="568" y="56"/>
                  </a:lnTo>
                  <a:lnTo>
                    <a:pt x="567" y="54"/>
                  </a:lnTo>
                  <a:lnTo>
                    <a:pt x="565" y="51"/>
                  </a:lnTo>
                  <a:lnTo>
                    <a:pt x="562" y="48"/>
                  </a:lnTo>
                  <a:lnTo>
                    <a:pt x="560" y="45"/>
                  </a:lnTo>
                  <a:lnTo>
                    <a:pt x="557" y="44"/>
                  </a:lnTo>
                  <a:lnTo>
                    <a:pt x="553" y="44"/>
                  </a:lnTo>
                  <a:lnTo>
                    <a:pt x="550" y="44"/>
                  </a:lnTo>
                  <a:lnTo>
                    <a:pt x="547" y="45"/>
                  </a:lnTo>
                  <a:lnTo>
                    <a:pt x="544" y="48"/>
                  </a:lnTo>
                  <a:lnTo>
                    <a:pt x="542" y="50"/>
                  </a:lnTo>
                  <a:lnTo>
                    <a:pt x="539" y="52"/>
                  </a:lnTo>
                  <a:lnTo>
                    <a:pt x="536" y="56"/>
                  </a:lnTo>
                  <a:lnTo>
                    <a:pt x="535" y="62"/>
                  </a:lnTo>
                  <a:lnTo>
                    <a:pt x="532" y="68"/>
                  </a:lnTo>
                  <a:lnTo>
                    <a:pt x="531" y="73"/>
                  </a:lnTo>
                  <a:lnTo>
                    <a:pt x="531" y="77"/>
                  </a:lnTo>
                  <a:lnTo>
                    <a:pt x="529" y="81"/>
                  </a:lnTo>
                  <a:lnTo>
                    <a:pt x="529" y="85"/>
                  </a:lnTo>
                  <a:close/>
                  <a:moveTo>
                    <a:pt x="14" y="295"/>
                  </a:moveTo>
                  <a:lnTo>
                    <a:pt x="32" y="186"/>
                  </a:lnTo>
                  <a:lnTo>
                    <a:pt x="0" y="186"/>
                  </a:lnTo>
                  <a:lnTo>
                    <a:pt x="2" y="173"/>
                  </a:lnTo>
                  <a:lnTo>
                    <a:pt x="82" y="173"/>
                  </a:lnTo>
                  <a:lnTo>
                    <a:pt x="79" y="186"/>
                  </a:lnTo>
                  <a:lnTo>
                    <a:pt x="46" y="186"/>
                  </a:lnTo>
                  <a:lnTo>
                    <a:pt x="28" y="295"/>
                  </a:lnTo>
                  <a:lnTo>
                    <a:pt x="14" y="295"/>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7" name="Freeform 219">
              <a:extLst>
                <a:ext uri="{FF2B5EF4-FFF2-40B4-BE49-F238E27FC236}">
                  <a16:creationId xmlns:a16="http://schemas.microsoft.com/office/drawing/2014/main" id="{AAAE2D63-1E8E-4210-86AA-0A56B32F3A53}"/>
                </a:ext>
              </a:extLst>
            </p:cNvPr>
            <p:cNvSpPr>
              <a:spLocks/>
            </p:cNvSpPr>
            <p:nvPr/>
          </p:nvSpPr>
          <p:spPr bwMode="auto">
            <a:xfrm>
              <a:off x="1083" y="1189"/>
              <a:ext cx="18" cy="30"/>
            </a:xfrm>
            <a:custGeom>
              <a:avLst/>
              <a:gdLst>
                <a:gd name="T0" fmla="*/ 0 w 54"/>
                <a:gd name="T1" fmla="*/ 0 h 91"/>
                <a:gd name="T2" fmla="*/ 0 w 54"/>
                <a:gd name="T3" fmla="*/ 0 h 91"/>
                <a:gd name="T4" fmla="*/ 0 w 54"/>
                <a:gd name="T5" fmla="*/ 0 h 91"/>
                <a:gd name="T6" fmla="*/ 0 w 54"/>
                <a:gd name="T7" fmla="*/ 0 h 91"/>
                <a:gd name="T8" fmla="*/ 0 w 54"/>
                <a:gd name="T9" fmla="*/ 0 h 91"/>
                <a:gd name="T10" fmla="*/ 0 w 54"/>
                <a:gd name="T11" fmla="*/ 0 h 91"/>
                <a:gd name="T12" fmla="*/ 0 w 54"/>
                <a:gd name="T13" fmla="*/ 0 h 91"/>
                <a:gd name="T14" fmla="*/ 0 w 54"/>
                <a:gd name="T15" fmla="*/ 0 h 91"/>
                <a:gd name="T16" fmla="*/ 0 w 54"/>
                <a:gd name="T17" fmla="*/ 0 h 91"/>
                <a:gd name="T18" fmla="*/ 0 w 54"/>
                <a:gd name="T19" fmla="*/ 0 h 91"/>
                <a:gd name="T20" fmla="*/ 0 w 54"/>
                <a:gd name="T21" fmla="*/ 0 h 91"/>
                <a:gd name="T22" fmla="*/ 0 w 54"/>
                <a:gd name="T23" fmla="*/ 0 h 91"/>
                <a:gd name="T24" fmla="*/ 0 w 54"/>
                <a:gd name="T25" fmla="*/ 0 h 91"/>
                <a:gd name="T26" fmla="*/ 0 w 54"/>
                <a:gd name="T27" fmla="*/ 0 h 91"/>
                <a:gd name="T28" fmla="*/ 0 w 54"/>
                <a:gd name="T29" fmla="*/ 0 h 91"/>
                <a:gd name="T30" fmla="*/ 0 w 54"/>
                <a:gd name="T31" fmla="*/ 0 h 91"/>
                <a:gd name="T32" fmla="*/ 0 w 54"/>
                <a:gd name="T33" fmla="*/ 0 h 91"/>
                <a:gd name="T34" fmla="*/ 0 w 54"/>
                <a:gd name="T35" fmla="*/ 0 h 91"/>
                <a:gd name="T36" fmla="*/ 0 w 54"/>
                <a:gd name="T37" fmla="*/ 0 h 91"/>
                <a:gd name="T38" fmla="*/ 0 w 54"/>
                <a:gd name="T39" fmla="*/ 0 h 91"/>
                <a:gd name="T40" fmla="*/ 0 w 54"/>
                <a:gd name="T41" fmla="*/ 0 h 91"/>
                <a:gd name="T42" fmla="*/ 0 w 54"/>
                <a:gd name="T43" fmla="*/ 0 h 91"/>
                <a:gd name="T44" fmla="*/ 0 w 54"/>
                <a:gd name="T45" fmla="*/ 0 h 91"/>
                <a:gd name="T46" fmla="*/ 0 w 54"/>
                <a:gd name="T47" fmla="*/ 0 h 91"/>
                <a:gd name="T48" fmla="*/ 0 w 54"/>
                <a:gd name="T49" fmla="*/ 0 h 91"/>
                <a:gd name="T50" fmla="*/ 0 w 54"/>
                <a:gd name="T51" fmla="*/ 0 h 91"/>
                <a:gd name="T52" fmla="*/ 0 w 54"/>
                <a:gd name="T53" fmla="*/ 0 h 9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4" h="91">
                  <a:moveTo>
                    <a:pt x="0" y="91"/>
                  </a:moveTo>
                  <a:lnTo>
                    <a:pt x="16" y="3"/>
                  </a:lnTo>
                  <a:lnTo>
                    <a:pt x="27" y="3"/>
                  </a:lnTo>
                  <a:lnTo>
                    <a:pt x="24" y="21"/>
                  </a:lnTo>
                  <a:lnTo>
                    <a:pt x="29" y="11"/>
                  </a:lnTo>
                  <a:lnTo>
                    <a:pt x="35" y="6"/>
                  </a:lnTo>
                  <a:lnTo>
                    <a:pt x="41" y="2"/>
                  </a:lnTo>
                  <a:lnTo>
                    <a:pt x="46" y="0"/>
                  </a:lnTo>
                  <a:lnTo>
                    <a:pt x="49" y="0"/>
                  </a:lnTo>
                  <a:lnTo>
                    <a:pt x="50" y="2"/>
                  </a:lnTo>
                  <a:lnTo>
                    <a:pt x="53" y="3"/>
                  </a:lnTo>
                  <a:lnTo>
                    <a:pt x="54" y="4"/>
                  </a:lnTo>
                  <a:lnTo>
                    <a:pt x="50" y="18"/>
                  </a:lnTo>
                  <a:lnTo>
                    <a:pt x="49" y="17"/>
                  </a:lnTo>
                  <a:lnTo>
                    <a:pt x="47" y="17"/>
                  </a:lnTo>
                  <a:lnTo>
                    <a:pt x="45" y="15"/>
                  </a:lnTo>
                  <a:lnTo>
                    <a:pt x="43" y="15"/>
                  </a:lnTo>
                  <a:lnTo>
                    <a:pt x="41" y="15"/>
                  </a:lnTo>
                  <a:lnTo>
                    <a:pt x="36" y="17"/>
                  </a:lnTo>
                  <a:lnTo>
                    <a:pt x="32" y="20"/>
                  </a:lnTo>
                  <a:lnTo>
                    <a:pt x="29" y="24"/>
                  </a:lnTo>
                  <a:lnTo>
                    <a:pt x="27" y="29"/>
                  </a:lnTo>
                  <a:lnTo>
                    <a:pt x="24" y="38"/>
                  </a:lnTo>
                  <a:lnTo>
                    <a:pt x="21" y="46"/>
                  </a:lnTo>
                  <a:lnTo>
                    <a:pt x="18" y="57"/>
                  </a:lnTo>
                  <a:lnTo>
                    <a:pt x="13" y="91"/>
                  </a:lnTo>
                  <a:lnTo>
                    <a:pt x="0" y="9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8" name="Freeform 220">
              <a:extLst>
                <a:ext uri="{FF2B5EF4-FFF2-40B4-BE49-F238E27FC236}">
                  <a16:creationId xmlns:a16="http://schemas.microsoft.com/office/drawing/2014/main" id="{0BE4DF31-42B9-472C-AD7F-9354CB5421DE}"/>
                </a:ext>
              </a:extLst>
            </p:cNvPr>
            <p:cNvSpPr>
              <a:spLocks noEditPoints="1"/>
            </p:cNvSpPr>
            <p:nvPr/>
          </p:nvSpPr>
          <p:spPr bwMode="auto">
            <a:xfrm>
              <a:off x="1099" y="1179"/>
              <a:ext cx="126" cy="41"/>
            </a:xfrm>
            <a:custGeom>
              <a:avLst/>
              <a:gdLst>
                <a:gd name="T0" fmla="*/ 0 w 377"/>
                <a:gd name="T1" fmla="*/ 0 h 124"/>
                <a:gd name="T2" fmla="*/ 0 w 377"/>
                <a:gd name="T3" fmla="*/ 0 h 124"/>
                <a:gd name="T4" fmla="*/ 0 w 377"/>
                <a:gd name="T5" fmla="*/ 0 h 124"/>
                <a:gd name="T6" fmla="*/ 0 w 377"/>
                <a:gd name="T7" fmla="*/ 0 h 124"/>
                <a:gd name="T8" fmla="*/ 0 w 377"/>
                <a:gd name="T9" fmla="*/ 0 h 124"/>
                <a:gd name="T10" fmla="*/ 0 w 377"/>
                <a:gd name="T11" fmla="*/ 0 h 124"/>
                <a:gd name="T12" fmla="*/ 0 w 377"/>
                <a:gd name="T13" fmla="*/ 0 h 124"/>
                <a:gd name="T14" fmla="*/ 0 w 377"/>
                <a:gd name="T15" fmla="*/ 0 h 124"/>
                <a:gd name="T16" fmla="*/ 0 w 377"/>
                <a:gd name="T17" fmla="*/ 0 h 124"/>
                <a:gd name="T18" fmla="*/ 0 w 377"/>
                <a:gd name="T19" fmla="*/ 0 h 124"/>
                <a:gd name="T20" fmla="*/ 0 w 377"/>
                <a:gd name="T21" fmla="*/ 0 h 124"/>
                <a:gd name="T22" fmla="*/ 0 w 377"/>
                <a:gd name="T23" fmla="*/ 0 h 124"/>
                <a:gd name="T24" fmla="*/ 0 w 377"/>
                <a:gd name="T25" fmla="*/ 0 h 124"/>
                <a:gd name="T26" fmla="*/ 0 w 377"/>
                <a:gd name="T27" fmla="*/ 0 h 124"/>
                <a:gd name="T28" fmla="*/ 0 w 377"/>
                <a:gd name="T29" fmla="*/ 0 h 124"/>
                <a:gd name="T30" fmla="*/ 0 w 377"/>
                <a:gd name="T31" fmla="*/ 0 h 124"/>
                <a:gd name="T32" fmla="*/ 0 w 377"/>
                <a:gd name="T33" fmla="*/ 0 h 124"/>
                <a:gd name="T34" fmla="*/ 0 w 377"/>
                <a:gd name="T35" fmla="*/ 0 h 124"/>
                <a:gd name="T36" fmla="*/ 0 w 377"/>
                <a:gd name="T37" fmla="*/ 0 h 124"/>
                <a:gd name="T38" fmla="*/ 0 w 377"/>
                <a:gd name="T39" fmla="*/ 0 h 124"/>
                <a:gd name="T40" fmla="*/ 0 w 377"/>
                <a:gd name="T41" fmla="*/ 0 h 124"/>
                <a:gd name="T42" fmla="*/ 0 w 377"/>
                <a:gd name="T43" fmla="*/ 0 h 124"/>
                <a:gd name="T44" fmla="*/ 0 w 377"/>
                <a:gd name="T45" fmla="*/ 0 h 124"/>
                <a:gd name="T46" fmla="*/ 0 w 377"/>
                <a:gd name="T47" fmla="*/ 0 h 124"/>
                <a:gd name="T48" fmla="*/ 0 w 377"/>
                <a:gd name="T49" fmla="*/ 0 h 124"/>
                <a:gd name="T50" fmla="*/ 0 w 377"/>
                <a:gd name="T51" fmla="*/ 0 h 124"/>
                <a:gd name="T52" fmla="*/ 0 w 377"/>
                <a:gd name="T53" fmla="*/ 0 h 124"/>
                <a:gd name="T54" fmla="*/ 0 w 377"/>
                <a:gd name="T55" fmla="*/ 0 h 124"/>
                <a:gd name="T56" fmla="*/ 0 w 377"/>
                <a:gd name="T57" fmla="*/ 0 h 124"/>
                <a:gd name="T58" fmla="*/ 0 w 377"/>
                <a:gd name="T59" fmla="*/ 0 h 124"/>
                <a:gd name="T60" fmla="*/ 0 w 377"/>
                <a:gd name="T61" fmla="*/ 0 h 124"/>
                <a:gd name="T62" fmla="*/ 0 w 377"/>
                <a:gd name="T63" fmla="*/ 0 h 124"/>
                <a:gd name="T64" fmla="*/ 0 w 377"/>
                <a:gd name="T65" fmla="*/ 0 h 124"/>
                <a:gd name="T66" fmla="*/ 0 w 377"/>
                <a:gd name="T67" fmla="*/ 0 h 124"/>
                <a:gd name="T68" fmla="*/ 0 w 377"/>
                <a:gd name="T69" fmla="*/ 0 h 124"/>
                <a:gd name="T70" fmla="*/ 0 w 377"/>
                <a:gd name="T71" fmla="*/ 0 h 124"/>
                <a:gd name="T72" fmla="*/ 0 w 377"/>
                <a:gd name="T73" fmla="*/ 0 h 124"/>
                <a:gd name="T74" fmla="*/ 0 w 377"/>
                <a:gd name="T75" fmla="*/ 0 h 124"/>
                <a:gd name="T76" fmla="*/ 0 w 377"/>
                <a:gd name="T77" fmla="*/ 0 h 124"/>
                <a:gd name="T78" fmla="*/ 0 w 377"/>
                <a:gd name="T79" fmla="*/ 0 h 124"/>
                <a:gd name="T80" fmla="*/ 0 w 377"/>
                <a:gd name="T81" fmla="*/ 0 h 124"/>
                <a:gd name="T82" fmla="*/ 0 w 377"/>
                <a:gd name="T83" fmla="*/ 0 h 124"/>
                <a:gd name="T84" fmla="*/ 0 w 377"/>
                <a:gd name="T85" fmla="*/ 0 h 124"/>
                <a:gd name="T86" fmla="*/ 0 w 377"/>
                <a:gd name="T87" fmla="*/ 0 h 124"/>
                <a:gd name="T88" fmla="*/ 0 w 377"/>
                <a:gd name="T89" fmla="*/ 0 h 124"/>
                <a:gd name="T90" fmla="*/ 0 w 377"/>
                <a:gd name="T91" fmla="*/ 0 h 124"/>
                <a:gd name="T92" fmla="*/ 0 w 377"/>
                <a:gd name="T93" fmla="*/ 0 h 124"/>
                <a:gd name="T94" fmla="*/ 0 w 377"/>
                <a:gd name="T95" fmla="*/ 0 h 124"/>
                <a:gd name="T96" fmla="*/ 0 w 377"/>
                <a:gd name="T97" fmla="*/ 0 h 124"/>
                <a:gd name="T98" fmla="*/ 0 w 377"/>
                <a:gd name="T99" fmla="*/ 0 h 124"/>
                <a:gd name="T100" fmla="*/ 0 w 377"/>
                <a:gd name="T101" fmla="*/ 0 h 124"/>
                <a:gd name="T102" fmla="*/ 0 w 377"/>
                <a:gd name="T103" fmla="*/ 0 h 124"/>
                <a:gd name="T104" fmla="*/ 0 w 377"/>
                <a:gd name="T105" fmla="*/ 0 h 124"/>
                <a:gd name="T106" fmla="*/ 0 w 377"/>
                <a:gd name="T107" fmla="*/ 0 h 124"/>
                <a:gd name="T108" fmla="*/ 0 w 377"/>
                <a:gd name="T109" fmla="*/ 0 h 124"/>
                <a:gd name="T110" fmla="*/ 0 w 377"/>
                <a:gd name="T111" fmla="*/ 0 h 124"/>
                <a:gd name="T112" fmla="*/ 0 w 377"/>
                <a:gd name="T113" fmla="*/ 0 h 124"/>
                <a:gd name="T114" fmla="*/ 0 w 377"/>
                <a:gd name="T115" fmla="*/ 0 h 124"/>
                <a:gd name="T116" fmla="*/ 0 w 377"/>
                <a:gd name="T117" fmla="*/ 0 h 124"/>
                <a:gd name="T118" fmla="*/ 0 w 377"/>
                <a:gd name="T119" fmla="*/ 0 h 124"/>
                <a:gd name="T120" fmla="*/ 0 w 377"/>
                <a:gd name="T121" fmla="*/ 0 h 124"/>
                <a:gd name="T122" fmla="*/ 0 w 377"/>
                <a:gd name="T123" fmla="*/ 0 h 1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77" h="124">
                  <a:moveTo>
                    <a:pt x="47" y="111"/>
                  </a:moveTo>
                  <a:lnTo>
                    <a:pt x="44" y="116"/>
                  </a:lnTo>
                  <a:lnTo>
                    <a:pt x="41" y="118"/>
                  </a:lnTo>
                  <a:lnTo>
                    <a:pt x="37" y="120"/>
                  </a:lnTo>
                  <a:lnTo>
                    <a:pt x="34" y="122"/>
                  </a:lnTo>
                  <a:lnTo>
                    <a:pt x="32" y="122"/>
                  </a:lnTo>
                  <a:lnTo>
                    <a:pt x="29" y="122"/>
                  </a:lnTo>
                  <a:lnTo>
                    <a:pt x="25" y="124"/>
                  </a:lnTo>
                  <a:lnTo>
                    <a:pt x="22" y="124"/>
                  </a:lnTo>
                  <a:lnTo>
                    <a:pt x="18" y="124"/>
                  </a:lnTo>
                  <a:lnTo>
                    <a:pt x="14" y="122"/>
                  </a:lnTo>
                  <a:lnTo>
                    <a:pt x="9" y="121"/>
                  </a:lnTo>
                  <a:lnTo>
                    <a:pt x="7" y="118"/>
                  </a:lnTo>
                  <a:lnTo>
                    <a:pt x="4" y="114"/>
                  </a:lnTo>
                  <a:lnTo>
                    <a:pt x="1" y="110"/>
                  </a:lnTo>
                  <a:lnTo>
                    <a:pt x="0" y="104"/>
                  </a:lnTo>
                  <a:lnTo>
                    <a:pt x="0" y="99"/>
                  </a:lnTo>
                  <a:lnTo>
                    <a:pt x="0" y="95"/>
                  </a:lnTo>
                  <a:lnTo>
                    <a:pt x="1" y="91"/>
                  </a:lnTo>
                  <a:lnTo>
                    <a:pt x="3" y="87"/>
                  </a:lnTo>
                  <a:lnTo>
                    <a:pt x="4" y="84"/>
                  </a:lnTo>
                  <a:lnTo>
                    <a:pt x="5" y="81"/>
                  </a:lnTo>
                  <a:lnTo>
                    <a:pt x="8" y="78"/>
                  </a:lnTo>
                  <a:lnTo>
                    <a:pt x="11" y="77"/>
                  </a:lnTo>
                  <a:lnTo>
                    <a:pt x="14" y="74"/>
                  </a:lnTo>
                  <a:lnTo>
                    <a:pt x="18" y="73"/>
                  </a:lnTo>
                  <a:lnTo>
                    <a:pt x="22" y="71"/>
                  </a:lnTo>
                  <a:lnTo>
                    <a:pt x="27" y="71"/>
                  </a:lnTo>
                  <a:lnTo>
                    <a:pt x="33" y="70"/>
                  </a:lnTo>
                  <a:lnTo>
                    <a:pt x="38" y="70"/>
                  </a:lnTo>
                  <a:lnTo>
                    <a:pt x="43" y="70"/>
                  </a:lnTo>
                  <a:lnTo>
                    <a:pt x="45" y="70"/>
                  </a:lnTo>
                  <a:lnTo>
                    <a:pt x="48" y="69"/>
                  </a:lnTo>
                  <a:lnTo>
                    <a:pt x="50" y="69"/>
                  </a:lnTo>
                  <a:lnTo>
                    <a:pt x="52" y="69"/>
                  </a:lnTo>
                  <a:lnTo>
                    <a:pt x="54" y="69"/>
                  </a:lnTo>
                  <a:lnTo>
                    <a:pt x="55" y="67"/>
                  </a:lnTo>
                  <a:lnTo>
                    <a:pt x="56" y="64"/>
                  </a:lnTo>
                  <a:lnTo>
                    <a:pt x="56" y="62"/>
                  </a:lnTo>
                  <a:lnTo>
                    <a:pt x="56" y="59"/>
                  </a:lnTo>
                  <a:lnTo>
                    <a:pt x="56" y="56"/>
                  </a:lnTo>
                  <a:lnTo>
                    <a:pt x="56" y="53"/>
                  </a:lnTo>
                  <a:lnTo>
                    <a:pt x="55" y="52"/>
                  </a:lnTo>
                  <a:lnTo>
                    <a:pt x="54" y="49"/>
                  </a:lnTo>
                  <a:lnTo>
                    <a:pt x="52" y="48"/>
                  </a:lnTo>
                  <a:lnTo>
                    <a:pt x="50" y="46"/>
                  </a:lnTo>
                  <a:lnTo>
                    <a:pt x="47" y="45"/>
                  </a:lnTo>
                  <a:lnTo>
                    <a:pt x="44" y="44"/>
                  </a:lnTo>
                  <a:lnTo>
                    <a:pt x="40" y="44"/>
                  </a:lnTo>
                  <a:lnTo>
                    <a:pt x="33" y="45"/>
                  </a:lnTo>
                  <a:lnTo>
                    <a:pt x="26" y="48"/>
                  </a:lnTo>
                  <a:lnTo>
                    <a:pt x="22" y="53"/>
                  </a:lnTo>
                  <a:lnTo>
                    <a:pt x="19" y="60"/>
                  </a:lnTo>
                  <a:lnTo>
                    <a:pt x="7" y="59"/>
                  </a:lnTo>
                  <a:lnTo>
                    <a:pt x="12" y="46"/>
                  </a:lnTo>
                  <a:lnTo>
                    <a:pt x="19" y="38"/>
                  </a:lnTo>
                  <a:lnTo>
                    <a:pt x="29" y="33"/>
                  </a:lnTo>
                  <a:lnTo>
                    <a:pt x="41" y="31"/>
                  </a:lnTo>
                  <a:lnTo>
                    <a:pt x="47" y="31"/>
                  </a:lnTo>
                  <a:lnTo>
                    <a:pt x="52" y="33"/>
                  </a:lnTo>
                  <a:lnTo>
                    <a:pt x="58" y="35"/>
                  </a:lnTo>
                  <a:lnTo>
                    <a:pt x="62" y="38"/>
                  </a:lnTo>
                  <a:lnTo>
                    <a:pt x="65" y="42"/>
                  </a:lnTo>
                  <a:lnTo>
                    <a:pt x="68" y="46"/>
                  </a:lnTo>
                  <a:lnTo>
                    <a:pt x="69" y="51"/>
                  </a:lnTo>
                  <a:lnTo>
                    <a:pt x="69" y="56"/>
                  </a:lnTo>
                  <a:lnTo>
                    <a:pt x="69" y="59"/>
                  </a:lnTo>
                  <a:lnTo>
                    <a:pt x="69" y="63"/>
                  </a:lnTo>
                  <a:lnTo>
                    <a:pt x="69" y="67"/>
                  </a:lnTo>
                  <a:lnTo>
                    <a:pt x="68" y="73"/>
                  </a:lnTo>
                  <a:lnTo>
                    <a:pt x="62" y="95"/>
                  </a:lnTo>
                  <a:lnTo>
                    <a:pt x="61" y="100"/>
                  </a:lnTo>
                  <a:lnTo>
                    <a:pt x="61" y="104"/>
                  </a:lnTo>
                  <a:lnTo>
                    <a:pt x="59" y="109"/>
                  </a:lnTo>
                  <a:lnTo>
                    <a:pt x="59" y="111"/>
                  </a:lnTo>
                  <a:lnTo>
                    <a:pt x="59" y="114"/>
                  </a:lnTo>
                  <a:lnTo>
                    <a:pt x="61" y="117"/>
                  </a:lnTo>
                  <a:lnTo>
                    <a:pt x="61" y="120"/>
                  </a:lnTo>
                  <a:lnTo>
                    <a:pt x="61" y="122"/>
                  </a:lnTo>
                  <a:lnTo>
                    <a:pt x="48" y="122"/>
                  </a:lnTo>
                  <a:lnTo>
                    <a:pt x="48" y="120"/>
                  </a:lnTo>
                  <a:lnTo>
                    <a:pt x="48" y="118"/>
                  </a:lnTo>
                  <a:lnTo>
                    <a:pt x="48" y="116"/>
                  </a:lnTo>
                  <a:lnTo>
                    <a:pt x="47" y="111"/>
                  </a:lnTo>
                  <a:close/>
                  <a:moveTo>
                    <a:pt x="52" y="78"/>
                  </a:moveTo>
                  <a:lnTo>
                    <a:pt x="50" y="80"/>
                  </a:lnTo>
                  <a:lnTo>
                    <a:pt x="47" y="80"/>
                  </a:lnTo>
                  <a:lnTo>
                    <a:pt x="43" y="81"/>
                  </a:lnTo>
                  <a:lnTo>
                    <a:pt x="37" y="81"/>
                  </a:lnTo>
                  <a:lnTo>
                    <a:pt x="32" y="82"/>
                  </a:lnTo>
                  <a:lnTo>
                    <a:pt x="27" y="82"/>
                  </a:lnTo>
                  <a:lnTo>
                    <a:pt x="23" y="84"/>
                  </a:lnTo>
                  <a:lnTo>
                    <a:pt x="21" y="84"/>
                  </a:lnTo>
                  <a:lnTo>
                    <a:pt x="19" y="85"/>
                  </a:lnTo>
                  <a:lnTo>
                    <a:pt x="18" y="87"/>
                  </a:lnTo>
                  <a:lnTo>
                    <a:pt x="15" y="88"/>
                  </a:lnTo>
                  <a:lnTo>
                    <a:pt x="14" y="89"/>
                  </a:lnTo>
                  <a:lnTo>
                    <a:pt x="12" y="92"/>
                  </a:lnTo>
                  <a:lnTo>
                    <a:pt x="12" y="93"/>
                  </a:lnTo>
                  <a:lnTo>
                    <a:pt x="12" y="96"/>
                  </a:lnTo>
                  <a:lnTo>
                    <a:pt x="12" y="99"/>
                  </a:lnTo>
                  <a:lnTo>
                    <a:pt x="12" y="102"/>
                  </a:lnTo>
                  <a:lnTo>
                    <a:pt x="14" y="104"/>
                  </a:lnTo>
                  <a:lnTo>
                    <a:pt x="14" y="107"/>
                  </a:lnTo>
                  <a:lnTo>
                    <a:pt x="15" y="109"/>
                  </a:lnTo>
                  <a:lnTo>
                    <a:pt x="18" y="110"/>
                  </a:lnTo>
                  <a:lnTo>
                    <a:pt x="21" y="111"/>
                  </a:lnTo>
                  <a:lnTo>
                    <a:pt x="23" y="113"/>
                  </a:lnTo>
                  <a:lnTo>
                    <a:pt x="26" y="113"/>
                  </a:lnTo>
                  <a:lnTo>
                    <a:pt x="29" y="113"/>
                  </a:lnTo>
                  <a:lnTo>
                    <a:pt x="32" y="111"/>
                  </a:lnTo>
                  <a:lnTo>
                    <a:pt x="34" y="111"/>
                  </a:lnTo>
                  <a:lnTo>
                    <a:pt x="37" y="110"/>
                  </a:lnTo>
                  <a:lnTo>
                    <a:pt x="40" y="107"/>
                  </a:lnTo>
                  <a:lnTo>
                    <a:pt x="43" y="104"/>
                  </a:lnTo>
                  <a:lnTo>
                    <a:pt x="44" y="102"/>
                  </a:lnTo>
                  <a:lnTo>
                    <a:pt x="47" y="99"/>
                  </a:lnTo>
                  <a:lnTo>
                    <a:pt x="48" y="95"/>
                  </a:lnTo>
                  <a:lnTo>
                    <a:pt x="50" y="91"/>
                  </a:lnTo>
                  <a:lnTo>
                    <a:pt x="51" y="84"/>
                  </a:lnTo>
                  <a:lnTo>
                    <a:pt x="52" y="78"/>
                  </a:lnTo>
                  <a:close/>
                  <a:moveTo>
                    <a:pt x="77" y="122"/>
                  </a:moveTo>
                  <a:lnTo>
                    <a:pt x="92" y="34"/>
                  </a:lnTo>
                  <a:lnTo>
                    <a:pt x="103" y="34"/>
                  </a:lnTo>
                  <a:lnTo>
                    <a:pt x="101" y="49"/>
                  </a:lnTo>
                  <a:lnTo>
                    <a:pt x="105" y="45"/>
                  </a:lnTo>
                  <a:lnTo>
                    <a:pt x="109" y="41"/>
                  </a:lnTo>
                  <a:lnTo>
                    <a:pt x="113" y="38"/>
                  </a:lnTo>
                  <a:lnTo>
                    <a:pt x="116" y="35"/>
                  </a:lnTo>
                  <a:lnTo>
                    <a:pt x="119" y="34"/>
                  </a:lnTo>
                  <a:lnTo>
                    <a:pt x="123" y="33"/>
                  </a:lnTo>
                  <a:lnTo>
                    <a:pt x="126" y="31"/>
                  </a:lnTo>
                  <a:lnTo>
                    <a:pt x="128" y="31"/>
                  </a:lnTo>
                  <a:lnTo>
                    <a:pt x="132" y="31"/>
                  </a:lnTo>
                  <a:lnTo>
                    <a:pt x="137" y="33"/>
                  </a:lnTo>
                  <a:lnTo>
                    <a:pt x="139" y="34"/>
                  </a:lnTo>
                  <a:lnTo>
                    <a:pt x="142" y="37"/>
                  </a:lnTo>
                  <a:lnTo>
                    <a:pt x="145" y="40"/>
                  </a:lnTo>
                  <a:lnTo>
                    <a:pt x="146" y="44"/>
                  </a:lnTo>
                  <a:lnTo>
                    <a:pt x="148" y="48"/>
                  </a:lnTo>
                  <a:lnTo>
                    <a:pt x="148" y="53"/>
                  </a:lnTo>
                  <a:lnTo>
                    <a:pt x="148" y="56"/>
                  </a:lnTo>
                  <a:lnTo>
                    <a:pt x="148" y="59"/>
                  </a:lnTo>
                  <a:lnTo>
                    <a:pt x="148" y="63"/>
                  </a:lnTo>
                  <a:lnTo>
                    <a:pt x="146" y="69"/>
                  </a:lnTo>
                  <a:lnTo>
                    <a:pt x="137" y="122"/>
                  </a:lnTo>
                  <a:lnTo>
                    <a:pt x="124" y="122"/>
                  </a:lnTo>
                  <a:lnTo>
                    <a:pt x="134" y="66"/>
                  </a:lnTo>
                  <a:lnTo>
                    <a:pt x="135" y="62"/>
                  </a:lnTo>
                  <a:lnTo>
                    <a:pt x="135" y="59"/>
                  </a:lnTo>
                  <a:lnTo>
                    <a:pt x="135" y="56"/>
                  </a:lnTo>
                  <a:lnTo>
                    <a:pt x="135" y="55"/>
                  </a:lnTo>
                  <a:lnTo>
                    <a:pt x="135" y="52"/>
                  </a:lnTo>
                  <a:lnTo>
                    <a:pt x="134" y="51"/>
                  </a:lnTo>
                  <a:lnTo>
                    <a:pt x="134" y="48"/>
                  </a:lnTo>
                  <a:lnTo>
                    <a:pt x="132" y="46"/>
                  </a:lnTo>
                  <a:lnTo>
                    <a:pt x="131" y="45"/>
                  </a:lnTo>
                  <a:lnTo>
                    <a:pt x="130" y="45"/>
                  </a:lnTo>
                  <a:lnTo>
                    <a:pt x="127" y="44"/>
                  </a:lnTo>
                  <a:lnTo>
                    <a:pt x="126" y="44"/>
                  </a:lnTo>
                  <a:lnTo>
                    <a:pt x="120" y="44"/>
                  </a:lnTo>
                  <a:lnTo>
                    <a:pt x="116" y="45"/>
                  </a:lnTo>
                  <a:lnTo>
                    <a:pt x="112" y="48"/>
                  </a:lnTo>
                  <a:lnTo>
                    <a:pt x="108" y="52"/>
                  </a:lnTo>
                  <a:lnTo>
                    <a:pt x="103" y="58"/>
                  </a:lnTo>
                  <a:lnTo>
                    <a:pt x="101" y="63"/>
                  </a:lnTo>
                  <a:lnTo>
                    <a:pt x="98" y="71"/>
                  </a:lnTo>
                  <a:lnTo>
                    <a:pt x="97" y="81"/>
                  </a:lnTo>
                  <a:lnTo>
                    <a:pt x="90" y="122"/>
                  </a:lnTo>
                  <a:lnTo>
                    <a:pt x="77" y="122"/>
                  </a:lnTo>
                  <a:close/>
                  <a:moveTo>
                    <a:pt x="156" y="93"/>
                  </a:moveTo>
                  <a:lnTo>
                    <a:pt x="168" y="92"/>
                  </a:lnTo>
                  <a:lnTo>
                    <a:pt x="168" y="98"/>
                  </a:lnTo>
                  <a:lnTo>
                    <a:pt x="170" y="102"/>
                  </a:lnTo>
                  <a:lnTo>
                    <a:pt x="171" y="104"/>
                  </a:lnTo>
                  <a:lnTo>
                    <a:pt x="172" y="107"/>
                  </a:lnTo>
                  <a:lnTo>
                    <a:pt x="175" y="110"/>
                  </a:lnTo>
                  <a:lnTo>
                    <a:pt x="179" y="111"/>
                  </a:lnTo>
                  <a:lnTo>
                    <a:pt x="182" y="113"/>
                  </a:lnTo>
                  <a:lnTo>
                    <a:pt x="186" y="113"/>
                  </a:lnTo>
                  <a:lnTo>
                    <a:pt x="190" y="113"/>
                  </a:lnTo>
                  <a:lnTo>
                    <a:pt x="193" y="111"/>
                  </a:lnTo>
                  <a:lnTo>
                    <a:pt x="196" y="110"/>
                  </a:lnTo>
                  <a:lnTo>
                    <a:pt x="199" y="109"/>
                  </a:lnTo>
                  <a:lnTo>
                    <a:pt x="200" y="107"/>
                  </a:lnTo>
                  <a:lnTo>
                    <a:pt x="201" y="104"/>
                  </a:lnTo>
                  <a:lnTo>
                    <a:pt x="203" y="102"/>
                  </a:lnTo>
                  <a:lnTo>
                    <a:pt x="203" y="99"/>
                  </a:lnTo>
                  <a:lnTo>
                    <a:pt x="203" y="98"/>
                  </a:lnTo>
                  <a:lnTo>
                    <a:pt x="201" y="95"/>
                  </a:lnTo>
                  <a:lnTo>
                    <a:pt x="201" y="93"/>
                  </a:lnTo>
                  <a:lnTo>
                    <a:pt x="200" y="92"/>
                  </a:lnTo>
                  <a:lnTo>
                    <a:pt x="197" y="89"/>
                  </a:lnTo>
                  <a:lnTo>
                    <a:pt x="195" y="88"/>
                  </a:lnTo>
                  <a:lnTo>
                    <a:pt x="192" y="85"/>
                  </a:lnTo>
                  <a:lnTo>
                    <a:pt x="188" y="84"/>
                  </a:lnTo>
                  <a:lnTo>
                    <a:pt x="182" y="81"/>
                  </a:lnTo>
                  <a:lnTo>
                    <a:pt x="179" y="78"/>
                  </a:lnTo>
                  <a:lnTo>
                    <a:pt x="175" y="77"/>
                  </a:lnTo>
                  <a:lnTo>
                    <a:pt x="174" y="74"/>
                  </a:lnTo>
                  <a:lnTo>
                    <a:pt x="172" y="73"/>
                  </a:lnTo>
                  <a:lnTo>
                    <a:pt x="171" y="71"/>
                  </a:lnTo>
                  <a:lnTo>
                    <a:pt x="170" y="69"/>
                  </a:lnTo>
                  <a:lnTo>
                    <a:pt x="168" y="67"/>
                  </a:lnTo>
                  <a:lnTo>
                    <a:pt x="167" y="64"/>
                  </a:lnTo>
                  <a:lnTo>
                    <a:pt x="167" y="62"/>
                  </a:lnTo>
                  <a:lnTo>
                    <a:pt x="166" y="60"/>
                  </a:lnTo>
                  <a:lnTo>
                    <a:pt x="166" y="58"/>
                  </a:lnTo>
                  <a:lnTo>
                    <a:pt x="166" y="52"/>
                  </a:lnTo>
                  <a:lnTo>
                    <a:pt x="167" y="46"/>
                  </a:lnTo>
                  <a:lnTo>
                    <a:pt x="170" y="42"/>
                  </a:lnTo>
                  <a:lnTo>
                    <a:pt x="172" y="38"/>
                  </a:lnTo>
                  <a:lnTo>
                    <a:pt x="177" y="35"/>
                  </a:lnTo>
                  <a:lnTo>
                    <a:pt x="182" y="33"/>
                  </a:lnTo>
                  <a:lnTo>
                    <a:pt x="186" y="31"/>
                  </a:lnTo>
                  <a:lnTo>
                    <a:pt x="192" y="31"/>
                  </a:lnTo>
                  <a:lnTo>
                    <a:pt x="197" y="31"/>
                  </a:lnTo>
                  <a:lnTo>
                    <a:pt x="203" y="33"/>
                  </a:lnTo>
                  <a:lnTo>
                    <a:pt x="208" y="35"/>
                  </a:lnTo>
                  <a:lnTo>
                    <a:pt x="213" y="38"/>
                  </a:lnTo>
                  <a:lnTo>
                    <a:pt x="217" y="42"/>
                  </a:lnTo>
                  <a:lnTo>
                    <a:pt x="219" y="48"/>
                  </a:lnTo>
                  <a:lnTo>
                    <a:pt x="221" y="53"/>
                  </a:lnTo>
                  <a:lnTo>
                    <a:pt x="221" y="59"/>
                  </a:lnTo>
                  <a:lnTo>
                    <a:pt x="208" y="60"/>
                  </a:lnTo>
                  <a:lnTo>
                    <a:pt x="208" y="56"/>
                  </a:lnTo>
                  <a:lnTo>
                    <a:pt x="207" y="53"/>
                  </a:lnTo>
                  <a:lnTo>
                    <a:pt x="206" y="51"/>
                  </a:lnTo>
                  <a:lnTo>
                    <a:pt x="204" y="48"/>
                  </a:lnTo>
                  <a:lnTo>
                    <a:pt x="201" y="46"/>
                  </a:lnTo>
                  <a:lnTo>
                    <a:pt x="199" y="45"/>
                  </a:lnTo>
                  <a:lnTo>
                    <a:pt x="195" y="44"/>
                  </a:lnTo>
                  <a:lnTo>
                    <a:pt x="192" y="44"/>
                  </a:lnTo>
                  <a:lnTo>
                    <a:pt x="189" y="44"/>
                  </a:lnTo>
                  <a:lnTo>
                    <a:pt x="186" y="45"/>
                  </a:lnTo>
                  <a:lnTo>
                    <a:pt x="184" y="45"/>
                  </a:lnTo>
                  <a:lnTo>
                    <a:pt x="182" y="46"/>
                  </a:lnTo>
                  <a:lnTo>
                    <a:pt x="181" y="48"/>
                  </a:lnTo>
                  <a:lnTo>
                    <a:pt x="179" y="51"/>
                  </a:lnTo>
                  <a:lnTo>
                    <a:pt x="178" y="52"/>
                  </a:lnTo>
                  <a:lnTo>
                    <a:pt x="178" y="55"/>
                  </a:lnTo>
                  <a:lnTo>
                    <a:pt x="178" y="56"/>
                  </a:lnTo>
                  <a:lnTo>
                    <a:pt x="179" y="58"/>
                  </a:lnTo>
                  <a:lnTo>
                    <a:pt x="179" y="60"/>
                  </a:lnTo>
                  <a:lnTo>
                    <a:pt x="179" y="62"/>
                  </a:lnTo>
                  <a:lnTo>
                    <a:pt x="181" y="63"/>
                  </a:lnTo>
                  <a:lnTo>
                    <a:pt x="184" y="64"/>
                  </a:lnTo>
                  <a:lnTo>
                    <a:pt x="188" y="67"/>
                  </a:lnTo>
                  <a:lnTo>
                    <a:pt x="192" y="69"/>
                  </a:lnTo>
                  <a:lnTo>
                    <a:pt x="197" y="73"/>
                  </a:lnTo>
                  <a:lnTo>
                    <a:pt x="203" y="75"/>
                  </a:lnTo>
                  <a:lnTo>
                    <a:pt x="207" y="78"/>
                  </a:lnTo>
                  <a:lnTo>
                    <a:pt x="210" y="81"/>
                  </a:lnTo>
                  <a:lnTo>
                    <a:pt x="211" y="84"/>
                  </a:lnTo>
                  <a:lnTo>
                    <a:pt x="214" y="88"/>
                  </a:lnTo>
                  <a:lnTo>
                    <a:pt x="215" y="92"/>
                  </a:lnTo>
                  <a:lnTo>
                    <a:pt x="215" y="98"/>
                  </a:lnTo>
                  <a:lnTo>
                    <a:pt x="215" y="103"/>
                  </a:lnTo>
                  <a:lnTo>
                    <a:pt x="214" y="109"/>
                  </a:lnTo>
                  <a:lnTo>
                    <a:pt x="211" y="113"/>
                  </a:lnTo>
                  <a:lnTo>
                    <a:pt x="207" y="117"/>
                  </a:lnTo>
                  <a:lnTo>
                    <a:pt x="203" y="120"/>
                  </a:lnTo>
                  <a:lnTo>
                    <a:pt x="197" y="122"/>
                  </a:lnTo>
                  <a:lnTo>
                    <a:pt x="192" y="124"/>
                  </a:lnTo>
                  <a:lnTo>
                    <a:pt x="186" y="124"/>
                  </a:lnTo>
                  <a:lnTo>
                    <a:pt x="179" y="124"/>
                  </a:lnTo>
                  <a:lnTo>
                    <a:pt x="174" y="122"/>
                  </a:lnTo>
                  <a:lnTo>
                    <a:pt x="168" y="120"/>
                  </a:lnTo>
                  <a:lnTo>
                    <a:pt x="164" y="117"/>
                  </a:lnTo>
                  <a:lnTo>
                    <a:pt x="160" y="113"/>
                  </a:lnTo>
                  <a:lnTo>
                    <a:pt x="159" y="107"/>
                  </a:lnTo>
                  <a:lnTo>
                    <a:pt x="156" y="102"/>
                  </a:lnTo>
                  <a:lnTo>
                    <a:pt x="156" y="95"/>
                  </a:lnTo>
                  <a:lnTo>
                    <a:pt x="156" y="93"/>
                  </a:lnTo>
                  <a:close/>
                  <a:moveTo>
                    <a:pt x="226" y="122"/>
                  </a:moveTo>
                  <a:lnTo>
                    <a:pt x="242" y="34"/>
                  </a:lnTo>
                  <a:lnTo>
                    <a:pt x="254" y="34"/>
                  </a:lnTo>
                  <a:lnTo>
                    <a:pt x="251" y="48"/>
                  </a:lnTo>
                  <a:lnTo>
                    <a:pt x="255" y="44"/>
                  </a:lnTo>
                  <a:lnTo>
                    <a:pt x="258" y="40"/>
                  </a:lnTo>
                  <a:lnTo>
                    <a:pt x="261" y="37"/>
                  </a:lnTo>
                  <a:lnTo>
                    <a:pt x="264" y="35"/>
                  </a:lnTo>
                  <a:lnTo>
                    <a:pt x="266" y="34"/>
                  </a:lnTo>
                  <a:lnTo>
                    <a:pt x="271" y="33"/>
                  </a:lnTo>
                  <a:lnTo>
                    <a:pt x="273" y="31"/>
                  </a:lnTo>
                  <a:lnTo>
                    <a:pt x="276" y="31"/>
                  </a:lnTo>
                  <a:lnTo>
                    <a:pt x="279" y="31"/>
                  </a:lnTo>
                  <a:lnTo>
                    <a:pt x="282" y="33"/>
                  </a:lnTo>
                  <a:lnTo>
                    <a:pt x="284" y="34"/>
                  </a:lnTo>
                  <a:lnTo>
                    <a:pt x="287" y="35"/>
                  </a:lnTo>
                  <a:lnTo>
                    <a:pt x="290" y="38"/>
                  </a:lnTo>
                  <a:lnTo>
                    <a:pt x="291" y="41"/>
                  </a:lnTo>
                  <a:lnTo>
                    <a:pt x="293" y="44"/>
                  </a:lnTo>
                  <a:lnTo>
                    <a:pt x="294" y="48"/>
                  </a:lnTo>
                  <a:lnTo>
                    <a:pt x="297" y="44"/>
                  </a:lnTo>
                  <a:lnTo>
                    <a:pt x="300" y="41"/>
                  </a:lnTo>
                  <a:lnTo>
                    <a:pt x="302" y="38"/>
                  </a:lnTo>
                  <a:lnTo>
                    <a:pt x="305" y="35"/>
                  </a:lnTo>
                  <a:lnTo>
                    <a:pt x="308" y="34"/>
                  </a:lnTo>
                  <a:lnTo>
                    <a:pt x="312" y="33"/>
                  </a:lnTo>
                  <a:lnTo>
                    <a:pt x="316" y="31"/>
                  </a:lnTo>
                  <a:lnTo>
                    <a:pt x="319" y="31"/>
                  </a:lnTo>
                  <a:lnTo>
                    <a:pt x="323" y="31"/>
                  </a:lnTo>
                  <a:lnTo>
                    <a:pt x="326" y="33"/>
                  </a:lnTo>
                  <a:lnTo>
                    <a:pt x="330" y="34"/>
                  </a:lnTo>
                  <a:lnTo>
                    <a:pt x="333" y="37"/>
                  </a:lnTo>
                  <a:lnTo>
                    <a:pt x="334" y="40"/>
                  </a:lnTo>
                  <a:lnTo>
                    <a:pt x="335" y="42"/>
                  </a:lnTo>
                  <a:lnTo>
                    <a:pt x="337" y="46"/>
                  </a:lnTo>
                  <a:lnTo>
                    <a:pt x="337" y="52"/>
                  </a:lnTo>
                  <a:lnTo>
                    <a:pt x="337" y="55"/>
                  </a:lnTo>
                  <a:lnTo>
                    <a:pt x="337" y="58"/>
                  </a:lnTo>
                  <a:lnTo>
                    <a:pt x="337" y="62"/>
                  </a:lnTo>
                  <a:lnTo>
                    <a:pt x="335" y="66"/>
                  </a:lnTo>
                  <a:lnTo>
                    <a:pt x="324" y="122"/>
                  </a:lnTo>
                  <a:lnTo>
                    <a:pt x="312" y="122"/>
                  </a:lnTo>
                  <a:lnTo>
                    <a:pt x="323" y="64"/>
                  </a:lnTo>
                  <a:lnTo>
                    <a:pt x="324" y="60"/>
                  </a:lnTo>
                  <a:lnTo>
                    <a:pt x="324" y="58"/>
                  </a:lnTo>
                  <a:lnTo>
                    <a:pt x="324" y="56"/>
                  </a:lnTo>
                  <a:lnTo>
                    <a:pt x="324" y="53"/>
                  </a:lnTo>
                  <a:lnTo>
                    <a:pt x="324" y="52"/>
                  </a:lnTo>
                  <a:lnTo>
                    <a:pt x="323" y="49"/>
                  </a:lnTo>
                  <a:lnTo>
                    <a:pt x="323" y="48"/>
                  </a:lnTo>
                  <a:lnTo>
                    <a:pt x="322" y="46"/>
                  </a:lnTo>
                  <a:lnTo>
                    <a:pt x="320" y="45"/>
                  </a:lnTo>
                  <a:lnTo>
                    <a:pt x="319" y="45"/>
                  </a:lnTo>
                  <a:lnTo>
                    <a:pt x="318" y="44"/>
                  </a:lnTo>
                  <a:lnTo>
                    <a:pt x="316" y="44"/>
                  </a:lnTo>
                  <a:lnTo>
                    <a:pt x="313" y="44"/>
                  </a:lnTo>
                  <a:lnTo>
                    <a:pt x="311" y="45"/>
                  </a:lnTo>
                  <a:lnTo>
                    <a:pt x="308" y="46"/>
                  </a:lnTo>
                  <a:lnTo>
                    <a:pt x="305" y="48"/>
                  </a:lnTo>
                  <a:lnTo>
                    <a:pt x="302" y="51"/>
                  </a:lnTo>
                  <a:lnTo>
                    <a:pt x="300" y="53"/>
                  </a:lnTo>
                  <a:lnTo>
                    <a:pt x="298" y="56"/>
                  </a:lnTo>
                  <a:lnTo>
                    <a:pt x="295" y="59"/>
                  </a:lnTo>
                  <a:lnTo>
                    <a:pt x="294" y="63"/>
                  </a:lnTo>
                  <a:lnTo>
                    <a:pt x="293" y="67"/>
                  </a:lnTo>
                  <a:lnTo>
                    <a:pt x="291" y="73"/>
                  </a:lnTo>
                  <a:lnTo>
                    <a:pt x="290" y="80"/>
                  </a:lnTo>
                  <a:lnTo>
                    <a:pt x="282" y="122"/>
                  </a:lnTo>
                  <a:lnTo>
                    <a:pt x="269" y="122"/>
                  </a:lnTo>
                  <a:lnTo>
                    <a:pt x="280" y="63"/>
                  </a:lnTo>
                  <a:lnTo>
                    <a:pt x="280" y="60"/>
                  </a:lnTo>
                  <a:lnTo>
                    <a:pt x="282" y="58"/>
                  </a:lnTo>
                  <a:lnTo>
                    <a:pt x="282" y="56"/>
                  </a:lnTo>
                  <a:lnTo>
                    <a:pt x="282" y="53"/>
                  </a:lnTo>
                  <a:lnTo>
                    <a:pt x="282" y="52"/>
                  </a:lnTo>
                  <a:lnTo>
                    <a:pt x="280" y="49"/>
                  </a:lnTo>
                  <a:lnTo>
                    <a:pt x="280" y="48"/>
                  </a:lnTo>
                  <a:lnTo>
                    <a:pt x="279" y="46"/>
                  </a:lnTo>
                  <a:lnTo>
                    <a:pt x="277" y="45"/>
                  </a:lnTo>
                  <a:lnTo>
                    <a:pt x="276" y="45"/>
                  </a:lnTo>
                  <a:lnTo>
                    <a:pt x="275" y="44"/>
                  </a:lnTo>
                  <a:lnTo>
                    <a:pt x="273" y="44"/>
                  </a:lnTo>
                  <a:lnTo>
                    <a:pt x="269" y="44"/>
                  </a:lnTo>
                  <a:lnTo>
                    <a:pt x="265" y="45"/>
                  </a:lnTo>
                  <a:lnTo>
                    <a:pt x="261" y="48"/>
                  </a:lnTo>
                  <a:lnTo>
                    <a:pt x="257" y="52"/>
                  </a:lnTo>
                  <a:lnTo>
                    <a:pt x="253" y="58"/>
                  </a:lnTo>
                  <a:lnTo>
                    <a:pt x="250" y="64"/>
                  </a:lnTo>
                  <a:lnTo>
                    <a:pt x="248" y="71"/>
                  </a:lnTo>
                  <a:lnTo>
                    <a:pt x="246" y="81"/>
                  </a:lnTo>
                  <a:lnTo>
                    <a:pt x="239" y="122"/>
                  </a:lnTo>
                  <a:lnTo>
                    <a:pt x="226" y="122"/>
                  </a:lnTo>
                  <a:close/>
                  <a:moveTo>
                    <a:pt x="362" y="17"/>
                  </a:moveTo>
                  <a:lnTo>
                    <a:pt x="364" y="0"/>
                  </a:lnTo>
                  <a:lnTo>
                    <a:pt x="377" y="0"/>
                  </a:lnTo>
                  <a:lnTo>
                    <a:pt x="374" y="17"/>
                  </a:lnTo>
                  <a:lnTo>
                    <a:pt x="362" y="17"/>
                  </a:lnTo>
                  <a:close/>
                  <a:moveTo>
                    <a:pt x="344" y="122"/>
                  </a:moveTo>
                  <a:lnTo>
                    <a:pt x="359" y="34"/>
                  </a:lnTo>
                  <a:lnTo>
                    <a:pt x="371" y="34"/>
                  </a:lnTo>
                  <a:lnTo>
                    <a:pt x="356" y="122"/>
                  </a:lnTo>
                  <a:lnTo>
                    <a:pt x="344" y="12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29" name="Freeform 221">
              <a:extLst>
                <a:ext uri="{FF2B5EF4-FFF2-40B4-BE49-F238E27FC236}">
                  <a16:creationId xmlns:a16="http://schemas.microsoft.com/office/drawing/2014/main" id="{711F6396-A5B1-4975-BB95-64764B7CAEAC}"/>
                </a:ext>
              </a:extLst>
            </p:cNvPr>
            <p:cNvSpPr>
              <a:spLocks noEditPoints="1"/>
            </p:cNvSpPr>
            <p:nvPr/>
          </p:nvSpPr>
          <p:spPr bwMode="auto">
            <a:xfrm>
              <a:off x="1225" y="1179"/>
              <a:ext cx="58" cy="41"/>
            </a:xfrm>
            <a:custGeom>
              <a:avLst/>
              <a:gdLst>
                <a:gd name="T0" fmla="*/ 0 w 174"/>
                <a:gd name="T1" fmla="*/ 0 h 124"/>
                <a:gd name="T2" fmla="*/ 0 w 174"/>
                <a:gd name="T3" fmla="*/ 0 h 124"/>
                <a:gd name="T4" fmla="*/ 0 w 174"/>
                <a:gd name="T5" fmla="*/ 0 h 124"/>
                <a:gd name="T6" fmla="*/ 0 w 174"/>
                <a:gd name="T7" fmla="*/ 0 h 124"/>
                <a:gd name="T8" fmla="*/ 0 w 174"/>
                <a:gd name="T9" fmla="*/ 0 h 124"/>
                <a:gd name="T10" fmla="*/ 0 w 174"/>
                <a:gd name="T11" fmla="*/ 0 h 124"/>
                <a:gd name="T12" fmla="*/ 0 w 174"/>
                <a:gd name="T13" fmla="*/ 0 h 124"/>
                <a:gd name="T14" fmla="*/ 0 w 174"/>
                <a:gd name="T15" fmla="*/ 0 h 124"/>
                <a:gd name="T16" fmla="*/ 0 w 174"/>
                <a:gd name="T17" fmla="*/ 0 h 124"/>
                <a:gd name="T18" fmla="*/ 0 w 174"/>
                <a:gd name="T19" fmla="*/ 0 h 124"/>
                <a:gd name="T20" fmla="*/ 0 w 174"/>
                <a:gd name="T21" fmla="*/ 0 h 124"/>
                <a:gd name="T22" fmla="*/ 0 w 174"/>
                <a:gd name="T23" fmla="*/ 0 h 124"/>
                <a:gd name="T24" fmla="*/ 0 w 174"/>
                <a:gd name="T25" fmla="*/ 0 h 124"/>
                <a:gd name="T26" fmla="*/ 0 w 174"/>
                <a:gd name="T27" fmla="*/ 0 h 124"/>
                <a:gd name="T28" fmla="*/ 0 w 174"/>
                <a:gd name="T29" fmla="*/ 0 h 124"/>
                <a:gd name="T30" fmla="*/ 0 w 174"/>
                <a:gd name="T31" fmla="*/ 0 h 124"/>
                <a:gd name="T32" fmla="*/ 0 w 174"/>
                <a:gd name="T33" fmla="*/ 0 h 124"/>
                <a:gd name="T34" fmla="*/ 0 w 174"/>
                <a:gd name="T35" fmla="*/ 0 h 124"/>
                <a:gd name="T36" fmla="*/ 0 w 174"/>
                <a:gd name="T37" fmla="*/ 0 h 124"/>
                <a:gd name="T38" fmla="*/ 0 w 174"/>
                <a:gd name="T39" fmla="*/ 0 h 124"/>
                <a:gd name="T40" fmla="*/ 0 w 174"/>
                <a:gd name="T41" fmla="*/ 0 h 124"/>
                <a:gd name="T42" fmla="*/ 0 w 174"/>
                <a:gd name="T43" fmla="*/ 0 h 124"/>
                <a:gd name="T44" fmla="*/ 0 w 174"/>
                <a:gd name="T45" fmla="*/ 0 h 124"/>
                <a:gd name="T46" fmla="*/ 0 w 174"/>
                <a:gd name="T47" fmla="*/ 0 h 124"/>
                <a:gd name="T48" fmla="*/ 0 w 174"/>
                <a:gd name="T49" fmla="*/ 0 h 124"/>
                <a:gd name="T50" fmla="*/ 0 w 174"/>
                <a:gd name="T51" fmla="*/ 0 h 124"/>
                <a:gd name="T52" fmla="*/ 0 w 174"/>
                <a:gd name="T53" fmla="*/ 0 h 124"/>
                <a:gd name="T54" fmla="*/ 0 w 174"/>
                <a:gd name="T55" fmla="*/ 0 h 124"/>
                <a:gd name="T56" fmla="*/ 0 w 174"/>
                <a:gd name="T57" fmla="*/ 0 h 124"/>
                <a:gd name="T58" fmla="*/ 0 w 174"/>
                <a:gd name="T59" fmla="*/ 0 h 124"/>
                <a:gd name="T60" fmla="*/ 0 w 174"/>
                <a:gd name="T61" fmla="*/ 0 h 124"/>
                <a:gd name="T62" fmla="*/ 0 w 174"/>
                <a:gd name="T63" fmla="*/ 0 h 124"/>
                <a:gd name="T64" fmla="*/ 0 w 174"/>
                <a:gd name="T65" fmla="*/ 0 h 124"/>
                <a:gd name="T66" fmla="*/ 0 w 174"/>
                <a:gd name="T67" fmla="*/ 0 h 124"/>
                <a:gd name="T68" fmla="*/ 0 w 174"/>
                <a:gd name="T69" fmla="*/ 0 h 124"/>
                <a:gd name="T70" fmla="*/ 0 w 174"/>
                <a:gd name="T71" fmla="*/ 0 h 124"/>
                <a:gd name="T72" fmla="*/ 0 w 174"/>
                <a:gd name="T73" fmla="*/ 0 h 124"/>
                <a:gd name="T74" fmla="*/ 0 w 174"/>
                <a:gd name="T75" fmla="*/ 0 h 124"/>
                <a:gd name="T76" fmla="*/ 0 w 174"/>
                <a:gd name="T77" fmla="*/ 0 h 124"/>
                <a:gd name="T78" fmla="*/ 0 w 174"/>
                <a:gd name="T79" fmla="*/ 0 h 124"/>
                <a:gd name="T80" fmla="*/ 0 w 174"/>
                <a:gd name="T81" fmla="*/ 0 h 124"/>
                <a:gd name="T82" fmla="*/ 0 w 174"/>
                <a:gd name="T83" fmla="*/ 0 h 124"/>
                <a:gd name="T84" fmla="*/ 0 w 174"/>
                <a:gd name="T85" fmla="*/ 0 h 124"/>
                <a:gd name="T86" fmla="*/ 0 w 174"/>
                <a:gd name="T87" fmla="*/ 0 h 124"/>
                <a:gd name="T88" fmla="*/ 0 w 174"/>
                <a:gd name="T89" fmla="*/ 0 h 124"/>
                <a:gd name="T90" fmla="*/ 0 w 174"/>
                <a:gd name="T91" fmla="*/ 0 h 124"/>
                <a:gd name="T92" fmla="*/ 0 w 174"/>
                <a:gd name="T93" fmla="*/ 0 h 124"/>
                <a:gd name="T94" fmla="*/ 0 w 174"/>
                <a:gd name="T95" fmla="*/ 0 h 124"/>
                <a:gd name="T96" fmla="*/ 0 w 174"/>
                <a:gd name="T97" fmla="*/ 0 h 124"/>
                <a:gd name="T98" fmla="*/ 0 w 174"/>
                <a:gd name="T99" fmla="*/ 0 h 124"/>
                <a:gd name="T100" fmla="*/ 0 w 174"/>
                <a:gd name="T101" fmla="*/ 0 h 124"/>
                <a:gd name="T102" fmla="*/ 0 w 174"/>
                <a:gd name="T103" fmla="*/ 0 h 124"/>
                <a:gd name="T104" fmla="*/ 0 w 174"/>
                <a:gd name="T105" fmla="*/ 0 h 124"/>
                <a:gd name="T106" fmla="*/ 0 w 174"/>
                <a:gd name="T107" fmla="*/ 0 h 12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74" h="124">
                  <a:moveTo>
                    <a:pt x="0" y="93"/>
                  </a:moveTo>
                  <a:lnTo>
                    <a:pt x="12" y="92"/>
                  </a:lnTo>
                  <a:lnTo>
                    <a:pt x="12" y="98"/>
                  </a:lnTo>
                  <a:lnTo>
                    <a:pt x="13" y="102"/>
                  </a:lnTo>
                  <a:lnTo>
                    <a:pt x="15" y="104"/>
                  </a:lnTo>
                  <a:lnTo>
                    <a:pt x="16" y="107"/>
                  </a:lnTo>
                  <a:lnTo>
                    <a:pt x="19" y="110"/>
                  </a:lnTo>
                  <a:lnTo>
                    <a:pt x="23" y="111"/>
                  </a:lnTo>
                  <a:lnTo>
                    <a:pt x="26" y="113"/>
                  </a:lnTo>
                  <a:lnTo>
                    <a:pt x="30" y="113"/>
                  </a:lnTo>
                  <a:lnTo>
                    <a:pt x="34" y="113"/>
                  </a:lnTo>
                  <a:lnTo>
                    <a:pt x="37" y="111"/>
                  </a:lnTo>
                  <a:lnTo>
                    <a:pt x="40" y="110"/>
                  </a:lnTo>
                  <a:lnTo>
                    <a:pt x="42" y="109"/>
                  </a:lnTo>
                  <a:lnTo>
                    <a:pt x="44" y="107"/>
                  </a:lnTo>
                  <a:lnTo>
                    <a:pt x="45" y="104"/>
                  </a:lnTo>
                  <a:lnTo>
                    <a:pt x="46" y="102"/>
                  </a:lnTo>
                  <a:lnTo>
                    <a:pt x="46" y="99"/>
                  </a:lnTo>
                  <a:lnTo>
                    <a:pt x="46" y="98"/>
                  </a:lnTo>
                  <a:lnTo>
                    <a:pt x="45" y="95"/>
                  </a:lnTo>
                  <a:lnTo>
                    <a:pt x="45" y="93"/>
                  </a:lnTo>
                  <a:lnTo>
                    <a:pt x="44" y="92"/>
                  </a:lnTo>
                  <a:lnTo>
                    <a:pt x="41" y="89"/>
                  </a:lnTo>
                  <a:lnTo>
                    <a:pt x="38" y="88"/>
                  </a:lnTo>
                  <a:lnTo>
                    <a:pt x="35" y="85"/>
                  </a:lnTo>
                  <a:lnTo>
                    <a:pt x="31" y="84"/>
                  </a:lnTo>
                  <a:lnTo>
                    <a:pt x="26" y="81"/>
                  </a:lnTo>
                  <a:lnTo>
                    <a:pt x="23" y="78"/>
                  </a:lnTo>
                  <a:lnTo>
                    <a:pt x="19" y="77"/>
                  </a:lnTo>
                  <a:lnTo>
                    <a:pt x="17" y="74"/>
                  </a:lnTo>
                  <a:lnTo>
                    <a:pt x="16" y="73"/>
                  </a:lnTo>
                  <a:lnTo>
                    <a:pt x="15" y="71"/>
                  </a:lnTo>
                  <a:lnTo>
                    <a:pt x="13" y="69"/>
                  </a:lnTo>
                  <a:lnTo>
                    <a:pt x="12" y="67"/>
                  </a:lnTo>
                  <a:lnTo>
                    <a:pt x="11" y="64"/>
                  </a:lnTo>
                  <a:lnTo>
                    <a:pt x="11" y="62"/>
                  </a:lnTo>
                  <a:lnTo>
                    <a:pt x="9" y="60"/>
                  </a:lnTo>
                  <a:lnTo>
                    <a:pt x="9" y="58"/>
                  </a:lnTo>
                  <a:lnTo>
                    <a:pt x="9" y="52"/>
                  </a:lnTo>
                  <a:lnTo>
                    <a:pt x="11" y="46"/>
                  </a:lnTo>
                  <a:lnTo>
                    <a:pt x="13" y="42"/>
                  </a:lnTo>
                  <a:lnTo>
                    <a:pt x="16" y="38"/>
                  </a:lnTo>
                  <a:lnTo>
                    <a:pt x="20" y="35"/>
                  </a:lnTo>
                  <a:lnTo>
                    <a:pt x="26" y="33"/>
                  </a:lnTo>
                  <a:lnTo>
                    <a:pt x="30" y="31"/>
                  </a:lnTo>
                  <a:lnTo>
                    <a:pt x="35" y="31"/>
                  </a:lnTo>
                  <a:lnTo>
                    <a:pt x="41" y="31"/>
                  </a:lnTo>
                  <a:lnTo>
                    <a:pt x="46" y="33"/>
                  </a:lnTo>
                  <a:lnTo>
                    <a:pt x="52" y="35"/>
                  </a:lnTo>
                  <a:lnTo>
                    <a:pt x="56" y="38"/>
                  </a:lnTo>
                  <a:lnTo>
                    <a:pt x="60" y="42"/>
                  </a:lnTo>
                  <a:lnTo>
                    <a:pt x="63" y="48"/>
                  </a:lnTo>
                  <a:lnTo>
                    <a:pt x="64" y="53"/>
                  </a:lnTo>
                  <a:lnTo>
                    <a:pt x="64" y="59"/>
                  </a:lnTo>
                  <a:lnTo>
                    <a:pt x="52" y="60"/>
                  </a:lnTo>
                  <a:lnTo>
                    <a:pt x="52" y="56"/>
                  </a:lnTo>
                  <a:lnTo>
                    <a:pt x="51" y="53"/>
                  </a:lnTo>
                  <a:lnTo>
                    <a:pt x="49" y="51"/>
                  </a:lnTo>
                  <a:lnTo>
                    <a:pt x="48" y="48"/>
                  </a:lnTo>
                  <a:lnTo>
                    <a:pt x="45" y="46"/>
                  </a:lnTo>
                  <a:lnTo>
                    <a:pt x="42" y="45"/>
                  </a:lnTo>
                  <a:lnTo>
                    <a:pt x="38" y="44"/>
                  </a:lnTo>
                  <a:lnTo>
                    <a:pt x="35" y="44"/>
                  </a:lnTo>
                  <a:lnTo>
                    <a:pt x="33" y="44"/>
                  </a:lnTo>
                  <a:lnTo>
                    <a:pt x="30" y="45"/>
                  </a:lnTo>
                  <a:lnTo>
                    <a:pt x="27" y="45"/>
                  </a:lnTo>
                  <a:lnTo>
                    <a:pt x="26" y="46"/>
                  </a:lnTo>
                  <a:lnTo>
                    <a:pt x="24" y="48"/>
                  </a:lnTo>
                  <a:lnTo>
                    <a:pt x="23" y="51"/>
                  </a:lnTo>
                  <a:lnTo>
                    <a:pt x="22" y="52"/>
                  </a:lnTo>
                  <a:lnTo>
                    <a:pt x="22" y="55"/>
                  </a:lnTo>
                  <a:lnTo>
                    <a:pt x="22" y="56"/>
                  </a:lnTo>
                  <a:lnTo>
                    <a:pt x="23" y="58"/>
                  </a:lnTo>
                  <a:lnTo>
                    <a:pt x="23" y="60"/>
                  </a:lnTo>
                  <a:lnTo>
                    <a:pt x="23" y="62"/>
                  </a:lnTo>
                  <a:lnTo>
                    <a:pt x="24" y="63"/>
                  </a:lnTo>
                  <a:lnTo>
                    <a:pt x="27" y="64"/>
                  </a:lnTo>
                  <a:lnTo>
                    <a:pt x="31" y="67"/>
                  </a:lnTo>
                  <a:lnTo>
                    <a:pt x="35" y="69"/>
                  </a:lnTo>
                  <a:lnTo>
                    <a:pt x="41" y="73"/>
                  </a:lnTo>
                  <a:lnTo>
                    <a:pt x="46" y="75"/>
                  </a:lnTo>
                  <a:lnTo>
                    <a:pt x="51" y="78"/>
                  </a:lnTo>
                  <a:lnTo>
                    <a:pt x="53" y="81"/>
                  </a:lnTo>
                  <a:lnTo>
                    <a:pt x="55" y="84"/>
                  </a:lnTo>
                  <a:lnTo>
                    <a:pt x="58" y="88"/>
                  </a:lnTo>
                  <a:lnTo>
                    <a:pt x="59" y="92"/>
                  </a:lnTo>
                  <a:lnTo>
                    <a:pt x="59" y="98"/>
                  </a:lnTo>
                  <a:lnTo>
                    <a:pt x="59" y="103"/>
                  </a:lnTo>
                  <a:lnTo>
                    <a:pt x="58" y="109"/>
                  </a:lnTo>
                  <a:lnTo>
                    <a:pt x="55" y="113"/>
                  </a:lnTo>
                  <a:lnTo>
                    <a:pt x="51" y="117"/>
                  </a:lnTo>
                  <a:lnTo>
                    <a:pt x="46" y="120"/>
                  </a:lnTo>
                  <a:lnTo>
                    <a:pt x="41" y="122"/>
                  </a:lnTo>
                  <a:lnTo>
                    <a:pt x="35" y="124"/>
                  </a:lnTo>
                  <a:lnTo>
                    <a:pt x="30" y="124"/>
                  </a:lnTo>
                  <a:lnTo>
                    <a:pt x="23" y="124"/>
                  </a:lnTo>
                  <a:lnTo>
                    <a:pt x="17" y="122"/>
                  </a:lnTo>
                  <a:lnTo>
                    <a:pt x="12" y="120"/>
                  </a:lnTo>
                  <a:lnTo>
                    <a:pt x="8" y="117"/>
                  </a:lnTo>
                  <a:lnTo>
                    <a:pt x="4" y="113"/>
                  </a:lnTo>
                  <a:lnTo>
                    <a:pt x="2" y="107"/>
                  </a:lnTo>
                  <a:lnTo>
                    <a:pt x="0" y="102"/>
                  </a:lnTo>
                  <a:lnTo>
                    <a:pt x="0" y="95"/>
                  </a:lnTo>
                  <a:lnTo>
                    <a:pt x="0" y="93"/>
                  </a:lnTo>
                  <a:close/>
                  <a:moveTo>
                    <a:pt x="70" y="93"/>
                  </a:moveTo>
                  <a:lnTo>
                    <a:pt x="82" y="92"/>
                  </a:lnTo>
                  <a:lnTo>
                    <a:pt x="82" y="98"/>
                  </a:lnTo>
                  <a:lnTo>
                    <a:pt x="84" y="102"/>
                  </a:lnTo>
                  <a:lnTo>
                    <a:pt x="85" y="104"/>
                  </a:lnTo>
                  <a:lnTo>
                    <a:pt x="87" y="107"/>
                  </a:lnTo>
                  <a:lnTo>
                    <a:pt x="89" y="110"/>
                  </a:lnTo>
                  <a:lnTo>
                    <a:pt x="93" y="111"/>
                  </a:lnTo>
                  <a:lnTo>
                    <a:pt x="96" y="113"/>
                  </a:lnTo>
                  <a:lnTo>
                    <a:pt x="100" y="113"/>
                  </a:lnTo>
                  <a:lnTo>
                    <a:pt x="105" y="113"/>
                  </a:lnTo>
                  <a:lnTo>
                    <a:pt x="107" y="111"/>
                  </a:lnTo>
                  <a:lnTo>
                    <a:pt x="110" y="110"/>
                  </a:lnTo>
                  <a:lnTo>
                    <a:pt x="113" y="109"/>
                  </a:lnTo>
                  <a:lnTo>
                    <a:pt x="114" y="107"/>
                  </a:lnTo>
                  <a:lnTo>
                    <a:pt x="116" y="104"/>
                  </a:lnTo>
                  <a:lnTo>
                    <a:pt x="117" y="102"/>
                  </a:lnTo>
                  <a:lnTo>
                    <a:pt x="117" y="99"/>
                  </a:lnTo>
                  <a:lnTo>
                    <a:pt x="117" y="98"/>
                  </a:lnTo>
                  <a:lnTo>
                    <a:pt x="116" y="95"/>
                  </a:lnTo>
                  <a:lnTo>
                    <a:pt x="116" y="93"/>
                  </a:lnTo>
                  <a:lnTo>
                    <a:pt x="114" y="92"/>
                  </a:lnTo>
                  <a:lnTo>
                    <a:pt x="111" y="89"/>
                  </a:lnTo>
                  <a:lnTo>
                    <a:pt x="109" y="88"/>
                  </a:lnTo>
                  <a:lnTo>
                    <a:pt x="106" y="85"/>
                  </a:lnTo>
                  <a:lnTo>
                    <a:pt x="102" y="84"/>
                  </a:lnTo>
                  <a:lnTo>
                    <a:pt x="96" y="81"/>
                  </a:lnTo>
                  <a:lnTo>
                    <a:pt x="93" y="78"/>
                  </a:lnTo>
                  <a:lnTo>
                    <a:pt x="89" y="77"/>
                  </a:lnTo>
                  <a:lnTo>
                    <a:pt x="88" y="74"/>
                  </a:lnTo>
                  <a:lnTo>
                    <a:pt x="87" y="73"/>
                  </a:lnTo>
                  <a:lnTo>
                    <a:pt x="85" y="71"/>
                  </a:lnTo>
                  <a:lnTo>
                    <a:pt x="84" y="69"/>
                  </a:lnTo>
                  <a:lnTo>
                    <a:pt x="82" y="67"/>
                  </a:lnTo>
                  <a:lnTo>
                    <a:pt x="81" y="64"/>
                  </a:lnTo>
                  <a:lnTo>
                    <a:pt x="81" y="62"/>
                  </a:lnTo>
                  <a:lnTo>
                    <a:pt x="80" y="60"/>
                  </a:lnTo>
                  <a:lnTo>
                    <a:pt x="80" y="58"/>
                  </a:lnTo>
                  <a:lnTo>
                    <a:pt x="80" y="52"/>
                  </a:lnTo>
                  <a:lnTo>
                    <a:pt x="81" y="46"/>
                  </a:lnTo>
                  <a:lnTo>
                    <a:pt x="84" y="42"/>
                  </a:lnTo>
                  <a:lnTo>
                    <a:pt x="87" y="38"/>
                  </a:lnTo>
                  <a:lnTo>
                    <a:pt x="91" y="35"/>
                  </a:lnTo>
                  <a:lnTo>
                    <a:pt x="96" y="33"/>
                  </a:lnTo>
                  <a:lnTo>
                    <a:pt x="100" y="31"/>
                  </a:lnTo>
                  <a:lnTo>
                    <a:pt x="106" y="31"/>
                  </a:lnTo>
                  <a:lnTo>
                    <a:pt x="111" y="31"/>
                  </a:lnTo>
                  <a:lnTo>
                    <a:pt x="117" y="33"/>
                  </a:lnTo>
                  <a:lnTo>
                    <a:pt x="122" y="35"/>
                  </a:lnTo>
                  <a:lnTo>
                    <a:pt x="127" y="38"/>
                  </a:lnTo>
                  <a:lnTo>
                    <a:pt x="131" y="42"/>
                  </a:lnTo>
                  <a:lnTo>
                    <a:pt x="134" y="48"/>
                  </a:lnTo>
                  <a:lnTo>
                    <a:pt x="135" y="53"/>
                  </a:lnTo>
                  <a:lnTo>
                    <a:pt x="135" y="59"/>
                  </a:lnTo>
                  <a:lnTo>
                    <a:pt x="122" y="60"/>
                  </a:lnTo>
                  <a:lnTo>
                    <a:pt x="122" y="56"/>
                  </a:lnTo>
                  <a:lnTo>
                    <a:pt x="121" y="53"/>
                  </a:lnTo>
                  <a:lnTo>
                    <a:pt x="120" y="51"/>
                  </a:lnTo>
                  <a:lnTo>
                    <a:pt x="118" y="48"/>
                  </a:lnTo>
                  <a:lnTo>
                    <a:pt x="116" y="46"/>
                  </a:lnTo>
                  <a:lnTo>
                    <a:pt x="113" y="45"/>
                  </a:lnTo>
                  <a:lnTo>
                    <a:pt x="109" y="44"/>
                  </a:lnTo>
                  <a:lnTo>
                    <a:pt x="106" y="44"/>
                  </a:lnTo>
                  <a:lnTo>
                    <a:pt x="103" y="44"/>
                  </a:lnTo>
                  <a:lnTo>
                    <a:pt x="100" y="45"/>
                  </a:lnTo>
                  <a:lnTo>
                    <a:pt x="98" y="45"/>
                  </a:lnTo>
                  <a:lnTo>
                    <a:pt x="96" y="46"/>
                  </a:lnTo>
                  <a:lnTo>
                    <a:pt x="95" y="48"/>
                  </a:lnTo>
                  <a:lnTo>
                    <a:pt x="93" y="51"/>
                  </a:lnTo>
                  <a:lnTo>
                    <a:pt x="92" y="52"/>
                  </a:lnTo>
                  <a:lnTo>
                    <a:pt x="92" y="55"/>
                  </a:lnTo>
                  <a:lnTo>
                    <a:pt x="92" y="56"/>
                  </a:lnTo>
                  <a:lnTo>
                    <a:pt x="93" y="58"/>
                  </a:lnTo>
                  <a:lnTo>
                    <a:pt x="93" y="60"/>
                  </a:lnTo>
                  <a:lnTo>
                    <a:pt x="93" y="62"/>
                  </a:lnTo>
                  <a:lnTo>
                    <a:pt x="95" y="63"/>
                  </a:lnTo>
                  <a:lnTo>
                    <a:pt x="98" y="64"/>
                  </a:lnTo>
                  <a:lnTo>
                    <a:pt x="102" y="67"/>
                  </a:lnTo>
                  <a:lnTo>
                    <a:pt x="106" y="69"/>
                  </a:lnTo>
                  <a:lnTo>
                    <a:pt x="111" y="73"/>
                  </a:lnTo>
                  <a:lnTo>
                    <a:pt x="117" y="75"/>
                  </a:lnTo>
                  <a:lnTo>
                    <a:pt x="121" y="78"/>
                  </a:lnTo>
                  <a:lnTo>
                    <a:pt x="124" y="81"/>
                  </a:lnTo>
                  <a:lnTo>
                    <a:pt x="125" y="84"/>
                  </a:lnTo>
                  <a:lnTo>
                    <a:pt x="128" y="88"/>
                  </a:lnTo>
                  <a:lnTo>
                    <a:pt x="129" y="92"/>
                  </a:lnTo>
                  <a:lnTo>
                    <a:pt x="129" y="98"/>
                  </a:lnTo>
                  <a:lnTo>
                    <a:pt x="129" y="103"/>
                  </a:lnTo>
                  <a:lnTo>
                    <a:pt x="128" y="109"/>
                  </a:lnTo>
                  <a:lnTo>
                    <a:pt x="125" y="113"/>
                  </a:lnTo>
                  <a:lnTo>
                    <a:pt x="121" y="117"/>
                  </a:lnTo>
                  <a:lnTo>
                    <a:pt x="117" y="120"/>
                  </a:lnTo>
                  <a:lnTo>
                    <a:pt x="111" y="122"/>
                  </a:lnTo>
                  <a:lnTo>
                    <a:pt x="106" y="124"/>
                  </a:lnTo>
                  <a:lnTo>
                    <a:pt x="100" y="124"/>
                  </a:lnTo>
                  <a:lnTo>
                    <a:pt x="93" y="124"/>
                  </a:lnTo>
                  <a:lnTo>
                    <a:pt x="88" y="122"/>
                  </a:lnTo>
                  <a:lnTo>
                    <a:pt x="82" y="120"/>
                  </a:lnTo>
                  <a:lnTo>
                    <a:pt x="78" y="117"/>
                  </a:lnTo>
                  <a:lnTo>
                    <a:pt x="74" y="113"/>
                  </a:lnTo>
                  <a:lnTo>
                    <a:pt x="73" y="107"/>
                  </a:lnTo>
                  <a:lnTo>
                    <a:pt x="70" y="102"/>
                  </a:lnTo>
                  <a:lnTo>
                    <a:pt x="70" y="95"/>
                  </a:lnTo>
                  <a:lnTo>
                    <a:pt x="70" y="93"/>
                  </a:lnTo>
                  <a:close/>
                  <a:moveTo>
                    <a:pt x="158" y="17"/>
                  </a:moveTo>
                  <a:lnTo>
                    <a:pt x="161" y="0"/>
                  </a:lnTo>
                  <a:lnTo>
                    <a:pt x="174" y="0"/>
                  </a:lnTo>
                  <a:lnTo>
                    <a:pt x="171" y="17"/>
                  </a:lnTo>
                  <a:lnTo>
                    <a:pt x="158" y="17"/>
                  </a:lnTo>
                  <a:close/>
                  <a:moveTo>
                    <a:pt x="140" y="122"/>
                  </a:moveTo>
                  <a:lnTo>
                    <a:pt x="156" y="34"/>
                  </a:lnTo>
                  <a:lnTo>
                    <a:pt x="168" y="34"/>
                  </a:lnTo>
                  <a:lnTo>
                    <a:pt x="153" y="122"/>
                  </a:lnTo>
                  <a:lnTo>
                    <a:pt x="140" y="12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0" name="Freeform 222">
              <a:extLst>
                <a:ext uri="{FF2B5EF4-FFF2-40B4-BE49-F238E27FC236}">
                  <a16:creationId xmlns:a16="http://schemas.microsoft.com/office/drawing/2014/main" id="{53F35094-962C-4873-BB0E-18939B5E1AB5}"/>
                </a:ext>
              </a:extLst>
            </p:cNvPr>
            <p:cNvSpPr>
              <a:spLocks noEditPoints="1"/>
            </p:cNvSpPr>
            <p:nvPr/>
          </p:nvSpPr>
          <p:spPr bwMode="auto">
            <a:xfrm>
              <a:off x="1057" y="1189"/>
              <a:ext cx="275" cy="88"/>
            </a:xfrm>
            <a:custGeom>
              <a:avLst/>
              <a:gdLst>
                <a:gd name="T0" fmla="*/ 1 w 824"/>
                <a:gd name="T1" fmla="*/ 0 h 264"/>
                <a:gd name="T2" fmla="*/ 1 w 824"/>
                <a:gd name="T3" fmla="*/ 0 h 264"/>
                <a:gd name="T4" fmla="*/ 1 w 824"/>
                <a:gd name="T5" fmla="*/ 0 h 264"/>
                <a:gd name="T6" fmla="*/ 1 w 824"/>
                <a:gd name="T7" fmla="*/ 0 h 264"/>
                <a:gd name="T8" fmla="*/ 1 w 824"/>
                <a:gd name="T9" fmla="*/ 0 h 264"/>
                <a:gd name="T10" fmla="*/ 1 w 824"/>
                <a:gd name="T11" fmla="*/ 0 h 264"/>
                <a:gd name="T12" fmla="*/ 1 w 824"/>
                <a:gd name="T13" fmla="*/ 0 h 264"/>
                <a:gd name="T14" fmla="*/ 1 w 824"/>
                <a:gd name="T15" fmla="*/ 0 h 264"/>
                <a:gd name="T16" fmla="*/ 1 w 824"/>
                <a:gd name="T17" fmla="*/ 0 h 264"/>
                <a:gd name="T18" fmla="*/ 1 w 824"/>
                <a:gd name="T19" fmla="*/ 0 h 264"/>
                <a:gd name="T20" fmla="*/ 1 w 824"/>
                <a:gd name="T21" fmla="*/ 0 h 264"/>
                <a:gd name="T22" fmla="*/ 1 w 824"/>
                <a:gd name="T23" fmla="*/ 0 h 264"/>
                <a:gd name="T24" fmla="*/ 1 w 824"/>
                <a:gd name="T25" fmla="*/ 0 h 264"/>
                <a:gd name="T26" fmla="*/ 1 w 824"/>
                <a:gd name="T27" fmla="*/ 0 h 264"/>
                <a:gd name="T28" fmla="*/ 1 w 824"/>
                <a:gd name="T29" fmla="*/ 0 h 264"/>
                <a:gd name="T30" fmla="*/ 1 w 824"/>
                <a:gd name="T31" fmla="*/ 0 h 264"/>
                <a:gd name="T32" fmla="*/ 1 w 824"/>
                <a:gd name="T33" fmla="*/ 0 h 264"/>
                <a:gd name="T34" fmla="*/ 1 w 824"/>
                <a:gd name="T35" fmla="*/ 0 h 264"/>
                <a:gd name="T36" fmla="*/ 1 w 824"/>
                <a:gd name="T37" fmla="*/ 0 h 264"/>
                <a:gd name="T38" fmla="*/ 1 w 824"/>
                <a:gd name="T39" fmla="*/ 0 h 264"/>
                <a:gd name="T40" fmla="*/ 1 w 824"/>
                <a:gd name="T41" fmla="*/ 0 h 264"/>
                <a:gd name="T42" fmla="*/ 1 w 824"/>
                <a:gd name="T43" fmla="*/ 0 h 264"/>
                <a:gd name="T44" fmla="*/ 1 w 824"/>
                <a:gd name="T45" fmla="*/ 0 h 264"/>
                <a:gd name="T46" fmla="*/ 1 w 824"/>
                <a:gd name="T47" fmla="*/ 0 h 264"/>
                <a:gd name="T48" fmla="*/ 1 w 824"/>
                <a:gd name="T49" fmla="*/ 0 h 264"/>
                <a:gd name="T50" fmla="*/ 1 w 824"/>
                <a:gd name="T51" fmla="*/ 0 h 264"/>
                <a:gd name="T52" fmla="*/ 1 w 824"/>
                <a:gd name="T53" fmla="*/ 0 h 264"/>
                <a:gd name="T54" fmla="*/ 1 w 824"/>
                <a:gd name="T55" fmla="*/ 0 h 264"/>
                <a:gd name="T56" fmla="*/ 1 w 824"/>
                <a:gd name="T57" fmla="*/ 0 h 264"/>
                <a:gd name="T58" fmla="*/ 1 w 824"/>
                <a:gd name="T59" fmla="*/ 0 h 264"/>
                <a:gd name="T60" fmla="*/ 1 w 824"/>
                <a:gd name="T61" fmla="*/ 0 h 264"/>
                <a:gd name="T62" fmla="*/ 1 w 824"/>
                <a:gd name="T63" fmla="*/ 0 h 264"/>
                <a:gd name="T64" fmla="*/ 1 w 824"/>
                <a:gd name="T65" fmla="*/ 0 h 264"/>
                <a:gd name="T66" fmla="*/ 1 w 824"/>
                <a:gd name="T67" fmla="*/ 0 h 264"/>
                <a:gd name="T68" fmla="*/ 1 w 824"/>
                <a:gd name="T69" fmla="*/ 0 h 264"/>
                <a:gd name="T70" fmla="*/ 1 w 824"/>
                <a:gd name="T71" fmla="*/ 0 h 264"/>
                <a:gd name="T72" fmla="*/ 1 w 824"/>
                <a:gd name="T73" fmla="*/ 0 h 264"/>
                <a:gd name="T74" fmla="*/ 1 w 824"/>
                <a:gd name="T75" fmla="*/ 0 h 264"/>
                <a:gd name="T76" fmla="*/ 1 w 824"/>
                <a:gd name="T77" fmla="*/ 0 h 264"/>
                <a:gd name="T78" fmla="*/ 1 w 824"/>
                <a:gd name="T79" fmla="*/ 0 h 264"/>
                <a:gd name="T80" fmla="*/ 1 w 824"/>
                <a:gd name="T81" fmla="*/ 0 h 264"/>
                <a:gd name="T82" fmla="*/ 1 w 824"/>
                <a:gd name="T83" fmla="*/ 0 h 264"/>
                <a:gd name="T84" fmla="*/ 0 w 824"/>
                <a:gd name="T85" fmla="*/ 0 h 264"/>
                <a:gd name="T86" fmla="*/ 0 w 824"/>
                <a:gd name="T87" fmla="*/ 0 h 264"/>
                <a:gd name="T88" fmla="*/ 0 w 824"/>
                <a:gd name="T89" fmla="*/ 0 h 264"/>
                <a:gd name="T90" fmla="*/ 0 w 824"/>
                <a:gd name="T91" fmla="*/ 0 h 2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24" h="264">
                  <a:moveTo>
                    <a:pt x="678" y="58"/>
                  </a:moveTo>
                  <a:lnTo>
                    <a:pt x="678" y="46"/>
                  </a:lnTo>
                  <a:lnTo>
                    <a:pt x="681" y="35"/>
                  </a:lnTo>
                  <a:lnTo>
                    <a:pt x="683" y="25"/>
                  </a:lnTo>
                  <a:lnTo>
                    <a:pt x="689" y="17"/>
                  </a:lnTo>
                  <a:lnTo>
                    <a:pt x="695" y="10"/>
                  </a:lnTo>
                  <a:lnTo>
                    <a:pt x="701" y="4"/>
                  </a:lnTo>
                  <a:lnTo>
                    <a:pt x="710" y="2"/>
                  </a:lnTo>
                  <a:lnTo>
                    <a:pt x="718" y="0"/>
                  </a:lnTo>
                  <a:lnTo>
                    <a:pt x="724" y="0"/>
                  </a:lnTo>
                  <a:lnTo>
                    <a:pt x="729" y="3"/>
                  </a:lnTo>
                  <a:lnTo>
                    <a:pt x="735" y="6"/>
                  </a:lnTo>
                  <a:lnTo>
                    <a:pt x="739" y="10"/>
                  </a:lnTo>
                  <a:lnTo>
                    <a:pt x="743" y="15"/>
                  </a:lnTo>
                  <a:lnTo>
                    <a:pt x="746" y="22"/>
                  </a:lnTo>
                  <a:lnTo>
                    <a:pt x="747" y="29"/>
                  </a:lnTo>
                  <a:lnTo>
                    <a:pt x="747" y="38"/>
                  </a:lnTo>
                  <a:lnTo>
                    <a:pt x="747" y="46"/>
                  </a:lnTo>
                  <a:lnTo>
                    <a:pt x="746" y="54"/>
                  </a:lnTo>
                  <a:lnTo>
                    <a:pt x="744" y="61"/>
                  </a:lnTo>
                  <a:lnTo>
                    <a:pt x="741" y="68"/>
                  </a:lnTo>
                  <a:lnTo>
                    <a:pt x="739" y="73"/>
                  </a:lnTo>
                  <a:lnTo>
                    <a:pt x="735" y="79"/>
                  </a:lnTo>
                  <a:lnTo>
                    <a:pt x="730" y="83"/>
                  </a:lnTo>
                  <a:lnTo>
                    <a:pt x="726" y="87"/>
                  </a:lnTo>
                  <a:lnTo>
                    <a:pt x="722" y="90"/>
                  </a:lnTo>
                  <a:lnTo>
                    <a:pt x="718" y="91"/>
                  </a:lnTo>
                  <a:lnTo>
                    <a:pt x="712" y="93"/>
                  </a:lnTo>
                  <a:lnTo>
                    <a:pt x="708" y="93"/>
                  </a:lnTo>
                  <a:lnTo>
                    <a:pt x="701" y="93"/>
                  </a:lnTo>
                  <a:lnTo>
                    <a:pt x="696" y="91"/>
                  </a:lnTo>
                  <a:lnTo>
                    <a:pt x="690" y="89"/>
                  </a:lnTo>
                  <a:lnTo>
                    <a:pt x="686" y="85"/>
                  </a:lnTo>
                  <a:lnTo>
                    <a:pt x="682" y="79"/>
                  </a:lnTo>
                  <a:lnTo>
                    <a:pt x="681" y="73"/>
                  </a:lnTo>
                  <a:lnTo>
                    <a:pt x="678" y="67"/>
                  </a:lnTo>
                  <a:lnTo>
                    <a:pt x="678" y="58"/>
                  </a:lnTo>
                  <a:close/>
                  <a:moveTo>
                    <a:pt x="690" y="57"/>
                  </a:moveTo>
                  <a:lnTo>
                    <a:pt x="690" y="62"/>
                  </a:lnTo>
                  <a:lnTo>
                    <a:pt x="692" y="68"/>
                  </a:lnTo>
                  <a:lnTo>
                    <a:pt x="693" y="72"/>
                  </a:lnTo>
                  <a:lnTo>
                    <a:pt x="695" y="76"/>
                  </a:lnTo>
                  <a:lnTo>
                    <a:pt x="697" y="79"/>
                  </a:lnTo>
                  <a:lnTo>
                    <a:pt x="701" y="80"/>
                  </a:lnTo>
                  <a:lnTo>
                    <a:pt x="704" y="82"/>
                  </a:lnTo>
                  <a:lnTo>
                    <a:pt x="708" y="82"/>
                  </a:lnTo>
                  <a:lnTo>
                    <a:pt x="711" y="82"/>
                  </a:lnTo>
                  <a:lnTo>
                    <a:pt x="714" y="80"/>
                  </a:lnTo>
                  <a:lnTo>
                    <a:pt x="717" y="79"/>
                  </a:lnTo>
                  <a:lnTo>
                    <a:pt x="719" y="78"/>
                  </a:lnTo>
                  <a:lnTo>
                    <a:pt x="722" y="75"/>
                  </a:lnTo>
                  <a:lnTo>
                    <a:pt x="725" y="71"/>
                  </a:lnTo>
                  <a:lnTo>
                    <a:pt x="728" y="67"/>
                  </a:lnTo>
                  <a:lnTo>
                    <a:pt x="730" y="61"/>
                  </a:lnTo>
                  <a:lnTo>
                    <a:pt x="732" y="56"/>
                  </a:lnTo>
                  <a:lnTo>
                    <a:pt x="733" y="50"/>
                  </a:lnTo>
                  <a:lnTo>
                    <a:pt x="735" y="44"/>
                  </a:lnTo>
                  <a:lnTo>
                    <a:pt x="735" y="39"/>
                  </a:lnTo>
                  <a:lnTo>
                    <a:pt x="735" y="33"/>
                  </a:lnTo>
                  <a:lnTo>
                    <a:pt x="733" y="28"/>
                  </a:lnTo>
                  <a:lnTo>
                    <a:pt x="732" y="24"/>
                  </a:lnTo>
                  <a:lnTo>
                    <a:pt x="730" y="20"/>
                  </a:lnTo>
                  <a:lnTo>
                    <a:pt x="728" y="17"/>
                  </a:lnTo>
                  <a:lnTo>
                    <a:pt x="724" y="14"/>
                  </a:lnTo>
                  <a:lnTo>
                    <a:pt x="721" y="13"/>
                  </a:lnTo>
                  <a:lnTo>
                    <a:pt x="717" y="13"/>
                  </a:lnTo>
                  <a:lnTo>
                    <a:pt x="714" y="13"/>
                  </a:lnTo>
                  <a:lnTo>
                    <a:pt x="711" y="14"/>
                  </a:lnTo>
                  <a:lnTo>
                    <a:pt x="707" y="15"/>
                  </a:lnTo>
                  <a:lnTo>
                    <a:pt x="704" y="17"/>
                  </a:lnTo>
                  <a:lnTo>
                    <a:pt x="701" y="20"/>
                  </a:lnTo>
                  <a:lnTo>
                    <a:pt x="699" y="24"/>
                  </a:lnTo>
                  <a:lnTo>
                    <a:pt x="697" y="28"/>
                  </a:lnTo>
                  <a:lnTo>
                    <a:pt x="695" y="33"/>
                  </a:lnTo>
                  <a:lnTo>
                    <a:pt x="693" y="39"/>
                  </a:lnTo>
                  <a:lnTo>
                    <a:pt x="692" y="44"/>
                  </a:lnTo>
                  <a:lnTo>
                    <a:pt x="690" y="51"/>
                  </a:lnTo>
                  <a:lnTo>
                    <a:pt x="690" y="57"/>
                  </a:lnTo>
                  <a:close/>
                  <a:moveTo>
                    <a:pt x="754" y="91"/>
                  </a:moveTo>
                  <a:lnTo>
                    <a:pt x="769" y="3"/>
                  </a:lnTo>
                  <a:lnTo>
                    <a:pt x="780" y="3"/>
                  </a:lnTo>
                  <a:lnTo>
                    <a:pt x="777" y="18"/>
                  </a:lnTo>
                  <a:lnTo>
                    <a:pt x="782" y="14"/>
                  </a:lnTo>
                  <a:lnTo>
                    <a:pt x="786" y="10"/>
                  </a:lnTo>
                  <a:lnTo>
                    <a:pt x="790" y="7"/>
                  </a:lnTo>
                  <a:lnTo>
                    <a:pt x="793" y="4"/>
                  </a:lnTo>
                  <a:lnTo>
                    <a:pt x="795" y="3"/>
                  </a:lnTo>
                  <a:lnTo>
                    <a:pt x="800" y="2"/>
                  </a:lnTo>
                  <a:lnTo>
                    <a:pt x="802" y="0"/>
                  </a:lnTo>
                  <a:lnTo>
                    <a:pt x="805" y="0"/>
                  </a:lnTo>
                  <a:lnTo>
                    <a:pt x="809" y="0"/>
                  </a:lnTo>
                  <a:lnTo>
                    <a:pt x="813" y="2"/>
                  </a:lnTo>
                  <a:lnTo>
                    <a:pt x="816" y="3"/>
                  </a:lnTo>
                  <a:lnTo>
                    <a:pt x="819" y="6"/>
                  </a:lnTo>
                  <a:lnTo>
                    <a:pt x="822" y="9"/>
                  </a:lnTo>
                  <a:lnTo>
                    <a:pt x="823" y="13"/>
                  </a:lnTo>
                  <a:lnTo>
                    <a:pt x="824" y="17"/>
                  </a:lnTo>
                  <a:lnTo>
                    <a:pt x="824" y="22"/>
                  </a:lnTo>
                  <a:lnTo>
                    <a:pt x="824" y="25"/>
                  </a:lnTo>
                  <a:lnTo>
                    <a:pt x="824" y="28"/>
                  </a:lnTo>
                  <a:lnTo>
                    <a:pt x="824" y="32"/>
                  </a:lnTo>
                  <a:lnTo>
                    <a:pt x="823" y="38"/>
                  </a:lnTo>
                  <a:lnTo>
                    <a:pt x="813" y="91"/>
                  </a:lnTo>
                  <a:lnTo>
                    <a:pt x="801" y="91"/>
                  </a:lnTo>
                  <a:lnTo>
                    <a:pt x="811" y="35"/>
                  </a:lnTo>
                  <a:lnTo>
                    <a:pt x="812" y="31"/>
                  </a:lnTo>
                  <a:lnTo>
                    <a:pt x="812" y="28"/>
                  </a:lnTo>
                  <a:lnTo>
                    <a:pt x="812" y="25"/>
                  </a:lnTo>
                  <a:lnTo>
                    <a:pt x="812" y="24"/>
                  </a:lnTo>
                  <a:lnTo>
                    <a:pt x="812" y="21"/>
                  </a:lnTo>
                  <a:lnTo>
                    <a:pt x="811" y="20"/>
                  </a:lnTo>
                  <a:lnTo>
                    <a:pt x="811" y="17"/>
                  </a:lnTo>
                  <a:lnTo>
                    <a:pt x="809" y="15"/>
                  </a:lnTo>
                  <a:lnTo>
                    <a:pt x="808" y="14"/>
                  </a:lnTo>
                  <a:lnTo>
                    <a:pt x="806" y="14"/>
                  </a:lnTo>
                  <a:lnTo>
                    <a:pt x="804" y="13"/>
                  </a:lnTo>
                  <a:lnTo>
                    <a:pt x="802" y="13"/>
                  </a:lnTo>
                  <a:lnTo>
                    <a:pt x="797" y="13"/>
                  </a:lnTo>
                  <a:lnTo>
                    <a:pt x="793" y="14"/>
                  </a:lnTo>
                  <a:lnTo>
                    <a:pt x="788" y="17"/>
                  </a:lnTo>
                  <a:lnTo>
                    <a:pt x="784" y="21"/>
                  </a:lnTo>
                  <a:lnTo>
                    <a:pt x="780" y="27"/>
                  </a:lnTo>
                  <a:lnTo>
                    <a:pt x="777" y="32"/>
                  </a:lnTo>
                  <a:lnTo>
                    <a:pt x="775" y="40"/>
                  </a:lnTo>
                  <a:lnTo>
                    <a:pt x="773" y="50"/>
                  </a:lnTo>
                  <a:lnTo>
                    <a:pt x="766" y="91"/>
                  </a:lnTo>
                  <a:lnTo>
                    <a:pt x="754" y="91"/>
                  </a:lnTo>
                  <a:close/>
                  <a:moveTo>
                    <a:pt x="0" y="264"/>
                  </a:moveTo>
                  <a:lnTo>
                    <a:pt x="20" y="141"/>
                  </a:lnTo>
                  <a:lnTo>
                    <a:pt x="34" y="141"/>
                  </a:lnTo>
                  <a:lnTo>
                    <a:pt x="26" y="192"/>
                  </a:lnTo>
                  <a:lnTo>
                    <a:pt x="78" y="192"/>
                  </a:lnTo>
                  <a:lnTo>
                    <a:pt x="87" y="141"/>
                  </a:lnTo>
                  <a:lnTo>
                    <a:pt x="101" y="141"/>
                  </a:lnTo>
                  <a:lnTo>
                    <a:pt x="80" y="264"/>
                  </a:lnTo>
                  <a:lnTo>
                    <a:pt x="66" y="264"/>
                  </a:lnTo>
                  <a:lnTo>
                    <a:pt x="76" y="207"/>
                  </a:lnTo>
                  <a:lnTo>
                    <a:pt x="23" y="207"/>
                  </a:lnTo>
                  <a:lnTo>
                    <a:pt x="14" y="264"/>
                  </a:lnTo>
                  <a:lnTo>
                    <a:pt x="0" y="26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1" name="Freeform 223">
              <a:extLst>
                <a:ext uri="{FF2B5EF4-FFF2-40B4-BE49-F238E27FC236}">
                  <a16:creationId xmlns:a16="http://schemas.microsoft.com/office/drawing/2014/main" id="{C5B460A0-8856-4A31-AE8D-3EB8E4FD8664}"/>
                </a:ext>
              </a:extLst>
            </p:cNvPr>
            <p:cNvSpPr>
              <a:spLocks noEditPoints="1"/>
            </p:cNvSpPr>
            <p:nvPr/>
          </p:nvSpPr>
          <p:spPr bwMode="auto">
            <a:xfrm>
              <a:off x="1091" y="1236"/>
              <a:ext cx="153" cy="41"/>
            </a:xfrm>
            <a:custGeom>
              <a:avLst/>
              <a:gdLst>
                <a:gd name="T0" fmla="*/ 0 w 458"/>
                <a:gd name="T1" fmla="*/ 0 h 125"/>
                <a:gd name="T2" fmla="*/ 0 w 458"/>
                <a:gd name="T3" fmla="*/ 0 h 125"/>
                <a:gd name="T4" fmla="*/ 0 w 458"/>
                <a:gd name="T5" fmla="*/ 0 h 125"/>
                <a:gd name="T6" fmla="*/ 0 w 458"/>
                <a:gd name="T7" fmla="*/ 0 h 125"/>
                <a:gd name="T8" fmla="*/ 0 w 458"/>
                <a:gd name="T9" fmla="*/ 0 h 125"/>
                <a:gd name="T10" fmla="*/ 0 w 458"/>
                <a:gd name="T11" fmla="*/ 0 h 125"/>
                <a:gd name="T12" fmla="*/ 0 w 458"/>
                <a:gd name="T13" fmla="*/ 0 h 125"/>
                <a:gd name="T14" fmla="*/ 0 w 458"/>
                <a:gd name="T15" fmla="*/ 0 h 125"/>
                <a:gd name="T16" fmla="*/ 0 w 458"/>
                <a:gd name="T17" fmla="*/ 0 h 125"/>
                <a:gd name="T18" fmla="*/ 0 w 458"/>
                <a:gd name="T19" fmla="*/ 0 h 125"/>
                <a:gd name="T20" fmla="*/ 0 w 458"/>
                <a:gd name="T21" fmla="*/ 0 h 125"/>
                <a:gd name="T22" fmla="*/ 0 w 458"/>
                <a:gd name="T23" fmla="*/ 0 h 125"/>
                <a:gd name="T24" fmla="*/ 0 w 458"/>
                <a:gd name="T25" fmla="*/ 0 h 125"/>
                <a:gd name="T26" fmla="*/ 0 w 458"/>
                <a:gd name="T27" fmla="*/ 0 h 125"/>
                <a:gd name="T28" fmla="*/ 0 w 458"/>
                <a:gd name="T29" fmla="*/ 0 h 125"/>
                <a:gd name="T30" fmla="*/ 0 w 458"/>
                <a:gd name="T31" fmla="*/ 0 h 125"/>
                <a:gd name="T32" fmla="*/ 0 w 458"/>
                <a:gd name="T33" fmla="*/ 0 h 125"/>
                <a:gd name="T34" fmla="*/ 0 w 458"/>
                <a:gd name="T35" fmla="*/ 0 h 125"/>
                <a:gd name="T36" fmla="*/ 0 w 458"/>
                <a:gd name="T37" fmla="*/ 0 h 125"/>
                <a:gd name="T38" fmla="*/ 0 w 458"/>
                <a:gd name="T39" fmla="*/ 0 h 125"/>
                <a:gd name="T40" fmla="*/ 0 w 458"/>
                <a:gd name="T41" fmla="*/ 0 h 125"/>
                <a:gd name="T42" fmla="*/ 0 w 458"/>
                <a:gd name="T43" fmla="*/ 0 h 125"/>
                <a:gd name="T44" fmla="*/ 0 w 458"/>
                <a:gd name="T45" fmla="*/ 0 h 125"/>
                <a:gd name="T46" fmla="*/ 0 w 458"/>
                <a:gd name="T47" fmla="*/ 0 h 125"/>
                <a:gd name="T48" fmla="*/ 0 w 458"/>
                <a:gd name="T49" fmla="*/ 0 h 125"/>
                <a:gd name="T50" fmla="*/ 0 w 458"/>
                <a:gd name="T51" fmla="*/ 0 h 125"/>
                <a:gd name="T52" fmla="*/ 0 w 458"/>
                <a:gd name="T53" fmla="*/ 0 h 125"/>
                <a:gd name="T54" fmla="*/ 0 w 458"/>
                <a:gd name="T55" fmla="*/ 0 h 125"/>
                <a:gd name="T56" fmla="*/ 0 w 458"/>
                <a:gd name="T57" fmla="*/ 0 h 125"/>
                <a:gd name="T58" fmla="*/ 0 w 458"/>
                <a:gd name="T59" fmla="*/ 0 h 125"/>
                <a:gd name="T60" fmla="*/ 0 w 458"/>
                <a:gd name="T61" fmla="*/ 0 h 125"/>
                <a:gd name="T62" fmla="*/ 0 w 458"/>
                <a:gd name="T63" fmla="*/ 0 h 125"/>
                <a:gd name="T64" fmla="*/ 0 w 458"/>
                <a:gd name="T65" fmla="*/ 0 h 125"/>
                <a:gd name="T66" fmla="*/ 0 w 458"/>
                <a:gd name="T67" fmla="*/ 0 h 125"/>
                <a:gd name="T68" fmla="*/ 0 w 458"/>
                <a:gd name="T69" fmla="*/ 0 h 125"/>
                <a:gd name="T70" fmla="*/ 0 w 458"/>
                <a:gd name="T71" fmla="*/ 0 h 125"/>
                <a:gd name="T72" fmla="*/ 0 w 458"/>
                <a:gd name="T73" fmla="*/ 0 h 125"/>
                <a:gd name="T74" fmla="*/ 0 w 458"/>
                <a:gd name="T75" fmla="*/ 0 h 125"/>
                <a:gd name="T76" fmla="*/ 0 w 458"/>
                <a:gd name="T77" fmla="*/ 0 h 125"/>
                <a:gd name="T78" fmla="*/ 0 w 458"/>
                <a:gd name="T79" fmla="*/ 0 h 125"/>
                <a:gd name="T80" fmla="*/ 1 w 458"/>
                <a:gd name="T81" fmla="*/ 0 h 125"/>
                <a:gd name="T82" fmla="*/ 1 w 458"/>
                <a:gd name="T83" fmla="*/ 0 h 125"/>
                <a:gd name="T84" fmla="*/ 0 w 458"/>
                <a:gd name="T85" fmla="*/ 0 h 125"/>
                <a:gd name="T86" fmla="*/ 0 w 458"/>
                <a:gd name="T87" fmla="*/ 0 h 125"/>
                <a:gd name="T88" fmla="*/ 1 w 458"/>
                <a:gd name="T89" fmla="*/ 0 h 125"/>
                <a:gd name="T90" fmla="*/ 1 w 458"/>
                <a:gd name="T91" fmla="*/ 0 h 125"/>
                <a:gd name="T92" fmla="*/ 1 w 458"/>
                <a:gd name="T93" fmla="*/ 0 h 125"/>
                <a:gd name="T94" fmla="*/ 1 w 458"/>
                <a:gd name="T95" fmla="*/ 0 h 125"/>
                <a:gd name="T96" fmla="*/ 1 w 458"/>
                <a:gd name="T97" fmla="*/ 0 h 125"/>
                <a:gd name="T98" fmla="*/ 1 w 458"/>
                <a:gd name="T99" fmla="*/ 0 h 125"/>
                <a:gd name="T100" fmla="*/ 1 w 458"/>
                <a:gd name="T101" fmla="*/ 0 h 125"/>
                <a:gd name="T102" fmla="*/ 1 w 458"/>
                <a:gd name="T103" fmla="*/ 0 h 125"/>
                <a:gd name="T104" fmla="*/ 0 w 458"/>
                <a:gd name="T105" fmla="*/ 0 h 125"/>
                <a:gd name="T106" fmla="*/ 0 w 458"/>
                <a:gd name="T107" fmla="*/ 0 h 125"/>
                <a:gd name="T108" fmla="*/ 1 w 458"/>
                <a:gd name="T109" fmla="*/ 0 h 125"/>
                <a:gd name="T110" fmla="*/ 1 w 458"/>
                <a:gd name="T111" fmla="*/ 0 h 125"/>
                <a:gd name="T112" fmla="*/ 1 w 458"/>
                <a:gd name="T113" fmla="*/ 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58" h="125">
                  <a:moveTo>
                    <a:pt x="51" y="95"/>
                  </a:moveTo>
                  <a:lnTo>
                    <a:pt x="64" y="96"/>
                  </a:lnTo>
                  <a:lnTo>
                    <a:pt x="61" y="102"/>
                  </a:lnTo>
                  <a:lnTo>
                    <a:pt x="58" y="108"/>
                  </a:lnTo>
                  <a:lnTo>
                    <a:pt x="54" y="113"/>
                  </a:lnTo>
                  <a:lnTo>
                    <a:pt x="50" y="119"/>
                  </a:lnTo>
                  <a:lnTo>
                    <a:pt x="45" y="121"/>
                  </a:lnTo>
                  <a:lnTo>
                    <a:pt x="40" y="124"/>
                  </a:lnTo>
                  <a:lnTo>
                    <a:pt x="35" y="125"/>
                  </a:lnTo>
                  <a:lnTo>
                    <a:pt x="29" y="125"/>
                  </a:lnTo>
                  <a:lnTo>
                    <a:pt x="25" y="125"/>
                  </a:lnTo>
                  <a:lnTo>
                    <a:pt x="21" y="124"/>
                  </a:lnTo>
                  <a:lnTo>
                    <a:pt x="17" y="124"/>
                  </a:lnTo>
                  <a:lnTo>
                    <a:pt x="14" y="123"/>
                  </a:lnTo>
                  <a:lnTo>
                    <a:pt x="11" y="120"/>
                  </a:lnTo>
                  <a:lnTo>
                    <a:pt x="9" y="117"/>
                  </a:lnTo>
                  <a:lnTo>
                    <a:pt x="7" y="113"/>
                  </a:lnTo>
                  <a:lnTo>
                    <a:pt x="4" y="109"/>
                  </a:lnTo>
                  <a:lnTo>
                    <a:pt x="3" y="105"/>
                  </a:lnTo>
                  <a:lnTo>
                    <a:pt x="2" y="99"/>
                  </a:lnTo>
                  <a:lnTo>
                    <a:pt x="0" y="94"/>
                  </a:lnTo>
                  <a:lnTo>
                    <a:pt x="0" y="88"/>
                  </a:lnTo>
                  <a:lnTo>
                    <a:pt x="0" y="81"/>
                  </a:lnTo>
                  <a:lnTo>
                    <a:pt x="2" y="73"/>
                  </a:lnTo>
                  <a:lnTo>
                    <a:pt x="3" y="66"/>
                  </a:lnTo>
                  <a:lnTo>
                    <a:pt x="6" y="59"/>
                  </a:lnTo>
                  <a:lnTo>
                    <a:pt x="9" y="54"/>
                  </a:lnTo>
                  <a:lnTo>
                    <a:pt x="13" y="48"/>
                  </a:lnTo>
                  <a:lnTo>
                    <a:pt x="17" y="44"/>
                  </a:lnTo>
                  <a:lnTo>
                    <a:pt x="21" y="40"/>
                  </a:lnTo>
                  <a:lnTo>
                    <a:pt x="25" y="37"/>
                  </a:lnTo>
                  <a:lnTo>
                    <a:pt x="29" y="34"/>
                  </a:lnTo>
                  <a:lnTo>
                    <a:pt x="33" y="33"/>
                  </a:lnTo>
                  <a:lnTo>
                    <a:pt x="39" y="33"/>
                  </a:lnTo>
                  <a:lnTo>
                    <a:pt x="45" y="33"/>
                  </a:lnTo>
                  <a:lnTo>
                    <a:pt x="50" y="36"/>
                  </a:lnTo>
                  <a:lnTo>
                    <a:pt x="56" y="38"/>
                  </a:lnTo>
                  <a:lnTo>
                    <a:pt x="60" y="43"/>
                  </a:lnTo>
                  <a:lnTo>
                    <a:pt x="64" y="48"/>
                  </a:lnTo>
                  <a:lnTo>
                    <a:pt x="67" y="54"/>
                  </a:lnTo>
                  <a:lnTo>
                    <a:pt x="68" y="62"/>
                  </a:lnTo>
                  <a:lnTo>
                    <a:pt x="68" y="70"/>
                  </a:lnTo>
                  <a:lnTo>
                    <a:pt x="68" y="73"/>
                  </a:lnTo>
                  <a:lnTo>
                    <a:pt x="68" y="77"/>
                  </a:lnTo>
                  <a:lnTo>
                    <a:pt x="68" y="80"/>
                  </a:lnTo>
                  <a:lnTo>
                    <a:pt x="67" y="84"/>
                  </a:lnTo>
                  <a:lnTo>
                    <a:pt x="13" y="84"/>
                  </a:lnTo>
                  <a:lnTo>
                    <a:pt x="13" y="85"/>
                  </a:lnTo>
                  <a:lnTo>
                    <a:pt x="13" y="87"/>
                  </a:lnTo>
                  <a:lnTo>
                    <a:pt x="13" y="88"/>
                  </a:lnTo>
                  <a:lnTo>
                    <a:pt x="13" y="94"/>
                  </a:lnTo>
                  <a:lnTo>
                    <a:pt x="14" y="99"/>
                  </a:lnTo>
                  <a:lnTo>
                    <a:pt x="16" y="103"/>
                  </a:lnTo>
                  <a:lnTo>
                    <a:pt x="17" y="108"/>
                  </a:lnTo>
                  <a:lnTo>
                    <a:pt x="20" y="110"/>
                  </a:lnTo>
                  <a:lnTo>
                    <a:pt x="22" y="113"/>
                  </a:lnTo>
                  <a:lnTo>
                    <a:pt x="25" y="114"/>
                  </a:lnTo>
                  <a:lnTo>
                    <a:pt x="29" y="114"/>
                  </a:lnTo>
                  <a:lnTo>
                    <a:pt x="32" y="114"/>
                  </a:lnTo>
                  <a:lnTo>
                    <a:pt x="36" y="113"/>
                  </a:lnTo>
                  <a:lnTo>
                    <a:pt x="39" y="110"/>
                  </a:lnTo>
                  <a:lnTo>
                    <a:pt x="42" y="109"/>
                  </a:lnTo>
                  <a:lnTo>
                    <a:pt x="45" y="106"/>
                  </a:lnTo>
                  <a:lnTo>
                    <a:pt x="47" y="103"/>
                  </a:lnTo>
                  <a:lnTo>
                    <a:pt x="49" y="99"/>
                  </a:lnTo>
                  <a:lnTo>
                    <a:pt x="51" y="95"/>
                  </a:lnTo>
                  <a:close/>
                  <a:moveTo>
                    <a:pt x="14" y="72"/>
                  </a:moveTo>
                  <a:lnTo>
                    <a:pt x="56" y="72"/>
                  </a:lnTo>
                  <a:lnTo>
                    <a:pt x="56" y="69"/>
                  </a:lnTo>
                  <a:lnTo>
                    <a:pt x="56" y="63"/>
                  </a:lnTo>
                  <a:lnTo>
                    <a:pt x="54" y="58"/>
                  </a:lnTo>
                  <a:lnTo>
                    <a:pt x="53" y="54"/>
                  </a:lnTo>
                  <a:lnTo>
                    <a:pt x="51" y="51"/>
                  </a:lnTo>
                  <a:lnTo>
                    <a:pt x="49" y="48"/>
                  </a:lnTo>
                  <a:lnTo>
                    <a:pt x="46" y="47"/>
                  </a:lnTo>
                  <a:lnTo>
                    <a:pt x="43" y="45"/>
                  </a:lnTo>
                  <a:lnTo>
                    <a:pt x="39" y="45"/>
                  </a:lnTo>
                  <a:lnTo>
                    <a:pt x="35" y="45"/>
                  </a:lnTo>
                  <a:lnTo>
                    <a:pt x="32" y="47"/>
                  </a:lnTo>
                  <a:lnTo>
                    <a:pt x="28" y="50"/>
                  </a:lnTo>
                  <a:lnTo>
                    <a:pt x="25" y="52"/>
                  </a:lnTo>
                  <a:lnTo>
                    <a:pt x="21" y="56"/>
                  </a:lnTo>
                  <a:lnTo>
                    <a:pt x="18" y="61"/>
                  </a:lnTo>
                  <a:lnTo>
                    <a:pt x="17" y="66"/>
                  </a:lnTo>
                  <a:lnTo>
                    <a:pt x="14" y="72"/>
                  </a:lnTo>
                  <a:close/>
                  <a:moveTo>
                    <a:pt x="125" y="113"/>
                  </a:moveTo>
                  <a:lnTo>
                    <a:pt x="122" y="117"/>
                  </a:lnTo>
                  <a:lnTo>
                    <a:pt x="119" y="120"/>
                  </a:lnTo>
                  <a:lnTo>
                    <a:pt x="115" y="121"/>
                  </a:lnTo>
                  <a:lnTo>
                    <a:pt x="112" y="124"/>
                  </a:lnTo>
                  <a:lnTo>
                    <a:pt x="109" y="124"/>
                  </a:lnTo>
                  <a:lnTo>
                    <a:pt x="107" y="124"/>
                  </a:lnTo>
                  <a:lnTo>
                    <a:pt x="103" y="125"/>
                  </a:lnTo>
                  <a:lnTo>
                    <a:pt x="100" y="125"/>
                  </a:lnTo>
                  <a:lnTo>
                    <a:pt x="96" y="125"/>
                  </a:lnTo>
                  <a:lnTo>
                    <a:pt x="92" y="124"/>
                  </a:lnTo>
                  <a:lnTo>
                    <a:pt x="87" y="123"/>
                  </a:lnTo>
                  <a:lnTo>
                    <a:pt x="85" y="120"/>
                  </a:lnTo>
                  <a:lnTo>
                    <a:pt x="82" y="116"/>
                  </a:lnTo>
                  <a:lnTo>
                    <a:pt x="79" y="112"/>
                  </a:lnTo>
                  <a:lnTo>
                    <a:pt x="78" y="106"/>
                  </a:lnTo>
                  <a:lnTo>
                    <a:pt x="78" y="101"/>
                  </a:lnTo>
                  <a:lnTo>
                    <a:pt x="78" y="96"/>
                  </a:lnTo>
                  <a:lnTo>
                    <a:pt x="79" y="92"/>
                  </a:lnTo>
                  <a:lnTo>
                    <a:pt x="80" y="88"/>
                  </a:lnTo>
                  <a:lnTo>
                    <a:pt x="82" y="85"/>
                  </a:lnTo>
                  <a:lnTo>
                    <a:pt x="83" y="83"/>
                  </a:lnTo>
                  <a:lnTo>
                    <a:pt x="86" y="80"/>
                  </a:lnTo>
                  <a:lnTo>
                    <a:pt x="89" y="79"/>
                  </a:lnTo>
                  <a:lnTo>
                    <a:pt x="92" y="76"/>
                  </a:lnTo>
                  <a:lnTo>
                    <a:pt x="96" y="74"/>
                  </a:lnTo>
                  <a:lnTo>
                    <a:pt x="100" y="73"/>
                  </a:lnTo>
                  <a:lnTo>
                    <a:pt x="105" y="73"/>
                  </a:lnTo>
                  <a:lnTo>
                    <a:pt x="111" y="72"/>
                  </a:lnTo>
                  <a:lnTo>
                    <a:pt x="116" y="72"/>
                  </a:lnTo>
                  <a:lnTo>
                    <a:pt x="121" y="72"/>
                  </a:lnTo>
                  <a:lnTo>
                    <a:pt x="123" y="72"/>
                  </a:lnTo>
                  <a:lnTo>
                    <a:pt x="126" y="70"/>
                  </a:lnTo>
                  <a:lnTo>
                    <a:pt x="127" y="70"/>
                  </a:lnTo>
                  <a:lnTo>
                    <a:pt x="130" y="70"/>
                  </a:lnTo>
                  <a:lnTo>
                    <a:pt x="132" y="70"/>
                  </a:lnTo>
                  <a:lnTo>
                    <a:pt x="133" y="69"/>
                  </a:lnTo>
                  <a:lnTo>
                    <a:pt x="134" y="66"/>
                  </a:lnTo>
                  <a:lnTo>
                    <a:pt x="134" y="63"/>
                  </a:lnTo>
                  <a:lnTo>
                    <a:pt x="134" y="61"/>
                  </a:lnTo>
                  <a:lnTo>
                    <a:pt x="134" y="58"/>
                  </a:lnTo>
                  <a:lnTo>
                    <a:pt x="134" y="55"/>
                  </a:lnTo>
                  <a:lnTo>
                    <a:pt x="133" y="54"/>
                  </a:lnTo>
                  <a:lnTo>
                    <a:pt x="132" y="51"/>
                  </a:lnTo>
                  <a:lnTo>
                    <a:pt x="130" y="50"/>
                  </a:lnTo>
                  <a:lnTo>
                    <a:pt x="127" y="48"/>
                  </a:lnTo>
                  <a:lnTo>
                    <a:pt x="125" y="47"/>
                  </a:lnTo>
                  <a:lnTo>
                    <a:pt x="122" y="45"/>
                  </a:lnTo>
                  <a:lnTo>
                    <a:pt x="118" y="45"/>
                  </a:lnTo>
                  <a:lnTo>
                    <a:pt x="111" y="47"/>
                  </a:lnTo>
                  <a:lnTo>
                    <a:pt x="104" y="50"/>
                  </a:lnTo>
                  <a:lnTo>
                    <a:pt x="100" y="55"/>
                  </a:lnTo>
                  <a:lnTo>
                    <a:pt x="97" y="62"/>
                  </a:lnTo>
                  <a:lnTo>
                    <a:pt x="85" y="61"/>
                  </a:lnTo>
                  <a:lnTo>
                    <a:pt x="90" y="48"/>
                  </a:lnTo>
                  <a:lnTo>
                    <a:pt x="97" y="40"/>
                  </a:lnTo>
                  <a:lnTo>
                    <a:pt x="107" y="34"/>
                  </a:lnTo>
                  <a:lnTo>
                    <a:pt x="119" y="33"/>
                  </a:lnTo>
                  <a:lnTo>
                    <a:pt x="125" y="33"/>
                  </a:lnTo>
                  <a:lnTo>
                    <a:pt x="130" y="34"/>
                  </a:lnTo>
                  <a:lnTo>
                    <a:pt x="136" y="37"/>
                  </a:lnTo>
                  <a:lnTo>
                    <a:pt x="140" y="40"/>
                  </a:lnTo>
                  <a:lnTo>
                    <a:pt x="143" y="44"/>
                  </a:lnTo>
                  <a:lnTo>
                    <a:pt x="145" y="48"/>
                  </a:lnTo>
                  <a:lnTo>
                    <a:pt x="147" y="52"/>
                  </a:lnTo>
                  <a:lnTo>
                    <a:pt x="147" y="58"/>
                  </a:lnTo>
                  <a:lnTo>
                    <a:pt x="147" y="61"/>
                  </a:lnTo>
                  <a:lnTo>
                    <a:pt x="147" y="65"/>
                  </a:lnTo>
                  <a:lnTo>
                    <a:pt x="147" y="69"/>
                  </a:lnTo>
                  <a:lnTo>
                    <a:pt x="145" y="74"/>
                  </a:lnTo>
                  <a:lnTo>
                    <a:pt x="140" y="96"/>
                  </a:lnTo>
                  <a:lnTo>
                    <a:pt x="138" y="102"/>
                  </a:lnTo>
                  <a:lnTo>
                    <a:pt x="138" y="106"/>
                  </a:lnTo>
                  <a:lnTo>
                    <a:pt x="137" y="110"/>
                  </a:lnTo>
                  <a:lnTo>
                    <a:pt x="137" y="113"/>
                  </a:lnTo>
                  <a:lnTo>
                    <a:pt x="137" y="116"/>
                  </a:lnTo>
                  <a:lnTo>
                    <a:pt x="138" y="119"/>
                  </a:lnTo>
                  <a:lnTo>
                    <a:pt x="138" y="121"/>
                  </a:lnTo>
                  <a:lnTo>
                    <a:pt x="138" y="124"/>
                  </a:lnTo>
                  <a:lnTo>
                    <a:pt x="126" y="124"/>
                  </a:lnTo>
                  <a:lnTo>
                    <a:pt x="126" y="121"/>
                  </a:lnTo>
                  <a:lnTo>
                    <a:pt x="126" y="120"/>
                  </a:lnTo>
                  <a:lnTo>
                    <a:pt x="126" y="117"/>
                  </a:lnTo>
                  <a:lnTo>
                    <a:pt x="125" y="113"/>
                  </a:lnTo>
                  <a:close/>
                  <a:moveTo>
                    <a:pt x="130" y="80"/>
                  </a:moveTo>
                  <a:lnTo>
                    <a:pt x="127" y="81"/>
                  </a:lnTo>
                  <a:lnTo>
                    <a:pt x="125" y="81"/>
                  </a:lnTo>
                  <a:lnTo>
                    <a:pt x="121" y="83"/>
                  </a:lnTo>
                  <a:lnTo>
                    <a:pt x="115" y="83"/>
                  </a:lnTo>
                  <a:lnTo>
                    <a:pt x="109" y="84"/>
                  </a:lnTo>
                  <a:lnTo>
                    <a:pt x="105" y="84"/>
                  </a:lnTo>
                  <a:lnTo>
                    <a:pt x="101" y="85"/>
                  </a:lnTo>
                  <a:lnTo>
                    <a:pt x="98" y="85"/>
                  </a:lnTo>
                  <a:lnTo>
                    <a:pt x="97" y="87"/>
                  </a:lnTo>
                  <a:lnTo>
                    <a:pt x="96" y="88"/>
                  </a:lnTo>
                  <a:lnTo>
                    <a:pt x="93" y="90"/>
                  </a:lnTo>
                  <a:lnTo>
                    <a:pt x="92" y="91"/>
                  </a:lnTo>
                  <a:lnTo>
                    <a:pt x="90" y="94"/>
                  </a:lnTo>
                  <a:lnTo>
                    <a:pt x="90" y="95"/>
                  </a:lnTo>
                  <a:lnTo>
                    <a:pt x="90" y="98"/>
                  </a:lnTo>
                  <a:lnTo>
                    <a:pt x="90" y="101"/>
                  </a:lnTo>
                  <a:lnTo>
                    <a:pt x="90" y="103"/>
                  </a:lnTo>
                  <a:lnTo>
                    <a:pt x="92" y="106"/>
                  </a:lnTo>
                  <a:lnTo>
                    <a:pt x="92" y="109"/>
                  </a:lnTo>
                  <a:lnTo>
                    <a:pt x="93" y="110"/>
                  </a:lnTo>
                  <a:lnTo>
                    <a:pt x="96" y="112"/>
                  </a:lnTo>
                  <a:lnTo>
                    <a:pt x="98" y="113"/>
                  </a:lnTo>
                  <a:lnTo>
                    <a:pt x="101" y="114"/>
                  </a:lnTo>
                  <a:lnTo>
                    <a:pt x="104" y="114"/>
                  </a:lnTo>
                  <a:lnTo>
                    <a:pt x="107" y="114"/>
                  </a:lnTo>
                  <a:lnTo>
                    <a:pt x="109" y="113"/>
                  </a:lnTo>
                  <a:lnTo>
                    <a:pt x="112" y="113"/>
                  </a:lnTo>
                  <a:lnTo>
                    <a:pt x="115" y="112"/>
                  </a:lnTo>
                  <a:lnTo>
                    <a:pt x="118" y="109"/>
                  </a:lnTo>
                  <a:lnTo>
                    <a:pt x="121" y="106"/>
                  </a:lnTo>
                  <a:lnTo>
                    <a:pt x="122" y="103"/>
                  </a:lnTo>
                  <a:lnTo>
                    <a:pt x="125" y="101"/>
                  </a:lnTo>
                  <a:lnTo>
                    <a:pt x="126" y="96"/>
                  </a:lnTo>
                  <a:lnTo>
                    <a:pt x="127" y="92"/>
                  </a:lnTo>
                  <a:lnTo>
                    <a:pt x="129" y="85"/>
                  </a:lnTo>
                  <a:lnTo>
                    <a:pt x="130" y="80"/>
                  </a:lnTo>
                  <a:close/>
                  <a:moveTo>
                    <a:pt x="183" y="113"/>
                  </a:moveTo>
                  <a:lnTo>
                    <a:pt x="180" y="124"/>
                  </a:lnTo>
                  <a:lnTo>
                    <a:pt x="179" y="125"/>
                  </a:lnTo>
                  <a:lnTo>
                    <a:pt x="176" y="125"/>
                  </a:lnTo>
                  <a:lnTo>
                    <a:pt x="174" y="125"/>
                  </a:lnTo>
                  <a:lnTo>
                    <a:pt x="172" y="125"/>
                  </a:lnTo>
                  <a:lnTo>
                    <a:pt x="169" y="125"/>
                  </a:lnTo>
                  <a:lnTo>
                    <a:pt x="166" y="124"/>
                  </a:lnTo>
                  <a:lnTo>
                    <a:pt x="163" y="124"/>
                  </a:lnTo>
                  <a:lnTo>
                    <a:pt x="162" y="123"/>
                  </a:lnTo>
                  <a:lnTo>
                    <a:pt x="161" y="120"/>
                  </a:lnTo>
                  <a:lnTo>
                    <a:pt x="159" y="119"/>
                  </a:lnTo>
                  <a:lnTo>
                    <a:pt x="158" y="116"/>
                  </a:lnTo>
                  <a:lnTo>
                    <a:pt x="158" y="113"/>
                  </a:lnTo>
                  <a:lnTo>
                    <a:pt x="158" y="110"/>
                  </a:lnTo>
                  <a:lnTo>
                    <a:pt x="158" y="108"/>
                  </a:lnTo>
                  <a:lnTo>
                    <a:pt x="158" y="103"/>
                  </a:lnTo>
                  <a:lnTo>
                    <a:pt x="159" y="99"/>
                  </a:lnTo>
                  <a:lnTo>
                    <a:pt x="167" y="47"/>
                  </a:lnTo>
                  <a:lnTo>
                    <a:pt x="158" y="47"/>
                  </a:lnTo>
                  <a:lnTo>
                    <a:pt x="161" y="36"/>
                  </a:lnTo>
                  <a:lnTo>
                    <a:pt x="170" y="36"/>
                  </a:lnTo>
                  <a:lnTo>
                    <a:pt x="173" y="14"/>
                  </a:lnTo>
                  <a:lnTo>
                    <a:pt x="188" y="4"/>
                  </a:lnTo>
                  <a:lnTo>
                    <a:pt x="183" y="36"/>
                  </a:lnTo>
                  <a:lnTo>
                    <a:pt x="195" y="36"/>
                  </a:lnTo>
                  <a:lnTo>
                    <a:pt x="194" y="47"/>
                  </a:lnTo>
                  <a:lnTo>
                    <a:pt x="180" y="47"/>
                  </a:lnTo>
                  <a:lnTo>
                    <a:pt x="172" y="96"/>
                  </a:lnTo>
                  <a:lnTo>
                    <a:pt x="172" y="101"/>
                  </a:lnTo>
                  <a:lnTo>
                    <a:pt x="172" y="105"/>
                  </a:lnTo>
                  <a:lnTo>
                    <a:pt x="170" y="106"/>
                  </a:lnTo>
                  <a:lnTo>
                    <a:pt x="170" y="108"/>
                  </a:lnTo>
                  <a:lnTo>
                    <a:pt x="170" y="109"/>
                  </a:lnTo>
                  <a:lnTo>
                    <a:pt x="170" y="110"/>
                  </a:lnTo>
                  <a:lnTo>
                    <a:pt x="170" y="112"/>
                  </a:lnTo>
                  <a:lnTo>
                    <a:pt x="172" y="113"/>
                  </a:lnTo>
                  <a:lnTo>
                    <a:pt x="173" y="113"/>
                  </a:lnTo>
                  <a:lnTo>
                    <a:pt x="174" y="113"/>
                  </a:lnTo>
                  <a:lnTo>
                    <a:pt x="174" y="114"/>
                  </a:lnTo>
                  <a:lnTo>
                    <a:pt x="176" y="114"/>
                  </a:lnTo>
                  <a:lnTo>
                    <a:pt x="177" y="114"/>
                  </a:lnTo>
                  <a:lnTo>
                    <a:pt x="180" y="113"/>
                  </a:lnTo>
                  <a:lnTo>
                    <a:pt x="181" y="113"/>
                  </a:lnTo>
                  <a:lnTo>
                    <a:pt x="183" y="113"/>
                  </a:lnTo>
                  <a:close/>
                  <a:moveTo>
                    <a:pt x="289" y="76"/>
                  </a:moveTo>
                  <a:lnTo>
                    <a:pt x="290" y="62"/>
                  </a:lnTo>
                  <a:lnTo>
                    <a:pt x="336" y="62"/>
                  </a:lnTo>
                  <a:lnTo>
                    <a:pt x="326" y="113"/>
                  </a:lnTo>
                  <a:lnTo>
                    <a:pt x="322" y="116"/>
                  </a:lnTo>
                  <a:lnTo>
                    <a:pt x="317" y="119"/>
                  </a:lnTo>
                  <a:lnTo>
                    <a:pt x="313" y="120"/>
                  </a:lnTo>
                  <a:lnTo>
                    <a:pt x="307" y="123"/>
                  </a:lnTo>
                  <a:lnTo>
                    <a:pt x="301" y="124"/>
                  </a:lnTo>
                  <a:lnTo>
                    <a:pt x="297" y="124"/>
                  </a:lnTo>
                  <a:lnTo>
                    <a:pt x="292" y="125"/>
                  </a:lnTo>
                  <a:lnTo>
                    <a:pt x="286" y="125"/>
                  </a:lnTo>
                  <a:lnTo>
                    <a:pt x="277" y="124"/>
                  </a:lnTo>
                  <a:lnTo>
                    <a:pt x="268" y="123"/>
                  </a:lnTo>
                  <a:lnTo>
                    <a:pt x="260" y="119"/>
                  </a:lnTo>
                  <a:lnTo>
                    <a:pt x="254" y="112"/>
                  </a:lnTo>
                  <a:lnTo>
                    <a:pt x="250" y="103"/>
                  </a:lnTo>
                  <a:lnTo>
                    <a:pt x="248" y="95"/>
                  </a:lnTo>
                  <a:lnTo>
                    <a:pt x="245" y="85"/>
                  </a:lnTo>
                  <a:lnTo>
                    <a:pt x="245" y="76"/>
                  </a:lnTo>
                  <a:lnTo>
                    <a:pt x="245" y="65"/>
                  </a:lnTo>
                  <a:lnTo>
                    <a:pt x="248" y="54"/>
                  </a:lnTo>
                  <a:lnTo>
                    <a:pt x="249" y="44"/>
                  </a:lnTo>
                  <a:lnTo>
                    <a:pt x="253" y="34"/>
                  </a:lnTo>
                  <a:lnTo>
                    <a:pt x="257" y="26"/>
                  </a:lnTo>
                  <a:lnTo>
                    <a:pt x="261" y="19"/>
                  </a:lnTo>
                  <a:lnTo>
                    <a:pt x="267" y="14"/>
                  </a:lnTo>
                  <a:lnTo>
                    <a:pt x="272" y="8"/>
                  </a:lnTo>
                  <a:lnTo>
                    <a:pt x="279" y="4"/>
                  </a:lnTo>
                  <a:lnTo>
                    <a:pt x="286" y="1"/>
                  </a:lnTo>
                  <a:lnTo>
                    <a:pt x="293" y="0"/>
                  </a:lnTo>
                  <a:lnTo>
                    <a:pt x="300" y="0"/>
                  </a:lnTo>
                  <a:lnTo>
                    <a:pt x="308" y="1"/>
                  </a:lnTo>
                  <a:lnTo>
                    <a:pt x="315" y="3"/>
                  </a:lnTo>
                  <a:lnTo>
                    <a:pt x="322" y="7"/>
                  </a:lnTo>
                  <a:lnTo>
                    <a:pt x="328" y="11"/>
                  </a:lnTo>
                  <a:lnTo>
                    <a:pt x="332" y="16"/>
                  </a:lnTo>
                  <a:lnTo>
                    <a:pt x="335" y="22"/>
                  </a:lnTo>
                  <a:lnTo>
                    <a:pt x="337" y="29"/>
                  </a:lnTo>
                  <a:lnTo>
                    <a:pt x="339" y="37"/>
                  </a:lnTo>
                  <a:lnTo>
                    <a:pt x="325" y="38"/>
                  </a:lnTo>
                  <a:lnTo>
                    <a:pt x="324" y="33"/>
                  </a:lnTo>
                  <a:lnTo>
                    <a:pt x="322" y="27"/>
                  </a:lnTo>
                  <a:lnTo>
                    <a:pt x="319" y="23"/>
                  </a:lnTo>
                  <a:lnTo>
                    <a:pt x="317" y="19"/>
                  </a:lnTo>
                  <a:lnTo>
                    <a:pt x="313" y="16"/>
                  </a:lnTo>
                  <a:lnTo>
                    <a:pt x="308" y="14"/>
                  </a:lnTo>
                  <a:lnTo>
                    <a:pt x="304" y="12"/>
                  </a:lnTo>
                  <a:lnTo>
                    <a:pt x="299" y="12"/>
                  </a:lnTo>
                  <a:lnTo>
                    <a:pt x="293" y="12"/>
                  </a:lnTo>
                  <a:lnTo>
                    <a:pt x="289" y="14"/>
                  </a:lnTo>
                  <a:lnTo>
                    <a:pt x="284" y="16"/>
                  </a:lnTo>
                  <a:lnTo>
                    <a:pt x="279" y="21"/>
                  </a:lnTo>
                  <a:lnTo>
                    <a:pt x="275" y="25"/>
                  </a:lnTo>
                  <a:lnTo>
                    <a:pt x="271" y="29"/>
                  </a:lnTo>
                  <a:lnTo>
                    <a:pt x="267" y="34"/>
                  </a:lnTo>
                  <a:lnTo>
                    <a:pt x="264" y="41"/>
                  </a:lnTo>
                  <a:lnTo>
                    <a:pt x="261" y="50"/>
                  </a:lnTo>
                  <a:lnTo>
                    <a:pt x="260" y="58"/>
                  </a:lnTo>
                  <a:lnTo>
                    <a:pt x="259" y="66"/>
                  </a:lnTo>
                  <a:lnTo>
                    <a:pt x="259" y="76"/>
                  </a:lnTo>
                  <a:lnTo>
                    <a:pt x="259" y="84"/>
                  </a:lnTo>
                  <a:lnTo>
                    <a:pt x="260" y="92"/>
                  </a:lnTo>
                  <a:lnTo>
                    <a:pt x="263" y="98"/>
                  </a:lnTo>
                  <a:lnTo>
                    <a:pt x="266" y="103"/>
                  </a:lnTo>
                  <a:lnTo>
                    <a:pt x="270" y="108"/>
                  </a:lnTo>
                  <a:lnTo>
                    <a:pt x="275" y="110"/>
                  </a:lnTo>
                  <a:lnTo>
                    <a:pt x="281" y="113"/>
                  </a:lnTo>
                  <a:lnTo>
                    <a:pt x="286" y="113"/>
                  </a:lnTo>
                  <a:lnTo>
                    <a:pt x="293" y="113"/>
                  </a:lnTo>
                  <a:lnTo>
                    <a:pt x="300" y="110"/>
                  </a:lnTo>
                  <a:lnTo>
                    <a:pt x="307" y="108"/>
                  </a:lnTo>
                  <a:lnTo>
                    <a:pt x="315" y="102"/>
                  </a:lnTo>
                  <a:lnTo>
                    <a:pt x="319" y="76"/>
                  </a:lnTo>
                  <a:lnTo>
                    <a:pt x="289" y="76"/>
                  </a:lnTo>
                  <a:close/>
                  <a:moveTo>
                    <a:pt x="394" y="113"/>
                  </a:moveTo>
                  <a:lnTo>
                    <a:pt x="391" y="117"/>
                  </a:lnTo>
                  <a:lnTo>
                    <a:pt x="388" y="120"/>
                  </a:lnTo>
                  <a:lnTo>
                    <a:pt x="384" y="121"/>
                  </a:lnTo>
                  <a:lnTo>
                    <a:pt x="382" y="124"/>
                  </a:lnTo>
                  <a:lnTo>
                    <a:pt x="379" y="124"/>
                  </a:lnTo>
                  <a:lnTo>
                    <a:pt x="376" y="124"/>
                  </a:lnTo>
                  <a:lnTo>
                    <a:pt x="372" y="125"/>
                  </a:lnTo>
                  <a:lnTo>
                    <a:pt x="369" y="125"/>
                  </a:lnTo>
                  <a:lnTo>
                    <a:pt x="365" y="125"/>
                  </a:lnTo>
                  <a:lnTo>
                    <a:pt x="361" y="124"/>
                  </a:lnTo>
                  <a:lnTo>
                    <a:pt x="357" y="123"/>
                  </a:lnTo>
                  <a:lnTo>
                    <a:pt x="354" y="120"/>
                  </a:lnTo>
                  <a:lnTo>
                    <a:pt x="351" y="116"/>
                  </a:lnTo>
                  <a:lnTo>
                    <a:pt x="348" y="112"/>
                  </a:lnTo>
                  <a:lnTo>
                    <a:pt x="347" y="106"/>
                  </a:lnTo>
                  <a:lnTo>
                    <a:pt x="347" y="101"/>
                  </a:lnTo>
                  <a:lnTo>
                    <a:pt x="347" y="96"/>
                  </a:lnTo>
                  <a:lnTo>
                    <a:pt x="348" y="92"/>
                  </a:lnTo>
                  <a:lnTo>
                    <a:pt x="350" y="88"/>
                  </a:lnTo>
                  <a:lnTo>
                    <a:pt x="351" y="85"/>
                  </a:lnTo>
                  <a:lnTo>
                    <a:pt x="353" y="83"/>
                  </a:lnTo>
                  <a:lnTo>
                    <a:pt x="355" y="80"/>
                  </a:lnTo>
                  <a:lnTo>
                    <a:pt x="358" y="79"/>
                  </a:lnTo>
                  <a:lnTo>
                    <a:pt x="361" y="76"/>
                  </a:lnTo>
                  <a:lnTo>
                    <a:pt x="365" y="74"/>
                  </a:lnTo>
                  <a:lnTo>
                    <a:pt x="369" y="73"/>
                  </a:lnTo>
                  <a:lnTo>
                    <a:pt x="375" y="73"/>
                  </a:lnTo>
                  <a:lnTo>
                    <a:pt x="380" y="72"/>
                  </a:lnTo>
                  <a:lnTo>
                    <a:pt x="386" y="72"/>
                  </a:lnTo>
                  <a:lnTo>
                    <a:pt x="390" y="72"/>
                  </a:lnTo>
                  <a:lnTo>
                    <a:pt x="393" y="72"/>
                  </a:lnTo>
                  <a:lnTo>
                    <a:pt x="395" y="70"/>
                  </a:lnTo>
                  <a:lnTo>
                    <a:pt x="397" y="70"/>
                  </a:lnTo>
                  <a:lnTo>
                    <a:pt x="400" y="70"/>
                  </a:lnTo>
                  <a:lnTo>
                    <a:pt x="401" y="70"/>
                  </a:lnTo>
                  <a:lnTo>
                    <a:pt x="402" y="69"/>
                  </a:lnTo>
                  <a:lnTo>
                    <a:pt x="404" y="66"/>
                  </a:lnTo>
                  <a:lnTo>
                    <a:pt x="404" y="63"/>
                  </a:lnTo>
                  <a:lnTo>
                    <a:pt x="404" y="61"/>
                  </a:lnTo>
                  <a:lnTo>
                    <a:pt x="404" y="58"/>
                  </a:lnTo>
                  <a:lnTo>
                    <a:pt x="404" y="55"/>
                  </a:lnTo>
                  <a:lnTo>
                    <a:pt x="402" y="54"/>
                  </a:lnTo>
                  <a:lnTo>
                    <a:pt x="401" y="51"/>
                  </a:lnTo>
                  <a:lnTo>
                    <a:pt x="400" y="50"/>
                  </a:lnTo>
                  <a:lnTo>
                    <a:pt x="397" y="48"/>
                  </a:lnTo>
                  <a:lnTo>
                    <a:pt x="394" y="47"/>
                  </a:lnTo>
                  <a:lnTo>
                    <a:pt x="391" y="45"/>
                  </a:lnTo>
                  <a:lnTo>
                    <a:pt x="387" y="45"/>
                  </a:lnTo>
                  <a:lnTo>
                    <a:pt x="380" y="47"/>
                  </a:lnTo>
                  <a:lnTo>
                    <a:pt x="373" y="50"/>
                  </a:lnTo>
                  <a:lnTo>
                    <a:pt x="369" y="55"/>
                  </a:lnTo>
                  <a:lnTo>
                    <a:pt x="366" y="62"/>
                  </a:lnTo>
                  <a:lnTo>
                    <a:pt x="354" y="61"/>
                  </a:lnTo>
                  <a:lnTo>
                    <a:pt x="359" y="48"/>
                  </a:lnTo>
                  <a:lnTo>
                    <a:pt x="366" y="40"/>
                  </a:lnTo>
                  <a:lnTo>
                    <a:pt x="376" y="34"/>
                  </a:lnTo>
                  <a:lnTo>
                    <a:pt x="388" y="33"/>
                  </a:lnTo>
                  <a:lnTo>
                    <a:pt x="394" y="33"/>
                  </a:lnTo>
                  <a:lnTo>
                    <a:pt x="400" y="34"/>
                  </a:lnTo>
                  <a:lnTo>
                    <a:pt x="405" y="37"/>
                  </a:lnTo>
                  <a:lnTo>
                    <a:pt x="409" y="40"/>
                  </a:lnTo>
                  <a:lnTo>
                    <a:pt x="412" y="44"/>
                  </a:lnTo>
                  <a:lnTo>
                    <a:pt x="415" y="48"/>
                  </a:lnTo>
                  <a:lnTo>
                    <a:pt x="416" y="52"/>
                  </a:lnTo>
                  <a:lnTo>
                    <a:pt x="416" y="58"/>
                  </a:lnTo>
                  <a:lnTo>
                    <a:pt x="416" y="61"/>
                  </a:lnTo>
                  <a:lnTo>
                    <a:pt x="416" y="65"/>
                  </a:lnTo>
                  <a:lnTo>
                    <a:pt x="416" y="69"/>
                  </a:lnTo>
                  <a:lnTo>
                    <a:pt x="415" y="74"/>
                  </a:lnTo>
                  <a:lnTo>
                    <a:pt x="409" y="96"/>
                  </a:lnTo>
                  <a:lnTo>
                    <a:pt x="408" y="102"/>
                  </a:lnTo>
                  <a:lnTo>
                    <a:pt x="408" y="106"/>
                  </a:lnTo>
                  <a:lnTo>
                    <a:pt x="406" y="110"/>
                  </a:lnTo>
                  <a:lnTo>
                    <a:pt x="406" y="113"/>
                  </a:lnTo>
                  <a:lnTo>
                    <a:pt x="406" y="116"/>
                  </a:lnTo>
                  <a:lnTo>
                    <a:pt x="408" y="119"/>
                  </a:lnTo>
                  <a:lnTo>
                    <a:pt x="408" y="121"/>
                  </a:lnTo>
                  <a:lnTo>
                    <a:pt x="408" y="124"/>
                  </a:lnTo>
                  <a:lnTo>
                    <a:pt x="395" y="124"/>
                  </a:lnTo>
                  <a:lnTo>
                    <a:pt x="395" y="121"/>
                  </a:lnTo>
                  <a:lnTo>
                    <a:pt x="395" y="120"/>
                  </a:lnTo>
                  <a:lnTo>
                    <a:pt x="395" y="117"/>
                  </a:lnTo>
                  <a:lnTo>
                    <a:pt x="394" y="113"/>
                  </a:lnTo>
                  <a:close/>
                  <a:moveTo>
                    <a:pt x="400" y="80"/>
                  </a:moveTo>
                  <a:lnTo>
                    <a:pt x="397" y="81"/>
                  </a:lnTo>
                  <a:lnTo>
                    <a:pt x="394" y="81"/>
                  </a:lnTo>
                  <a:lnTo>
                    <a:pt x="390" y="83"/>
                  </a:lnTo>
                  <a:lnTo>
                    <a:pt x="384" y="83"/>
                  </a:lnTo>
                  <a:lnTo>
                    <a:pt x="379" y="84"/>
                  </a:lnTo>
                  <a:lnTo>
                    <a:pt x="375" y="84"/>
                  </a:lnTo>
                  <a:lnTo>
                    <a:pt x="371" y="85"/>
                  </a:lnTo>
                  <a:lnTo>
                    <a:pt x="368" y="85"/>
                  </a:lnTo>
                  <a:lnTo>
                    <a:pt x="366" y="87"/>
                  </a:lnTo>
                  <a:lnTo>
                    <a:pt x="365" y="88"/>
                  </a:lnTo>
                  <a:lnTo>
                    <a:pt x="362" y="90"/>
                  </a:lnTo>
                  <a:lnTo>
                    <a:pt x="361" y="91"/>
                  </a:lnTo>
                  <a:lnTo>
                    <a:pt x="359" y="94"/>
                  </a:lnTo>
                  <a:lnTo>
                    <a:pt x="359" y="95"/>
                  </a:lnTo>
                  <a:lnTo>
                    <a:pt x="359" y="98"/>
                  </a:lnTo>
                  <a:lnTo>
                    <a:pt x="359" y="101"/>
                  </a:lnTo>
                  <a:lnTo>
                    <a:pt x="359" y="103"/>
                  </a:lnTo>
                  <a:lnTo>
                    <a:pt x="361" y="106"/>
                  </a:lnTo>
                  <a:lnTo>
                    <a:pt x="361" y="109"/>
                  </a:lnTo>
                  <a:lnTo>
                    <a:pt x="362" y="110"/>
                  </a:lnTo>
                  <a:lnTo>
                    <a:pt x="365" y="112"/>
                  </a:lnTo>
                  <a:lnTo>
                    <a:pt x="368" y="113"/>
                  </a:lnTo>
                  <a:lnTo>
                    <a:pt x="371" y="114"/>
                  </a:lnTo>
                  <a:lnTo>
                    <a:pt x="373" y="114"/>
                  </a:lnTo>
                  <a:lnTo>
                    <a:pt x="376" y="114"/>
                  </a:lnTo>
                  <a:lnTo>
                    <a:pt x="379" y="113"/>
                  </a:lnTo>
                  <a:lnTo>
                    <a:pt x="382" y="113"/>
                  </a:lnTo>
                  <a:lnTo>
                    <a:pt x="384" y="112"/>
                  </a:lnTo>
                  <a:lnTo>
                    <a:pt x="387" y="109"/>
                  </a:lnTo>
                  <a:lnTo>
                    <a:pt x="390" y="106"/>
                  </a:lnTo>
                  <a:lnTo>
                    <a:pt x="391" y="103"/>
                  </a:lnTo>
                  <a:lnTo>
                    <a:pt x="394" y="101"/>
                  </a:lnTo>
                  <a:lnTo>
                    <a:pt x="395" y="96"/>
                  </a:lnTo>
                  <a:lnTo>
                    <a:pt x="397" y="92"/>
                  </a:lnTo>
                  <a:lnTo>
                    <a:pt x="398" y="85"/>
                  </a:lnTo>
                  <a:lnTo>
                    <a:pt x="400" y="80"/>
                  </a:lnTo>
                  <a:close/>
                  <a:moveTo>
                    <a:pt x="442" y="19"/>
                  </a:moveTo>
                  <a:lnTo>
                    <a:pt x="445" y="1"/>
                  </a:lnTo>
                  <a:lnTo>
                    <a:pt x="458" y="1"/>
                  </a:lnTo>
                  <a:lnTo>
                    <a:pt x="455" y="19"/>
                  </a:lnTo>
                  <a:lnTo>
                    <a:pt x="442" y="19"/>
                  </a:lnTo>
                  <a:close/>
                  <a:moveTo>
                    <a:pt x="424" y="124"/>
                  </a:moveTo>
                  <a:lnTo>
                    <a:pt x="440" y="36"/>
                  </a:lnTo>
                  <a:lnTo>
                    <a:pt x="452" y="36"/>
                  </a:lnTo>
                  <a:lnTo>
                    <a:pt x="437" y="124"/>
                  </a:lnTo>
                  <a:lnTo>
                    <a:pt x="424" y="12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2" name="Freeform 224">
              <a:extLst>
                <a:ext uri="{FF2B5EF4-FFF2-40B4-BE49-F238E27FC236}">
                  <a16:creationId xmlns:a16="http://schemas.microsoft.com/office/drawing/2014/main" id="{858BA010-310D-4012-9624-6C4A49AC5C51}"/>
                </a:ext>
              </a:extLst>
            </p:cNvPr>
            <p:cNvSpPr>
              <a:spLocks/>
            </p:cNvSpPr>
            <p:nvPr/>
          </p:nvSpPr>
          <p:spPr bwMode="auto">
            <a:xfrm>
              <a:off x="1243" y="1247"/>
              <a:ext cx="24" cy="30"/>
            </a:xfrm>
            <a:custGeom>
              <a:avLst/>
              <a:gdLst>
                <a:gd name="T0" fmla="*/ 0 w 71"/>
                <a:gd name="T1" fmla="*/ 0 h 91"/>
                <a:gd name="T2" fmla="*/ 0 w 71"/>
                <a:gd name="T3" fmla="*/ 0 h 91"/>
                <a:gd name="T4" fmla="*/ 0 w 71"/>
                <a:gd name="T5" fmla="*/ 0 h 91"/>
                <a:gd name="T6" fmla="*/ 0 w 71"/>
                <a:gd name="T7" fmla="*/ 0 h 91"/>
                <a:gd name="T8" fmla="*/ 0 w 71"/>
                <a:gd name="T9" fmla="*/ 0 h 91"/>
                <a:gd name="T10" fmla="*/ 0 w 71"/>
                <a:gd name="T11" fmla="*/ 0 h 91"/>
                <a:gd name="T12" fmla="*/ 0 w 71"/>
                <a:gd name="T13" fmla="*/ 0 h 91"/>
                <a:gd name="T14" fmla="*/ 0 w 71"/>
                <a:gd name="T15" fmla="*/ 0 h 91"/>
                <a:gd name="T16" fmla="*/ 0 w 71"/>
                <a:gd name="T17" fmla="*/ 0 h 91"/>
                <a:gd name="T18" fmla="*/ 0 w 71"/>
                <a:gd name="T19" fmla="*/ 0 h 91"/>
                <a:gd name="T20" fmla="*/ 0 w 71"/>
                <a:gd name="T21" fmla="*/ 0 h 91"/>
                <a:gd name="T22" fmla="*/ 0 w 71"/>
                <a:gd name="T23" fmla="*/ 0 h 91"/>
                <a:gd name="T24" fmla="*/ 0 w 71"/>
                <a:gd name="T25" fmla="*/ 0 h 91"/>
                <a:gd name="T26" fmla="*/ 0 w 71"/>
                <a:gd name="T27" fmla="*/ 0 h 91"/>
                <a:gd name="T28" fmla="*/ 0 w 71"/>
                <a:gd name="T29" fmla="*/ 0 h 91"/>
                <a:gd name="T30" fmla="*/ 0 w 71"/>
                <a:gd name="T31" fmla="*/ 0 h 91"/>
                <a:gd name="T32" fmla="*/ 0 w 71"/>
                <a:gd name="T33" fmla="*/ 0 h 91"/>
                <a:gd name="T34" fmla="*/ 0 w 71"/>
                <a:gd name="T35" fmla="*/ 0 h 91"/>
                <a:gd name="T36" fmla="*/ 0 w 71"/>
                <a:gd name="T37" fmla="*/ 0 h 91"/>
                <a:gd name="T38" fmla="*/ 0 w 71"/>
                <a:gd name="T39" fmla="*/ 0 h 91"/>
                <a:gd name="T40" fmla="*/ 0 w 71"/>
                <a:gd name="T41" fmla="*/ 0 h 91"/>
                <a:gd name="T42" fmla="*/ 0 w 71"/>
                <a:gd name="T43" fmla="*/ 0 h 91"/>
                <a:gd name="T44" fmla="*/ 0 w 71"/>
                <a:gd name="T45" fmla="*/ 0 h 91"/>
                <a:gd name="T46" fmla="*/ 0 w 71"/>
                <a:gd name="T47" fmla="*/ 0 h 91"/>
                <a:gd name="T48" fmla="*/ 0 w 71"/>
                <a:gd name="T49" fmla="*/ 0 h 91"/>
                <a:gd name="T50" fmla="*/ 0 w 71"/>
                <a:gd name="T51" fmla="*/ 0 h 91"/>
                <a:gd name="T52" fmla="*/ 0 w 71"/>
                <a:gd name="T53" fmla="*/ 0 h 91"/>
                <a:gd name="T54" fmla="*/ 0 w 71"/>
                <a:gd name="T55" fmla="*/ 0 h 91"/>
                <a:gd name="T56" fmla="*/ 0 w 71"/>
                <a:gd name="T57" fmla="*/ 0 h 91"/>
                <a:gd name="T58" fmla="*/ 0 w 71"/>
                <a:gd name="T59" fmla="*/ 0 h 91"/>
                <a:gd name="T60" fmla="*/ 0 w 71"/>
                <a:gd name="T61" fmla="*/ 0 h 91"/>
                <a:gd name="T62" fmla="*/ 0 w 71"/>
                <a:gd name="T63" fmla="*/ 0 h 91"/>
                <a:gd name="T64" fmla="*/ 0 w 71"/>
                <a:gd name="T65" fmla="*/ 0 h 91"/>
                <a:gd name="T66" fmla="*/ 0 w 71"/>
                <a:gd name="T67" fmla="*/ 0 h 91"/>
                <a:gd name="T68" fmla="*/ 0 w 71"/>
                <a:gd name="T69" fmla="*/ 0 h 91"/>
                <a:gd name="T70" fmla="*/ 0 w 71"/>
                <a:gd name="T71" fmla="*/ 0 h 91"/>
                <a:gd name="T72" fmla="*/ 0 w 71"/>
                <a:gd name="T73" fmla="*/ 0 h 91"/>
                <a:gd name="T74" fmla="*/ 0 w 71"/>
                <a:gd name="T75" fmla="*/ 0 h 91"/>
                <a:gd name="T76" fmla="*/ 0 w 71"/>
                <a:gd name="T77" fmla="*/ 0 h 91"/>
                <a:gd name="T78" fmla="*/ 0 w 71"/>
                <a:gd name="T79" fmla="*/ 0 h 91"/>
                <a:gd name="T80" fmla="*/ 0 w 71"/>
                <a:gd name="T81" fmla="*/ 0 h 91"/>
                <a:gd name="T82" fmla="*/ 0 w 71"/>
                <a:gd name="T83" fmla="*/ 0 h 91"/>
                <a:gd name="T84" fmla="*/ 0 w 71"/>
                <a:gd name="T85" fmla="*/ 0 h 91"/>
                <a:gd name="T86" fmla="*/ 0 w 71"/>
                <a:gd name="T87" fmla="*/ 0 h 91"/>
                <a:gd name="T88" fmla="*/ 0 w 71"/>
                <a:gd name="T89" fmla="*/ 0 h 91"/>
                <a:gd name="T90" fmla="*/ 0 w 71"/>
                <a:gd name="T91" fmla="*/ 0 h 91"/>
                <a:gd name="T92" fmla="*/ 0 w 71"/>
                <a:gd name="T93" fmla="*/ 0 h 91"/>
                <a:gd name="T94" fmla="*/ 0 w 71"/>
                <a:gd name="T95" fmla="*/ 0 h 91"/>
                <a:gd name="T96" fmla="*/ 0 w 71"/>
                <a:gd name="T97" fmla="*/ 0 h 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91">
                  <a:moveTo>
                    <a:pt x="0" y="91"/>
                  </a:moveTo>
                  <a:lnTo>
                    <a:pt x="15" y="3"/>
                  </a:lnTo>
                  <a:lnTo>
                    <a:pt x="26" y="3"/>
                  </a:lnTo>
                  <a:lnTo>
                    <a:pt x="24" y="18"/>
                  </a:lnTo>
                  <a:lnTo>
                    <a:pt x="28" y="14"/>
                  </a:lnTo>
                  <a:lnTo>
                    <a:pt x="32" y="10"/>
                  </a:lnTo>
                  <a:lnTo>
                    <a:pt x="36" y="7"/>
                  </a:lnTo>
                  <a:lnTo>
                    <a:pt x="39" y="4"/>
                  </a:lnTo>
                  <a:lnTo>
                    <a:pt x="42" y="3"/>
                  </a:lnTo>
                  <a:lnTo>
                    <a:pt x="46" y="1"/>
                  </a:lnTo>
                  <a:lnTo>
                    <a:pt x="49" y="0"/>
                  </a:lnTo>
                  <a:lnTo>
                    <a:pt x="51" y="0"/>
                  </a:lnTo>
                  <a:lnTo>
                    <a:pt x="55" y="0"/>
                  </a:lnTo>
                  <a:lnTo>
                    <a:pt x="60" y="1"/>
                  </a:lnTo>
                  <a:lnTo>
                    <a:pt x="62" y="3"/>
                  </a:lnTo>
                  <a:lnTo>
                    <a:pt x="65" y="5"/>
                  </a:lnTo>
                  <a:lnTo>
                    <a:pt x="68" y="8"/>
                  </a:lnTo>
                  <a:lnTo>
                    <a:pt x="69" y="12"/>
                  </a:lnTo>
                  <a:lnTo>
                    <a:pt x="71" y="17"/>
                  </a:lnTo>
                  <a:lnTo>
                    <a:pt x="71" y="22"/>
                  </a:lnTo>
                  <a:lnTo>
                    <a:pt x="71" y="25"/>
                  </a:lnTo>
                  <a:lnTo>
                    <a:pt x="71" y="28"/>
                  </a:lnTo>
                  <a:lnTo>
                    <a:pt x="71" y="32"/>
                  </a:lnTo>
                  <a:lnTo>
                    <a:pt x="69" y="37"/>
                  </a:lnTo>
                  <a:lnTo>
                    <a:pt x="60" y="91"/>
                  </a:lnTo>
                  <a:lnTo>
                    <a:pt x="47" y="91"/>
                  </a:lnTo>
                  <a:lnTo>
                    <a:pt x="57" y="34"/>
                  </a:lnTo>
                  <a:lnTo>
                    <a:pt x="58" y="30"/>
                  </a:lnTo>
                  <a:lnTo>
                    <a:pt x="58" y="28"/>
                  </a:lnTo>
                  <a:lnTo>
                    <a:pt x="58" y="25"/>
                  </a:lnTo>
                  <a:lnTo>
                    <a:pt x="58" y="23"/>
                  </a:lnTo>
                  <a:lnTo>
                    <a:pt x="58" y="21"/>
                  </a:lnTo>
                  <a:lnTo>
                    <a:pt x="57" y="19"/>
                  </a:lnTo>
                  <a:lnTo>
                    <a:pt x="57" y="17"/>
                  </a:lnTo>
                  <a:lnTo>
                    <a:pt x="55" y="15"/>
                  </a:lnTo>
                  <a:lnTo>
                    <a:pt x="54" y="14"/>
                  </a:lnTo>
                  <a:lnTo>
                    <a:pt x="53" y="14"/>
                  </a:lnTo>
                  <a:lnTo>
                    <a:pt x="50" y="12"/>
                  </a:lnTo>
                  <a:lnTo>
                    <a:pt x="49" y="12"/>
                  </a:lnTo>
                  <a:lnTo>
                    <a:pt x="43" y="12"/>
                  </a:lnTo>
                  <a:lnTo>
                    <a:pt x="39" y="14"/>
                  </a:lnTo>
                  <a:lnTo>
                    <a:pt x="35" y="17"/>
                  </a:lnTo>
                  <a:lnTo>
                    <a:pt x="31" y="21"/>
                  </a:lnTo>
                  <a:lnTo>
                    <a:pt x="26" y="26"/>
                  </a:lnTo>
                  <a:lnTo>
                    <a:pt x="24" y="32"/>
                  </a:lnTo>
                  <a:lnTo>
                    <a:pt x="21" y="40"/>
                  </a:lnTo>
                  <a:lnTo>
                    <a:pt x="20" y="50"/>
                  </a:lnTo>
                  <a:lnTo>
                    <a:pt x="13" y="91"/>
                  </a:lnTo>
                  <a:lnTo>
                    <a:pt x="0" y="9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3" name="Freeform 225">
              <a:extLst>
                <a:ext uri="{FF2B5EF4-FFF2-40B4-BE49-F238E27FC236}">
                  <a16:creationId xmlns:a16="http://schemas.microsoft.com/office/drawing/2014/main" id="{FBFA4E5D-E8E6-49E1-B5D0-07954E039600}"/>
                </a:ext>
              </a:extLst>
            </p:cNvPr>
            <p:cNvSpPr>
              <a:spLocks noEditPoints="1"/>
            </p:cNvSpPr>
            <p:nvPr/>
          </p:nvSpPr>
          <p:spPr bwMode="auto">
            <a:xfrm>
              <a:off x="3027" y="1723"/>
              <a:ext cx="62" cy="41"/>
            </a:xfrm>
            <a:custGeom>
              <a:avLst/>
              <a:gdLst>
                <a:gd name="T0" fmla="*/ 0 w 186"/>
                <a:gd name="T1" fmla="*/ 0 h 125"/>
                <a:gd name="T2" fmla="*/ 0 w 186"/>
                <a:gd name="T3" fmla="*/ 0 h 125"/>
                <a:gd name="T4" fmla="*/ 0 w 186"/>
                <a:gd name="T5" fmla="*/ 0 h 125"/>
                <a:gd name="T6" fmla="*/ 0 w 186"/>
                <a:gd name="T7" fmla="*/ 0 h 125"/>
                <a:gd name="T8" fmla="*/ 0 w 186"/>
                <a:gd name="T9" fmla="*/ 0 h 125"/>
                <a:gd name="T10" fmla="*/ 0 w 186"/>
                <a:gd name="T11" fmla="*/ 0 h 125"/>
                <a:gd name="T12" fmla="*/ 0 w 186"/>
                <a:gd name="T13" fmla="*/ 0 h 125"/>
                <a:gd name="T14" fmla="*/ 0 w 186"/>
                <a:gd name="T15" fmla="*/ 0 h 125"/>
                <a:gd name="T16" fmla="*/ 0 w 186"/>
                <a:gd name="T17" fmla="*/ 0 h 125"/>
                <a:gd name="T18" fmla="*/ 0 w 186"/>
                <a:gd name="T19" fmla="*/ 0 h 125"/>
                <a:gd name="T20" fmla="*/ 0 w 186"/>
                <a:gd name="T21" fmla="*/ 0 h 125"/>
                <a:gd name="T22" fmla="*/ 0 w 186"/>
                <a:gd name="T23" fmla="*/ 0 h 125"/>
                <a:gd name="T24" fmla="*/ 0 w 186"/>
                <a:gd name="T25" fmla="*/ 0 h 125"/>
                <a:gd name="T26" fmla="*/ 0 w 186"/>
                <a:gd name="T27" fmla="*/ 0 h 125"/>
                <a:gd name="T28" fmla="*/ 0 w 186"/>
                <a:gd name="T29" fmla="*/ 0 h 125"/>
                <a:gd name="T30" fmla="*/ 0 w 186"/>
                <a:gd name="T31" fmla="*/ 0 h 125"/>
                <a:gd name="T32" fmla="*/ 0 w 186"/>
                <a:gd name="T33" fmla="*/ 0 h 125"/>
                <a:gd name="T34" fmla="*/ 0 w 186"/>
                <a:gd name="T35" fmla="*/ 0 h 125"/>
                <a:gd name="T36" fmla="*/ 0 w 186"/>
                <a:gd name="T37" fmla="*/ 0 h 125"/>
                <a:gd name="T38" fmla="*/ 0 w 186"/>
                <a:gd name="T39" fmla="*/ 0 h 125"/>
                <a:gd name="T40" fmla="*/ 0 w 186"/>
                <a:gd name="T41" fmla="*/ 0 h 125"/>
                <a:gd name="T42" fmla="*/ 0 w 186"/>
                <a:gd name="T43" fmla="*/ 0 h 125"/>
                <a:gd name="T44" fmla="*/ 0 w 186"/>
                <a:gd name="T45" fmla="*/ 0 h 125"/>
                <a:gd name="T46" fmla="*/ 0 w 186"/>
                <a:gd name="T47" fmla="*/ 0 h 125"/>
                <a:gd name="T48" fmla="*/ 0 w 186"/>
                <a:gd name="T49" fmla="*/ 0 h 125"/>
                <a:gd name="T50" fmla="*/ 0 w 186"/>
                <a:gd name="T51" fmla="*/ 0 h 125"/>
                <a:gd name="T52" fmla="*/ 0 w 186"/>
                <a:gd name="T53" fmla="*/ 0 h 125"/>
                <a:gd name="T54" fmla="*/ 0 w 186"/>
                <a:gd name="T55" fmla="*/ 0 h 125"/>
                <a:gd name="T56" fmla="*/ 0 w 186"/>
                <a:gd name="T57" fmla="*/ 0 h 125"/>
                <a:gd name="T58" fmla="*/ 0 w 186"/>
                <a:gd name="T59" fmla="*/ 0 h 125"/>
                <a:gd name="T60" fmla="*/ 0 w 186"/>
                <a:gd name="T61" fmla="*/ 0 h 125"/>
                <a:gd name="T62" fmla="*/ 0 w 186"/>
                <a:gd name="T63" fmla="*/ 0 h 125"/>
                <a:gd name="T64" fmla="*/ 0 w 186"/>
                <a:gd name="T65" fmla="*/ 0 h 125"/>
                <a:gd name="T66" fmla="*/ 0 w 186"/>
                <a:gd name="T67" fmla="*/ 0 h 125"/>
                <a:gd name="T68" fmla="*/ 0 w 186"/>
                <a:gd name="T69" fmla="*/ 0 h 125"/>
                <a:gd name="T70" fmla="*/ 0 w 186"/>
                <a:gd name="T71" fmla="*/ 0 h 125"/>
                <a:gd name="T72" fmla="*/ 0 w 186"/>
                <a:gd name="T73" fmla="*/ 0 h 125"/>
                <a:gd name="T74" fmla="*/ 0 w 186"/>
                <a:gd name="T75" fmla="*/ 0 h 125"/>
                <a:gd name="T76" fmla="*/ 0 w 186"/>
                <a:gd name="T77" fmla="*/ 0 h 125"/>
                <a:gd name="T78" fmla="*/ 0 w 186"/>
                <a:gd name="T79" fmla="*/ 0 h 125"/>
                <a:gd name="T80" fmla="*/ 0 w 186"/>
                <a:gd name="T81" fmla="*/ 0 h 125"/>
                <a:gd name="T82" fmla="*/ 0 w 186"/>
                <a:gd name="T83" fmla="*/ 0 h 125"/>
                <a:gd name="T84" fmla="*/ 0 w 186"/>
                <a:gd name="T85" fmla="*/ 0 h 125"/>
                <a:gd name="T86" fmla="*/ 0 w 186"/>
                <a:gd name="T87" fmla="*/ 0 h 125"/>
                <a:gd name="T88" fmla="*/ 0 w 186"/>
                <a:gd name="T89" fmla="*/ 0 h 125"/>
                <a:gd name="T90" fmla="*/ 0 w 186"/>
                <a:gd name="T91" fmla="*/ 0 h 125"/>
                <a:gd name="T92" fmla="*/ 0 w 186"/>
                <a:gd name="T93" fmla="*/ 0 h 125"/>
                <a:gd name="T94" fmla="*/ 0 w 186"/>
                <a:gd name="T95" fmla="*/ 0 h 125"/>
                <a:gd name="T96" fmla="*/ 0 w 186"/>
                <a:gd name="T97" fmla="*/ 0 h 125"/>
                <a:gd name="T98" fmla="*/ 0 w 186"/>
                <a:gd name="T99" fmla="*/ 0 h 125"/>
                <a:gd name="T100" fmla="*/ 0 w 186"/>
                <a:gd name="T101" fmla="*/ 0 h 125"/>
                <a:gd name="T102" fmla="*/ 0 w 186"/>
                <a:gd name="T103" fmla="*/ 0 h 125"/>
                <a:gd name="T104" fmla="*/ 0 w 186"/>
                <a:gd name="T105" fmla="*/ 0 h 12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6" h="125">
                  <a:moveTo>
                    <a:pt x="0" y="123"/>
                  </a:moveTo>
                  <a:lnTo>
                    <a:pt x="19" y="0"/>
                  </a:lnTo>
                  <a:lnTo>
                    <a:pt x="37" y="0"/>
                  </a:lnTo>
                  <a:lnTo>
                    <a:pt x="48" y="80"/>
                  </a:lnTo>
                  <a:lnTo>
                    <a:pt x="50" y="89"/>
                  </a:lnTo>
                  <a:lnTo>
                    <a:pt x="50" y="96"/>
                  </a:lnTo>
                  <a:lnTo>
                    <a:pt x="51" y="104"/>
                  </a:lnTo>
                  <a:lnTo>
                    <a:pt x="51" y="111"/>
                  </a:lnTo>
                  <a:lnTo>
                    <a:pt x="54" y="104"/>
                  </a:lnTo>
                  <a:lnTo>
                    <a:pt x="57" y="96"/>
                  </a:lnTo>
                  <a:lnTo>
                    <a:pt x="61" y="87"/>
                  </a:lnTo>
                  <a:lnTo>
                    <a:pt x="65" y="78"/>
                  </a:lnTo>
                  <a:lnTo>
                    <a:pt x="101" y="0"/>
                  </a:lnTo>
                  <a:lnTo>
                    <a:pt x="119" y="0"/>
                  </a:lnTo>
                  <a:lnTo>
                    <a:pt x="98" y="123"/>
                  </a:lnTo>
                  <a:lnTo>
                    <a:pt x="84" y="123"/>
                  </a:lnTo>
                  <a:lnTo>
                    <a:pt x="94" y="64"/>
                  </a:lnTo>
                  <a:lnTo>
                    <a:pt x="97" y="53"/>
                  </a:lnTo>
                  <a:lnTo>
                    <a:pt x="98" y="42"/>
                  </a:lnTo>
                  <a:lnTo>
                    <a:pt x="101" y="29"/>
                  </a:lnTo>
                  <a:lnTo>
                    <a:pt x="104" y="17"/>
                  </a:lnTo>
                  <a:lnTo>
                    <a:pt x="101" y="24"/>
                  </a:lnTo>
                  <a:lnTo>
                    <a:pt x="99" y="29"/>
                  </a:lnTo>
                  <a:lnTo>
                    <a:pt x="97" y="36"/>
                  </a:lnTo>
                  <a:lnTo>
                    <a:pt x="94" y="43"/>
                  </a:lnTo>
                  <a:lnTo>
                    <a:pt x="57" y="123"/>
                  </a:lnTo>
                  <a:lnTo>
                    <a:pt x="43" y="123"/>
                  </a:lnTo>
                  <a:lnTo>
                    <a:pt x="32" y="44"/>
                  </a:lnTo>
                  <a:lnTo>
                    <a:pt x="32" y="39"/>
                  </a:lnTo>
                  <a:lnTo>
                    <a:pt x="32" y="33"/>
                  </a:lnTo>
                  <a:lnTo>
                    <a:pt x="30" y="26"/>
                  </a:lnTo>
                  <a:lnTo>
                    <a:pt x="30" y="20"/>
                  </a:lnTo>
                  <a:lnTo>
                    <a:pt x="29" y="26"/>
                  </a:lnTo>
                  <a:lnTo>
                    <a:pt x="29" y="33"/>
                  </a:lnTo>
                  <a:lnTo>
                    <a:pt x="28" y="40"/>
                  </a:lnTo>
                  <a:lnTo>
                    <a:pt x="26" y="46"/>
                  </a:lnTo>
                  <a:lnTo>
                    <a:pt x="14" y="123"/>
                  </a:lnTo>
                  <a:lnTo>
                    <a:pt x="0" y="123"/>
                  </a:lnTo>
                  <a:close/>
                  <a:moveTo>
                    <a:pt x="164" y="112"/>
                  </a:moveTo>
                  <a:lnTo>
                    <a:pt x="162" y="116"/>
                  </a:lnTo>
                  <a:lnTo>
                    <a:pt x="159" y="119"/>
                  </a:lnTo>
                  <a:lnTo>
                    <a:pt x="155" y="120"/>
                  </a:lnTo>
                  <a:lnTo>
                    <a:pt x="152" y="123"/>
                  </a:lnTo>
                  <a:lnTo>
                    <a:pt x="149" y="123"/>
                  </a:lnTo>
                  <a:lnTo>
                    <a:pt x="146" y="123"/>
                  </a:lnTo>
                  <a:lnTo>
                    <a:pt x="142" y="125"/>
                  </a:lnTo>
                  <a:lnTo>
                    <a:pt x="139" y="125"/>
                  </a:lnTo>
                  <a:lnTo>
                    <a:pt x="135" y="125"/>
                  </a:lnTo>
                  <a:lnTo>
                    <a:pt x="131" y="123"/>
                  </a:lnTo>
                  <a:lnTo>
                    <a:pt x="127" y="122"/>
                  </a:lnTo>
                  <a:lnTo>
                    <a:pt x="124" y="119"/>
                  </a:lnTo>
                  <a:lnTo>
                    <a:pt x="121" y="115"/>
                  </a:lnTo>
                  <a:lnTo>
                    <a:pt x="119" y="111"/>
                  </a:lnTo>
                  <a:lnTo>
                    <a:pt x="117" y="105"/>
                  </a:lnTo>
                  <a:lnTo>
                    <a:pt x="117" y="100"/>
                  </a:lnTo>
                  <a:lnTo>
                    <a:pt x="117" y="96"/>
                  </a:lnTo>
                  <a:lnTo>
                    <a:pt x="119" y="91"/>
                  </a:lnTo>
                  <a:lnTo>
                    <a:pt x="120" y="87"/>
                  </a:lnTo>
                  <a:lnTo>
                    <a:pt x="121" y="84"/>
                  </a:lnTo>
                  <a:lnTo>
                    <a:pt x="123" y="82"/>
                  </a:lnTo>
                  <a:lnTo>
                    <a:pt x="126" y="79"/>
                  </a:lnTo>
                  <a:lnTo>
                    <a:pt x="128" y="78"/>
                  </a:lnTo>
                  <a:lnTo>
                    <a:pt x="131" y="75"/>
                  </a:lnTo>
                  <a:lnTo>
                    <a:pt x="135" y="73"/>
                  </a:lnTo>
                  <a:lnTo>
                    <a:pt x="139" y="72"/>
                  </a:lnTo>
                  <a:lnTo>
                    <a:pt x="145" y="72"/>
                  </a:lnTo>
                  <a:lnTo>
                    <a:pt x="150" y="71"/>
                  </a:lnTo>
                  <a:lnTo>
                    <a:pt x="156" y="71"/>
                  </a:lnTo>
                  <a:lnTo>
                    <a:pt x="160" y="71"/>
                  </a:lnTo>
                  <a:lnTo>
                    <a:pt x="163" y="71"/>
                  </a:lnTo>
                  <a:lnTo>
                    <a:pt x="166" y="69"/>
                  </a:lnTo>
                  <a:lnTo>
                    <a:pt x="167" y="69"/>
                  </a:lnTo>
                  <a:lnTo>
                    <a:pt x="170" y="69"/>
                  </a:lnTo>
                  <a:lnTo>
                    <a:pt x="171" y="69"/>
                  </a:lnTo>
                  <a:lnTo>
                    <a:pt x="173" y="68"/>
                  </a:lnTo>
                  <a:lnTo>
                    <a:pt x="174" y="65"/>
                  </a:lnTo>
                  <a:lnTo>
                    <a:pt x="174" y="62"/>
                  </a:lnTo>
                  <a:lnTo>
                    <a:pt x="174" y="60"/>
                  </a:lnTo>
                  <a:lnTo>
                    <a:pt x="174" y="57"/>
                  </a:lnTo>
                  <a:lnTo>
                    <a:pt x="174" y="54"/>
                  </a:lnTo>
                  <a:lnTo>
                    <a:pt x="173" y="53"/>
                  </a:lnTo>
                  <a:lnTo>
                    <a:pt x="171" y="50"/>
                  </a:lnTo>
                  <a:lnTo>
                    <a:pt x="170" y="49"/>
                  </a:lnTo>
                  <a:lnTo>
                    <a:pt x="167" y="47"/>
                  </a:lnTo>
                  <a:lnTo>
                    <a:pt x="164" y="46"/>
                  </a:lnTo>
                  <a:lnTo>
                    <a:pt x="162" y="44"/>
                  </a:lnTo>
                  <a:lnTo>
                    <a:pt x="157" y="44"/>
                  </a:lnTo>
                  <a:lnTo>
                    <a:pt x="150" y="46"/>
                  </a:lnTo>
                  <a:lnTo>
                    <a:pt x="144" y="49"/>
                  </a:lnTo>
                  <a:lnTo>
                    <a:pt x="139" y="54"/>
                  </a:lnTo>
                  <a:lnTo>
                    <a:pt x="137" y="61"/>
                  </a:lnTo>
                  <a:lnTo>
                    <a:pt x="124" y="60"/>
                  </a:lnTo>
                  <a:lnTo>
                    <a:pt x="130" y="47"/>
                  </a:lnTo>
                  <a:lnTo>
                    <a:pt x="137" y="39"/>
                  </a:lnTo>
                  <a:lnTo>
                    <a:pt x="146" y="33"/>
                  </a:lnTo>
                  <a:lnTo>
                    <a:pt x="159" y="32"/>
                  </a:lnTo>
                  <a:lnTo>
                    <a:pt x="164" y="32"/>
                  </a:lnTo>
                  <a:lnTo>
                    <a:pt x="170" y="33"/>
                  </a:lnTo>
                  <a:lnTo>
                    <a:pt x="175" y="36"/>
                  </a:lnTo>
                  <a:lnTo>
                    <a:pt x="179" y="39"/>
                  </a:lnTo>
                  <a:lnTo>
                    <a:pt x="182" y="43"/>
                  </a:lnTo>
                  <a:lnTo>
                    <a:pt x="185" y="47"/>
                  </a:lnTo>
                  <a:lnTo>
                    <a:pt x="186" y="51"/>
                  </a:lnTo>
                  <a:lnTo>
                    <a:pt x="186" y="57"/>
                  </a:lnTo>
                  <a:lnTo>
                    <a:pt x="186" y="60"/>
                  </a:lnTo>
                  <a:lnTo>
                    <a:pt x="186" y="64"/>
                  </a:lnTo>
                  <a:lnTo>
                    <a:pt x="186" y="68"/>
                  </a:lnTo>
                  <a:lnTo>
                    <a:pt x="185" y="73"/>
                  </a:lnTo>
                  <a:lnTo>
                    <a:pt x="179" y="96"/>
                  </a:lnTo>
                  <a:lnTo>
                    <a:pt x="178" y="101"/>
                  </a:lnTo>
                  <a:lnTo>
                    <a:pt x="178" y="105"/>
                  </a:lnTo>
                  <a:lnTo>
                    <a:pt x="177" y="109"/>
                  </a:lnTo>
                  <a:lnTo>
                    <a:pt x="177" y="112"/>
                  </a:lnTo>
                  <a:lnTo>
                    <a:pt x="177" y="115"/>
                  </a:lnTo>
                  <a:lnTo>
                    <a:pt x="178" y="118"/>
                  </a:lnTo>
                  <a:lnTo>
                    <a:pt x="178" y="120"/>
                  </a:lnTo>
                  <a:lnTo>
                    <a:pt x="178" y="123"/>
                  </a:lnTo>
                  <a:lnTo>
                    <a:pt x="166" y="123"/>
                  </a:lnTo>
                  <a:lnTo>
                    <a:pt x="166" y="120"/>
                  </a:lnTo>
                  <a:lnTo>
                    <a:pt x="166" y="119"/>
                  </a:lnTo>
                  <a:lnTo>
                    <a:pt x="166" y="116"/>
                  </a:lnTo>
                  <a:lnTo>
                    <a:pt x="164" y="112"/>
                  </a:lnTo>
                  <a:close/>
                  <a:moveTo>
                    <a:pt x="170" y="79"/>
                  </a:moveTo>
                  <a:lnTo>
                    <a:pt x="167" y="80"/>
                  </a:lnTo>
                  <a:lnTo>
                    <a:pt x="164" y="80"/>
                  </a:lnTo>
                  <a:lnTo>
                    <a:pt x="160" y="82"/>
                  </a:lnTo>
                  <a:lnTo>
                    <a:pt x="155" y="82"/>
                  </a:lnTo>
                  <a:lnTo>
                    <a:pt x="149" y="83"/>
                  </a:lnTo>
                  <a:lnTo>
                    <a:pt x="145" y="83"/>
                  </a:lnTo>
                  <a:lnTo>
                    <a:pt x="141" y="84"/>
                  </a:lnTo>
                  <a:lnTo>
                    <a:pt x="138" y="84"/>
                  </a:lnTo>
                  <a:lnTo>
                    <a:pt x="137" y="86"/>
                  </a:lnTo>
                  <a:lnTo>
                    <a:pt x="135" y="87"/>
                  </a:lnTo>
                  <a:lnTo>
                    <a:pt x="133" y="89"/>
                  </a:lnTo>
                  <a:lnTo>
                    <a:pt x="131" y="90"/>
                  </a:lnTo>
                  <a:lnTo>
                    <a:pt x="130" y="93"/>
                  </a:lnTo>
                  <a:lnTo>
                    <a:pt x="130" y="94"/>
                  </a:lnTo>
                  <a:lnTo>
                    <a:pt x="130" y="97"/>
                  </a:lnTo>
                  <a:lnTo>
                    <a:pt x="130" y="100"/>
                  </a:lnTo>
                  <a:lnTo>
                    <a:pt x="130" y="102"/>
                  </a:lnTo>
                  <a:lnTo>
                    <a:pt x="131" y="105"/>
                  </a:lnTo>
                  <a:lnTo>
                    <a:pt x="131" y="108"/>
                  </a:lnTo>
                  <a:lnTo>
                    <a:pt x="133" y="109"/>
                  </a:lnTo>
                  <a:lnTo>
                    <a:pt x="135" y="111"/>
                  </a:lnTo>
                  <a:lnTo>
                    <a:pt x="138" y="112"/>
                  </a:lnTo>
                  <a:lnTo>
                    <a:pt x="141" y="113"/>
                  </a:lnTo>
                  <a:lnTo>
                    <a:pt x="144" y="113"/>
                  </a:lnTo>
                  <a:lnTo>
                    <a:pt x="146" y="113"/>
                  </a:lnTo>
                  <a:lnTo>
                    <a:pt x="149" y="112"/>
                  </a:lnTo>
                  <a:lnTo>
                    <a:pt x="152" y="112"/>
                  </a:lnTo>
                  <a:lnTo>
                    <a:pt x="155" y="111"/>
                  </a:lnTo>
                  <a:lnTo>
                    <a:pt x="157" y="108"/>
                  </a:lnTo>
                  <a:lnTo>
                    <a:pt x="160" y="105"/>
                  </a:lnTo>
                  <a:lnTo>
                    <a:pt x="162" y="102"/>
                  </a:lnTo>
                  <a:lnTo>
                    <a:pt x="164" y="100"/>
                  </a:lnTo>
                  <a:lnTo>
                    <a:pt x="166" y="96"/>
                  </a:lnTo>
                  <a:lnTo>
                    <a:pt x="167" y="91"/>
                  </a:lnTo>
                  <a:lnTo>
                    <a:pt x="168" y="84"/>
                  </a:lnTo>
                  <a:lnTo>
                    <a:pt x="170" y="7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4" name="Freeform 226">
              <a:extLst>
                <a:ext uri="{FF2B5EF4-FFF2-40B4-BE49-F238E27FC236}">
                  <a16:creationId xmlns:a16="http://schemas.microsoft.com/office/drawing/2014/main" id="{2B91ACE1-40CF-48A1-8427-A45903C80144}"/>
                </a:ext>
              </a:extLst>
            </p:cNvPr>
            <p:cNvSpPr>
              <a:spLocks noEditPoints="1"/>
            </p:cNvSpPr>
            <p:nvPr/>
          </p:nvSpPr>
          <p:spPr bwMode="auto">
            <a:xfrm>
              <a:off x="3085" y="1723"/>
              <a:ext cx="18" cy="52"/>
            </a:xfrm>
            <a:custGeom>
              <a:avLst/>
              <a:gdLst>
                <a:gd name="T0" fmla="*/ 0 w 53"/>
                <a:gd name="T1" fmla="*/ 0 h 158"/>
                <a:gd name="T2" fmla="*/ 0 w 53"/>
                <a:gd name="T3" fmla="*/ 0 h 158"/>
                <a:gd name="T4" fmla="*/ 0 w 53"/>
                <a:gd name="T5" fmla="*/ 0 h 158"/>
                <a:gd name="T6" fmla="*/ 0 w 53"/>
                <a:gd name="T7" fmla="*/ 0 h 158"/>
                <a:gd name="T8" fmla="*/ 0 w 53"/>
                <a:gd name="T9" fmla="*/ 0 h 158"/>
                <a:gd name="T10" fmla="*/ 0 w 53"/>
                <a:gd name="T11" fmla="*/ 0 h 158"/>
                <a:gd name="T12" fmla="*/ 0 w 53"/>
                <a:gd name="T13" fmla="*/ 0 h 158"/>
                <a:gd name="T14" fmla="*/ 0 w 53"/>
                <a:gd name="T15" fmla="*/ 0 h 158"/>
                <a:gd name="T16" fmla="*/ 0 w 53"/>
                <a:gd name="T17" fmla="*/ 0 h 158"/>
                <a:gd name="T18" fmla="*/ 0 w 53"/>
                <a:gd name="T19" fmla="*/ 0 h 158"/>
                <a:gd name="T20" fmla="*/ 0 w 53"/>
                <a:gd name="T21" fmla="*/ 0 h 158"/>
                <a:gd name="T22" fmla="*/ 0 w 53"/>
                <a:gd name="T23" fmla="*/ 0 h 158"/>
                <a:gd name="T24" fmla="*/ 0 w 53"/>
                <a:gd name="T25" fmla="*/ 0 h 158"/>
                <a:gd name="T26" fmla="*/ 0 w 53"/>
                <a:gd name="T27" fmla="*/ 0 h 158"/>
                <a:gd name="T28" fmla="*/ 0 w 53"/>
                <a:gd name="T29" fmla="*/ 0 h 158"/>
                <a:gd name="T30" fmla="*/ 0 w 53"/>
                <a:gd name="T31" fmla="*/ 0 h 158"/>
                <a:gd name="T32" fmla="*/ 0 w 53"/>
                <a:gd name="T33" fmla="*/ 0 h 158"/>
                <a:gd name="T34" fmla="*/ 0 w 53"/>
                <a:gd name="T35" fmla="*/ 0 h 158"/>
                <a:gd name="T36" fmla="*/ 0 w 53"/>
                <a:gd name="T37" fmla="*/ 0 h 158"/>
                <a:gd name="T38" fmla="*/ 0 w 53"/>
                <a:gd name="T39" fmla="*/ 0 h 158"/>
                <a:gd name="T40" fmla="*/ 0 w 53"/>
                <a:gd name="T41" fmla="*/ 0 h 158"/>
                <a:gd name="T42" fmla="*/ 0 w 53"/>
                <a:gd name="T43" fmla="*/ 0 h 158"/>
                <a:gd name="T44" fmla="*/ 0 w 53"/>
                <a:gd name="T45" fmla="*/ 0 h 158"/>
                <a:gd name="T46" fmla="*/ 0 w 53"/>
                <a:gd name="T47" fmla="*/ 0 h 158"/>
                <a:gd name="T48" fmla="*/ 0 w 53"/>
                <a:gd name="T49" fmla="*/ 0 h 158"/>
                <a:gd name="T50" fmla="*/ 0 w 53"/>
                <a:gd name="T51" fmla="*/ 0 h 158"/>
                <a:gd name="T52" fmla="*/ 0 w 53"/>
                <a:gd name="T53" fmla="*/ 0 h 158"/>
                <a:gd name="T54" fmla="*/ 0 w 53"/>
                <a:gd name="T55" fmla="*/ 0 h 158"/>
                <a:gd name="T56" fmla="*/ 0 w 53"/>
                <a:gd name="T57" fmla="*/ 0 h 158"/>
                <a:gd name="T58" fmla="*/ 0 w 53"/>
                <a:gd name="T59" fmla="*/ 0 h 158"/>
                <a:gd name="T60" fmla="*/ 0 w 53"/>
                <a:gd name="T61" fmla="*/ 0 h 158"/>
                <a:gd name="T62" fmla="*/ 0 w 53"/>
                <a:gd name="T63" fmla="*/ 0 h 158"/>
                <a:gd name="T64" fmla="*/ 0 w 53"/>
                <a:gd name="T65" fmla="*/ 0 h 158"/>
                <a:gd name="T66" fmla="*/ 0 w 53"/>
                <a:gd name="T67" fmla="*/ 0 h 15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 h="158">
                  <a:moveTo>
                    <a:pt x="38" y="18"/>
                  </a:moveTo>
                  <a:lnTo>
                    <a:pt x="40" y="0"/>
                  </a:lnTo>
                  <a:lnTo>
                    <a:pt x="53" y="0"/>
                  </a:lnTo>
                  <a:lnTo>
                    <a:pt x="50" y="18"/>
                  </a:lnTo>
                  <a:lnTo>
                    <a:pt x="38" y="18"/>
                  </a:lnTo>
                  <a:close/>
                  <a:moveTo>
                    <a:pt x="0" y="156"/>
                  </a:moveTo>
                  <a:lnTo>
                    <a:pt x="2" y="144"/>
                  </a:lnTo>
                  <a:lnTo>
                    <a:pt x="4" y="144"/>
                  </a:lnTo>
                  <a:lnTo>
                    <a:pt x="6" y="144"/>
                  </a:lnTo>
                  <a:lnTo>
                    <a:pt x="9" y="145"/>
                  </a:lnTo>
                  <a:lnTo>
                    <a:pt x="10" y="145"/>
                  </a:lnTo>
                  <a:lnTo>
                    <a:pt x="11" y="145"/>
                  </a:lnTo>
                  <a:lnTo>
                    <a:pt x="13" y="144"/>
                  </a:lnTo>
                  <a:lnTo>
                    <a:pt x="14" y="142"/>
                  </a:lnTo>
                  <a:lnTo>
                    <a:pt x="16" y="141"/>
                  </a:lnTo>
                  <a:lnTo>
                    <a:pt x="16" y="140"/>
                  </a:lnTo>
                  <a:lnTo>
                    <a:pt x="17" y="136"/>
                  </a:lnTo>
                  <a:lnTo>
                    <a:pt x="18" y="130"/>
                  </a:lnTo>
                  <a:lnTo>
                    <a:pt x="20" y="123"/>
                  </a:lnTo>
                  <a:lnTo>
                    <a:pt x="35" y="35"/>
                  </a:lnTo>
                  <a:lnTo>
                    <a:pt x="47" y="35"/>
                  </a:lnTo>
                  <a:lnTo>
                    <a:pt x="31" y="126"/>
                  </a:lnTo>
                  <a:lnTo>
                    <a:pt x="29" y="134"/>
                  </a:lnTo>
                  <a:lnTo>
                    <a:pt x="28" y="141"/>
                  </a:lnTo>
                  <a:lnTo>
                    <a:pt x="25" y="147"/>
                  </a:lnTo>
                  <a:lnTo>
                    <a:pt x="24" y="151"/>
                  </a:lnTo>
                  <a:lnTo>
                    <a:pt x="21" y="154"/>
                  </a:lnTo>
                  <a:lnTo>
                    <a:pt x="18" y="156"/>
                  </a:lnTo>
                  <a:lnTo>
                    <a:pt x="14" y="158"/>
                  </a:lnTo>
                  <a:lnTo>
                    <a:pt x="11" y="158"/>
                  </a:lnTo>
                  <a:lnTo>
                    <a:pt x="9" y="158"/>
                  </a:lnTo>
                  <a:lnTo>
                    <a:pt x="6" y="158"/>
                  </a:lnTo>
                  <a:lnTo>
                    <a:pt x="3" y="158"/>
                  </a:lnTo>
                  <a:lnTo>
                    <a:pt x="0" y="156"/>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5" name="Freeform 227">
              <a:extLst>
                <a:ext uri="{FF2B5EF4-FFF2-40B4-BE49-F238E27FC236}">
                  <a16:creationId xmlns:a16="http://schemas.microsoft.com/office/drawing/2014/main" id="{97E1D7A7-E5BC-4349-B8EB-ACD1FD3D1C24}"/>
                </a:ext>
              </a:extLst>
            </p:cNvPr>
            <p:cNvSpPr>
              <a:spLocks noEditPoints="1"/>
            </p:cNvSpPr>
            <p:nvPr/>
          </p:nvSpPr>
          <p:spPr bwMode="auto">
            <a:xfrm>
              <a:off x="3103" y="1723"/>
              <a:ext cx="88" cy="41"/>
            </a:xfrm>
            <a:custGeom>
              <a:avLst/>
              <a:gdLst>
                <a:gd name="T0" fmla="*/ 0 w 265"/>
                <a:gd name="T1" fmla="*/ 0 h 125"/>
                <a:gd name="T2" fmla="*/ 0 w 265"/>
                <a:gd name="T3" fmla="*/ 0 h 125"/>
                <a:gd name="T4" fmla="*/ 0 w 265"/>
                <a:gd name="T5" fmla="*/ 0 h 125"/>
                <a:gd name="T6" fmla="*/ 0 w 265"/>
                <a:gd name="T7" fmla="*/ 0 h 125"/>
                <a:gd name="T8" fmla="*/ 0 w 265"/>
                <a:gd name="T9" fmla="*/ 0 h 125"/>
                <a:gd name="T10" fmla="*/ 0 w 265"/>
                <a:gd name="T11" fmla="*/ 0 h 125"/>
                <a:gd name="T12" fmla="*/ 0 w 265"/>
                <a:gd name="T13" fmla="*/ 0 h 125"/>
                <a:gd name="T14" fmla="*/ 0 w 265"/>
                <a:gd name="T15" fmla="*/ 0 h 125"/>
                <a:gd name="T16" fmla="*/ 0 w 265"/>
                <a:gd name="T17" fmla="*/ 0 h 125"/>
                <a:gd name="T18" fmla="*/ 0 w 265"/>
                <a:gd name="T19" fmla="*/ 0 h 125"/>
                <a:gd name="T20" fmla="*/ 0 w 265"/>
                <a:gd name="T21" fmla="*/ 0 h 125"/>
                <a:gd name="T22" fmla="*/ 0 w 265"/>
                <a:gd name="T23" fmla="*/ 0 h 125"/>
                <a:gd name="T24" fmla="*/ 0 w 265"/>
                <a:gd name="T25" fmla="*/ 0 h 125"/>
                <a:gd name="T26" fmla="*/ 0 w 265"/>
                <a:gd name="T27" fmla="*/ 0 h 125"/>
                <a:gd name="T28" fmla="*/ 0 w 265"/>
                <a:gd name="T29" fmla="*/ 0 h 125"/>
                <a:gd name="T30" fmla="*/ 0 w 265"/>
                <a:gd name="T31" fmla="*/ 0 h 125"/>
                <a:gd name="T32" fmla="*/ 0 w 265"/>
                <a:gd name="T33" fmla="*/ 0 h 125"/>
                <a:gd name="T34" fmla="*/ 0 w 265"/>
                <a:gd name="T35" fmla="*/ 0 h 125"/>
                <a:gd name="T36" fmla="*/ 0 w 265"/>
                <a:gd name="T37" fmla="*/ 0 h 125"/>
                <a:gd name="T38" fmla="*/ 0 w 265"/>
                <a:gd name="T39" fmla="*/ 0 h 125"/>
                <a:gd name="T40" fmla="*/ 0 w 265"/>
                <a:gd name="T41" fmla="*/ 0 h 125"/>
                <a:gd name="T42" fmla="*/ 0 w 265"/>
                <a:gd name="T43" fmla="*/ 0 h 125"/>
                <a:gd name="T44" fmla="*/ 0 w 265"/>
                <a:gd name="T45" fmla="*/ 0 h 125"/>
                <a:gd name="T46" fmla="*/ 0 w 265"/>
                <a:gd name="T47" fmla="*/ 0 h 125"/>
                <a:gd name="T48" fmla="*/ 0 w 265"/>
                <a:gd name="T49" fmla="*/ 0 h 125"/>
                <a:gd name="T50" fmla="*/ 0 w 265"/>
                <a:gd name="T51" fmla="*/ 0 h 125"/>
                <a:gd name="T52" fmla="*/ 0 w 265"/>
                <a:gd name="T53" fmla="*/ 0 h 125"/>
                <a:gd name="T54" fmla="*/ 0 w 265"/>
                <a:gd name="T55" fmla="*/ 0 h 125"/>
                <a:gd name="T56" fmla="*/ 0 w 265"/>
                <a:gd name="T57" fmla="*/ 0 h 125"/>
                <a:gd name="T58" fmla="*/ 0 w 265"/>
                <a:gd name="T59" fmla="*/ 0 h 125"/>
                <a:gd name="T60" fmla="*/ 0 w 265"/>
                <a:gd name="T61" fmla="*/ 0 h 125"/>
                <a:gd name="T62" fmla="*/ 0 w 265"/>
                <a:gd name="T63" fmla="*/ 0 h 125"/>
                <a:gd name="T64" fmla="*/ 0 w 265"/>
                <a:gd name="T65" fmla="*/ 0 h 125"/>
                <a:gd name="T66" fmla="*/ 0 w 265"/>
                <a:gd name="T67" fmla="*/ 0 h 125"/>
                <a:gd name="T68" fmla="*/ 0 w 265"/>
                <a:gd name="T69" fmla="*/ 0 h 125"/>
                <a:gd name="T70" fmla="*/ 0 w 265"/>
                <a:gd name="T71" fmla="*/ 0 h 125"/>
                <a:gd name="T72" fmla="*/ 0 w 265"/>
                <a:gd name="T73" fmla="*/ 0 h 125"/>
                <a:gd name="T74" fmla="*/ 0 w 265"/>
                <a:gd name="T75" fmla="*/ 0 h 125"/>
                <a:gd name="T76" fmla="*/ 0 w 265"/>
                <a:gd name="T77" fmla="*/ 0 h 125"/>
                <a:gd name="T78" fmla="*/ 0 w 265"/>
                <a:gd name="T79" fmla="*/ 0 h 125"/>
                <a:gd name="T80" fmla="*/ 0 w 265"/>
                <a:gd name="T81" fmla="*/ 0 h 125"/>
                <a:gd name="T82" fmla="*/ 0 w 265"/>
                <a:gd name="T83" fmla="*/ 0 h 125"/>
                <a:gd name="T84" fmla="*/ 0 w 265"/>
                <a:gd name="T85" fmla="*/ 0 h 125"/>
                <a:gd name="T86" fmla="*/ 0 w 265"/>
                <a:gd name="T87" fmla="*/ 0 h 125"/>
                <a:gd name="T88" fmla="*/ 0 w 265"/>
                <a:gd name="T89" fmla="*/ 0 h 125"/>
                <a:gd name="T90" fmla="*/ 0 w 265"/>
                <a:gd name="T91" fmla="*/ 0 h 125"/>
                <a:gd name="T92" fmla="*/ 0 w 265"/>
                <a:gd name="T93" fmla="*/ 0 h 125"/>
                <a:gd name="T94" fmla="*/ 0 w 265"/>
                <a:gd name="T95" fmla="*/ 0 h 125"/>
                <a:gd name="T96" fmla="*/ 0 w 265"/>
                <a:gd name="T97" fmla="*/ 0 h 125"/>
                <a:gd name="T98" fmla="*/ 0 w 265"/>
                <a:gd name="T99" fmla="*/ 0 h 125"/>
                <a:gd name="T100" fmla="*/ 0 w 265"/>
                <a:gd name="T101" fmla="*/ 0 h 125"/>
                <a:gd name="T102" fmla="*/ 0 w 265"/>
                <a:gd name="T103" fmla="*/ 0 h 125"/>
                <a:gd name="T104" fmla="*/ 0 w 265"/>
                <a:gd name="T105" fmla="*/ 0 h 125"/>
                <a:gd name="T106" fmla="*/ 0 w 265"/>
                <a:gd name="T107" fmla="*/ 0 h 125"/>
                <a:gd name="T108" fmla="*/ 0 w 265"/>
                <a:gd name="T109" fmla="*/ 0 h 125"/>
                <a:gd name="T110" fmla="*/ 0 w 265"/>
                <a:gd name="T111" fmla="*/ 0 h 125"/>
                <a:gd name="T112" fmla="*/ 0 w 265"/>
                <a:gd name="T113" fmla="*/ 0 h 125"/>
                <a:gd name="T114" fmla="*/ 0 w 265"/>
                <a:gd name="T115" fmla="*/ 0 h 125"/>
                <a:gd name="T116" fmla="*/ 0 w 265"/>
                <a:gd name="T117" fmla="*/ 0 h 12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5" h="125">
                  <a:moveTo>
                    <a:pt x="0" y="90"/>
                  </a:moveTo>
                  <a:lnTo>
                    <a:pt x="0" y="78"/>
                  </a:lnTo>
                  <a:lnTo>
                    <a:pt x="3" y="66"/>
                  </a:lnTo>
                  <a:lnTo>
                    <a:pt x="6" y="57"/>
                  </a:lnTo>
                  <a:lnTo>
                    <a:pt x="11" y="49"/>
                  </a:lnTo>
                  <a:lnTo>
                    <a:pt x="17" y="42"/>
                  </a:lnTo>
                  <a:lnTo>
                    <a:pt x="24" y="36"/>
                  </a:lnTo>
                  <a:lnTo>
                    <a:pt x="32" y="33"/>
                  </a:lnTo>
                  <a:lnTo>
                    <a:pt x="40" y="32"/>
                  </a:lnTo>
                  <a:lnTo>
                    <a:pt x="46" y="32"/>
                  </a:lnTo>
                  <a:lnTo>
                    <a:pt x="51" y="35"/>
                  </a:lnTo>
                  <a:lnTo>
                    <a:pt x="57" y="37"/>
                  </a:lnTo>
                  <a:lnTo>
                    <a:pt x="61" y="42"/>
                  </a:lnTo>
                  <a:lnTo>
                    <a:pt x="65" y="47"/>
                  </a:lnTo>
                  <a:lnTo>
                    <a:pt x="68" y="54"/>
                  </a:lnTo>
                  <a:lnTo>
                    <a:pt x="69" y="61"/>
                  </a:lnTo>
                  <a:lnTo>
                    <a:pt x="69" y="69"/>
                  </a:lnTo>
                  <a:lnTo>
                    <a:pt x="69" y="78"/>
                  </a:lnTo>
                  <a:lnTo>
                    <a:pt x="68" y="86"/>
                  </a:lnTo>
                  <a:lnTo>
                    <a:pt x="67" y="93"/>
                  </a:lnTo>
                  <a:lnTo>
                    <a:pt x="64" y="100"/>
                  </a:lnTo>
                  <a:lnTo>
                    <a:pt x="61" y="105"/>
                  </a:lnTo>
                  <a:lnTo>
                    <a:pt x="57" y="111"/>
                  </a:lnTo>
                  <a:lnTo>
                    <a:pt x="53" y="115"/>
                  </a:lnTo>
                  <a:lnTo>
                    <a:pt x="49" y="119"/>
                  </a:lnTo>
                  <a:lnTo>
                    <a:pt x="44" y="122"/>
                  </a:lnTo>
                  <a:lnTo>
                    <a:pt x="40" y="123"/>
                  </a:lnTo>
                  <a:lnTo>
                    <a:pt x="35" y="125"/>
                  </a:lnTo>
                  <a:lnTo>
                    <a:pt x="31" y="125"/>
                  </a:lnTo>
                  <a:lnTo>
                    <a:pt x="24" y="125"/>
                  </a:lnTo>
                  <a:lnTo>
                    <a:pt x="18" y="123"/>
                  </a:lnTo>
                  <a:lnTo>
                    <a:pt x="13" y="120"/>
                  </a:lnTo>
                  <a:lnTo>
                    <a:pt x="9" y="116"/>
                  </a:lnTo>
                  <a:lnTo>
                    <a:pt x="4" y="111"/>
                  </a:lnTo>
                  <a:lnTo>
                    <a:pt x="3" y="105"/>
                  </a:lnTo>
                  <a:lnTo>
                    <a:pt x="0" y="98"/>
                  </a:lnTo>
                  <a:lnTo>
                    <a:pt x="0" y="90"/>
                  </a:lnTo>
                  <a:close/>
                  <a:moveTo>
                    <a:pt x="13" y="89"/>
                  </a:moveTo>
                  <a:lnTo>
                    <a:pt x="13" y="94"/>
                  </a:lnTo>
                  <a:lnTo>
                    <a:pt x="14" y="100"/>
                  </a:lnTo>
                  <a:lnTo>
                    <a:pt x="15" y="104"/>
                  </a:lnTo>
                  <a:lnTo>
                    <a:pt x="17" y="108"/>
                  </a:lnTo>
                  <a:lnTo>
                    <a:pt x="20" y="111"/>
                  </a:lnTo>
                  <a:lnTo>
                    <a:pt x="24" y="112"/>
                  </a:lnTo>
                  <a:lnTo>
                    <a:pt x="26" y="113"/>
                  </a:lnTo>
                  <a:lnTo>
                    <a:pt x="31" y="113"/>
                  </a:lnTo>
                  <a:lnTo>
                    <a:pt x="33" y="113"/>
                  </a:lnTo>
                  <a:lnTo>
                    <a:pt x="36" y="112"/>
                  </a:lnTo>
                  <a:lnTo>
                    <a:pt x="39" y="111"/>
                  </a:lnTo>
                  <a:lnTo>
                    <a:pt x="42" y="109"/>
                  </a:lnTo>
                  <a:lnTo>
                    <a:pt x="44" y="107"/>
                  </a:lnTo>
                  <a:lnTo>
                    <a:pt x="47" y="102"/>
                  </a:lnTo>
                  <a:lnTo>
                    <a:pt x="50" y="98"/>
                  </a:lnTo>
                  <a:lnTo>
                    <a:pt x="53" y="93"/>
                  </a:lnTo>
                  <a:lnTo>
                    <a:pt x="54" y="87"/>
                  </a:lnTo>
                  <a:lnTo>
                    <a:pt x="55" y="82"/>
                  </a:lnTo>
                  <a:lnTo>
                    <a:pt x="57" y="76"/>
                  </a:lnTo>
                  <a:lnTo>
                    <a:pt x="57" y="71"/>
                  </a:lnTo>
                  <a:lnTo>
                    <a:pt x="57" y="65"/>
                  </a:lnTo>
                  <a:lnTo>
                    <a:pt x="55" y="60"/>
                  </a:lnTo>
                  <a:lnTo>
                    <a:pt x="54" y="55"/>
                  </a:lnTo>
                  <a:lnTo>
                    <a:pt x="53" y="51"/>
                  </a:lnTo>
                  <a:lnTo>
                    <a:pt x="50" y="49"/>
                  </a:lnTo>
                  <a:lnTo>
                    <a:pt x="46" y="46"/>
                  </a:lnTo>
                  <a:lnTo>
                    <a:pt x="43" y="44"/>
                  </a:lnTo>
                  <a:lnTo>
                    <a:pt x="39" y="44"/>
                  </a:lnTo>
                  <a:lnTo>
                    <a:pt x="36" y="44"/>
                  </a:lnTo>
                  <a:lnTo>
                    <a:pt x="33" y="46"/>
                  </a:lnTo>
                  <a:lnTo>
                    <a:pt x="29" y="47"/>
                  </a:lnTo>
                  <a:lnTo>
                    <a:pt x="26" y="49"/>
                  </a:lnTo>
                  <a:lnTo>
                    <a:pt x="24" y="51"/>
                  </a:lnTo>
                  <a:lnTo>
                    <a:pt x="21" y="55"/>
                  </a:lnTo>
                  <a:lnTo>
                    <a:pt x="20" y="60"/>
                  </a:lnTo>
                  <a:lnTo>
                    <a:pt x="17" y="65"/>
                  </a:lnTo>
                  <a:lnTo>
                    <a:pt x="15" y="71"/>
                  </a:lnTo>
                  <a:lnTo>
                    <a:pt x="14" y="76"/>
                  </a:lnTo>
                  <a:lnTo>
                    <a:pt x="13" y="83"/>
                  </a:lnTo>
                  <a:lnTo>
                    <a:pt x="13" y="89"/>
                  </a:lnTo>
                  <a:close/>
                  <a:moveTo>
                    <a:pt x="76" y="123"/>
                  </a:moveTo>
                  <a:lnTo>
                    <a:pt x="91" y="35"/>
                  </a:lnTo>
                  <a:lnTo>
                    <a:pt x="102" y="35"/>
                  </a:lnTo>
                  <a:lnTo>
                    <a:pt x="100" y="53"/>
                  </a:lnTo>
                  <a:lnTo>
                    <a:pt x="105" y="43"/>
                  </a:lnTo>
                  <a:lnTo>
                    <a:pt x="111" y="37"/>
                  </a:lnTo>
                  <a:lnTo>
                    <a:pt x="116" y="33"/>
                  </a:lnTo>
                  <a:lnTo>
                    <a:pt x="122" y="32"/>
                  </a:lnTo>
                  <a:lnTo>
                    <a:pt x="125" y="32"/>
                  </a:lnTo>
                  <a:lnTo>
                    <a:pt x="126" y="33"/>
                  </a:lnTo>
                  <a:lnTo>
                    <a:pt x="129" y="35"/>
                  </a:lnTo>
                  <a:lnTo>
                    <a:pt x="130" y="36"/>
                  </a:lnTo>
                  <a:lnTo>
                    <a:pt x="126" y="50"/>
                  </a:lnTo>
                  <a:lnTo>
                    <a:pt x="125" y="49"/>
                  </a:lnTo>
                  <a:lnTo>
                    <a:pt x="123" y="49"/>
                  </a:lnTo>
                  <a:lnTo>
                    <a:pt x="120" y="47"/>
                  </a:lnTo>
                  <a:lnTo>
                    <a:pt x="119" y="47"/>
                  </a:lnTo>
                  <a:lnTo>
                    <a:pt x="116" y="47"/>
                  </a:lnTo>
                  <a:lnTo>
                    <a:pt x="112" y="49"/>
                  </a:lnTo>
                  <a:lnTo>
                    <a:pt x="108" y="51"/>
                  </a:lnTo>
                  <a:lnTo>
                    <a:pt x="105" y="55"/>
                  </a:lnTo>
                  <a:lnTo>
                    <a:pt x="102" y="61"/>
                  </a:lnTo>
                  <a:lnTo>
                    <a:pt x="100" y="69"/>
                  </a:lnTo>
                  <a:lnTo>
                    <a:pt x="97" y="78"/>
                  </a:lnTo>
                  <a:lnTo>
                    <a:pt x="94" y="89"/>
                  </a:lnTo>
                  <a:lnTo>
                    <a:pt x="89" y="123"/>
                  </a:lnTo>
                  <a:lnTo>
                    <a:pt x="76" y="123"/>
                  </a:lnTo>
                  <a:close/>
                  <a:moveTo>
                    <a:pt x="165" y="123"/>
                  </a:moveTo>
                  <a:lnTo>
                    <a:pt x="185" y="0"/>
                  </a:lnTo>
                  <a:lnTo>
                    <a:pt x="199" y="0"/>
                  </a:lnTo>
                  <a:lnTo>
                    <a:pt x="191" y="51"/>
                  </a:lnTo>
                  <a:lnTo>
                    <a:pt x="243" y="51"/>
                  </a:lnTo>
                  <a:lnTo>
                    <a:pt x="252" y="0"/>
                  </a:lnTo>
                  <a:lnTo>
                    <a:pt x="265" y="0"/>
                  </a:lnTo>
                  <a:lnTo>
                    <a:pt x="245" y="123"/>
                  </a:lnTo>
                  <a:lnTo>
                    <a:pt x="231" y="123"/>
                  </a:lnTo>
                  <a:lnTo>
                    <a:pt x="241" y="66"/>
                  </a:lnTo>
                  <a:lnTo>
                    <a:pt x="188" y="66"/>
                  </a:lnTo>
                  <a:lnTo>
                    <a:pt x="178" y="123"/>
                  </a:lnTo>
                  <a:lnTo>
                    <a:pt x="165"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6" name="Freeform 228">
              <a:extLst>
                <a:ext uri="{FF2B5EF4-FFF2-40B4-BE49-F238E27FC236}">
                  <a16:creationId xmlns:a16="http://schemas.microsoft.com/office/drawing/2014/main" id="{741DAAF3-8F3D-44D8-B29D-E5A03314EF0D}"/>
                </a:ext>
              </a:extLst>
            </p:cNvPr>
            <p:cNvSpPr>
              <a:spLocks noEditPoints="1"/>
            </p:cNvSpPr>
            <p:nvPr/>
          </p:nvSpPr>
          <p:spPr bwMode="auto">
            <a:xfrm>
              <a:off x="3077" y="1724"/>
              <a:ext cx="180" cy="97"/>
            </a:xfrm>
            <a:custGeom>
              <a:avLst/>
              <a:gdLst>
                <a:gd name="T0" fmla="*/ 1 w 542"/>
                <a:gd name="T1" fmla="*/ 0 h 293"/>
                <a:gd name="T2" fmla="*/ 1 w 542"/>
                <a:gd name="T3" fmla="*/ 0 h 293"/>
                <a:gd name="T4" fmla="*/ 0 w 542"/>
                <a:gd name="T5" fmla="*/ 0 h 293"/>
                <a:gd name="T6" fmla="*/ 0 w 542"/>
                <a:gd name="T7" fmla="*/ 0 h 293"/>
                <a:gd name="T8" fmla="*/ 1 w 542"/>
                <a:gd name="T9" fmla="*/ 0 h 293"/>
                <a:gd name="T10" fmla="*/ 1 w 542"/>
                <a:gd name="T11" fmla="*/ 0 h 293"/>
                <a:gd name="T12" fmla="*/ 1 w 542"/>
                <a:gd name="T13" fmla="*/ 0 h 293"/>
                <a:gd name="T14" fmla="*/ 0 w 542"/>
                <a:gd name="T15" fmla="*/ 0 h 293"/>
                <a:gd name="T16" fmla="*/ 0 w 542"/>
                <a:gd name="T17" fmla="*/ 0 h 293"/>
                <a:gd name="T18" fmla="*/ 1 w 542"/>
                <a:gd name="T19" fmla="*/ 0 h 293"/>
                <a:gd name="T20" fmla="*/ 1 w 542"/>
                <a:gd name="T21" fmla="*/ 0 h 293"/>
                <a:gd name="T22" fmla="*/ 1 w 542"/>
                <a:gd name="T23" fmla="*/ 0 h 293"/>
                <a:gd name="T24" fmla="*/ 1 w 542"/>
                <a:gd name="T25" fmla="*/ 0 h 293"/>
                <a:gd name="T26" fmla="*/ 0 w 542"/>
                <a:gd name="T27" fmla="*/ 0 h 293"/>
                <a:gd name="T28" fmla="*/ 1 w 542"/>
                <a:gd name="T29" fmla="*/ 0 h 293"/>
                <a:gd name="T30" fmla="*/ 1 w 542"/>
                <a:gd name="T31" fmla="*/ 0 h 293"/>
                <a:gd name="T32" fmla="*/ 1 w 542"/>
                <a:gd name="T33" fmla="*/ 0 h 293"/>
                <a:gd name="T34" fmla="*/ 1 w 542"/>
                <a:gd name="T35" fmla="*/ 0 h 293"/>
                <a:gd name="T36" fmla="*/ 1 w 542"/>
                <a:gd name="T37" fmla="*/ 0 h 293"/>
                <a:gd name="T38" fmla="*/ 1 w 542"/>
                <a:gd name="T39" fmla="*/ 0 h 293"/>
                <a:gd name="T40" fmla="*/ 1 w 542"/>
                <a:gd name="T41" fmla="*/ 0 h 293"/>
                <a:gd name="T42" fmla="*/ 1 w 542"/>
                <a:gd name="T43" fmla="*/ 0 h 293"/>
                <a:gd name="T44" fmla="*/ 1 w 542"/>
                <a:gd name="T45" fmla="*/ 0 h 293"/>
                <a:gd name="T46" fmla="*/ 1 w 542"/>
                <a:gd name="T47" fmla="*/ 0 h 293"/>
                <a:gd name="T48" fmla="*/ 1 w 542"/>
                <a:gd name="T49" fmla="*/ 0 h 293"/>
                <a:gd name="T50" fmla="*/ 1 w 542"/>
                <a:gd name="T51" fmla="*/ 0 h 293"/>
                <a:gd name="T52" fmla="*/ 1 w 542"/>
                <a:gd name="T53" fmla="*/ 0 h 293"/>
                <a:gd name="T54" fmla="*/ 1 w 542"/>
                <a:gd name="T55" fmla="*/ 0 h 293"/>
                <a:gd name="T56" fmla="*/ 1 w 542"/>
                <a:gd name="T57" fmla="*/ 0 h 293"/>
                <a:gd name="T58" fmla="*/ 1 w 542"/>
                <a:gd name="T59" fmla="*/ 0 h 293"/>
                <a:gd name="T60" fmla="*/ 1 w 542"/>
                <a:gd name="T61" fmla="*/ 0 h 293"/>
                <a:gd name="T62" fmla="*/ 1 w 542"/>
                <a:gd name="T63" fmla="*/ 0 h 293"/>
                <a:gd name="T64" fmla="*/ 1 w 542"/>
                <a:gd name="T65" fmla="*/ 0 h 293"/>
                <a:gd name="T66" fmla="*/ 1 w 542"/>
                <a:gd name="T67" fmla="*/ 0 h 293"/>
                <a:gd name="T68" fmla="*/ 1 w 542"/>
                <a:gd name="T69" fmla="*/ 0 h 293"/>
                <a:gd name="T70" fmla="*/ 1 w 542"/>
                <a:gd name="T71" fmla="*/ 0 h 293"/>
                <a:gd name="T72" fmla="*/ 1 w 542"/>
                <a:gd name="T73" fmla="*/ 0 h 293"/>
                <a:gd name="T74" fmla="*/ 1 w 542"/>
                <a:gd name="T75" fmla="*/ 0 h 293"/>
                <a:gd name="T76" fmla="*/ 1 w 542"/>
                <a:gd name="T77" fmla="*/ 0 h 293"/>
                <a:gd name="T78" fmla="*/ 1 w 542"/>
                <a:gd name="T79" fmla="*/ 0 h 293"/>
                <a:gd name="T80" fmla="*/ 1 w 542"/>
                <a:gd name="T81" fmla="*/ 0 h 293"/>
                <a:gd name="T82" fmla="*/ 1 w 542"/>
                <a:gd name="T83" fmla="*/ 0 h 293"/>
                <a:gd name="T84" fmla="*/ 0 w 542"/>
                <a:gd name="T85" fmla="*/ 0 h 293"/>
                <a:gd name="T86" fmla="*/ 0 w 542"/>
                <a:gd name="T87" fmla="*/ 0 h 293"/>
                <a:gd name="T88" fmla="*/ 0 w 542"/>
                <a:gd name="T89" fmla="*/ 0 h 293"/>
                <a:gd name="T90" fmla="*/ 0 w 542"/>
                <a:gd name="T91" fmla="*/ 0 h 293"/>
                <a:gd name="T92" fmla="*/ 0 w 542"/>
                <a:gd name="T93" fmla="*/ 0 h 293"/>
                <a:gd name="T94" fmla="*/ 0 w 542"/>
                <a:gd name="T95" fmla="*/ 0 h 293"/>
                <a:gd name="T96" fmla="*/ 0 w 542"/>
                <a:gd name="T97" fmla="*/ 0 h 293"/>
                <a:gd name="T98" fmla="*/ 0 w 542"/>
                <a:gd name="T99" fmla="*/ 0 h 293"/>
                <a:gd name="T100" fmla="*/ 0 w 542"/>
                <a:gd name="T101" fmla="*/ 0 h 293"/>
                <a:gd name="T102" fmla="*/ 0 w 542"/>
                <a:gd name="T103" fmla="*/ 0 h 293"/>
                <a:gd name="T104" fmla="*/ 0 w 542"/>
                <a:gd name="T105" fmla="*/ 0 h 29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42" h="293">
                  <a:moveTo>
                    <a:pt x="398" y="91"/>
                  </a:moveTo>
                  <a:lnTo>
                    <a:pt x="411" y="93"/>
                  </a:lnTo>
                  <a:lnTo>
                    <a:pt x="408" y="98"/>
                  </a:lnTo>
                  <a:lnTo>
                    <a:pt x="405" y="104"/>
                  </a:lnTo>
                  <a:lnTo>
                    <a:pt x="401" y="109"/>
                  </a:lnTo>
                  <a:lnTo>
                    <a:pt x="397" y="115"/>
                  </a:lnTo>
                  <a:lnTo>
                    <a:pt x="391" y="117"/>
                  </a:lnTo>
                  <a:lnTo>
                    <a:pt x="387" y="120"/>
                  </a:lnTo>
                  <a:lnTo>
                    <a:pt x="382" y="122"/>
                  </a:lnTo>
                  <a:lnTo>
                    <a:pt x="376" y="122"/>
                  </a:lnTo>
                  <a:lnTo>
                    <a:pt x="372" y="122"/>
                  </a:lnTo>
                  <a:lnTo>
                    <a:pt x="368" y="120"/>
                  </a:lnTo>
                  <a:lnTo>
                    <a:pt x="364" y="120"/>
                  </a:lnTo>
                  <a:lnTo>
                    <a:pt x="361" y="119"/>
                  </a:lnTo>
                  <a:lnTo>
                    <a:pt x="358" y="116"/>
                  </a:lnTo>
                  <a:lnTo>
                    <a:pt x="355" y="113"/>
                  </a:lnTo>
                  <a:lnTo>
                    <a:pt x="354" y="109"/>
                  </a:lnTo>
                  <a:lnTo>
                    <a:pt x="351" y="105"/>
                  </a:lnTo>
                  <a:lnTo>
                    <a:pt x="350" y="101"/>
                  </a:lnTo>
                  <a:lnTo>
                    <a:pt x="349" y="95"/>
                  </a:lnTo>
                  <a:lnTo>
                    <a:pt x="347" y="90"/>
                  </a:lnTo>
                  <a:lnTo>
                    <a:pt x="347" y="84"/>
                  </a:lnTo>
                  <a:lnTo>
                    <a:pt x="347" y="77"/>
                  </a:lnTo>
                  <a:lnTo>
                    <a:pt x="349" y="69"/>
                  </a:lnTo>
                  <a:lnTo>
                    <a:pt x="350" y="62"/>
                  </a:lnTo>
                  <a:lnTo>
                    <a:pt x="353" y="55"/>
                  </a:lnTo>
                  <a:lnTo>
                    <a:pt x="355" y="50"/>
                  </a:lnTo>
                  <a:lnTo>
                    <a:pt x="360" y="44"/>
                  </a:lnTo>
                  <a:lnTo>
                    <a:pt x="364" y="40"/>
                  </a:lnTo>
                  <a:lnTo>
                    <a:pt x="368" y="36"/>
                  </a:lnTo>
                  <a:lnTo>
                    <a:pt x="372" y="33"/>
                  </a:lnTo>
                  <a:lnTo>
                    <a:pt x="376" y="30"/>
                  </a:lnTo>
                  <a:lnTo>
                    <a:pt x="380" y="29"/>
                  </a:lnTo>
                  <a:lnTo>
                    <a:pt x="386" y="29"/>
                  </a:lnTo>
                  <a:lnTo>
                    <a:pt x="391" y="29"/>
                  </a:lnTo>
                  <a:lnTo>
                    <a:pt x="397" y="32"/>
                  </a:lnTo>
                  <a:lnTo>
                    <a:pt x="402" y="34"/>
                  </a:lnTo>
                  <a:lnTo>
                    <a:pt x="407" y="39"/>
                  </a:lnTo>
                  <a:lnTo>
                    <a:pt x="411" y="44"/>
                  </a:lnTo>
                  <a:lnTo>
                    <a:pt x="413" y="50"/>
                  </a:lnTo>
                  <a:lnTo>
                    <a:pt x="415" y="58"/>
                  </a:lnTo>
                  <a:lnTo>
                    <a:pt x="415" y="66"/>
                  </a:lnTo>
                  <a:lnTo>
                    <a:pt x="415" y="69"/>
                  </a:lnTo>
                  <a:lnTo>
                    <a:pt x="415" y="73"/>
                  </a:lnTo>
                  <a:lnTo>
                    <a:pt x="415" y="76"/>
                  </a:lnTo>
                  <a:lnTo>
                    <a:pt x="413" y="80"/>
                  </a:lnTo>
                  <a:lnTo>
                    <a:pt x="360" y="80"/>
                  </a:lnTo>
                  <a:lnTo>
                    <a:pt x="360" y="81"/>
                  </a:lnTo>
                  <a:lnTo>
                    <a:pt x="360" y="83"/>
                  </a:lnTo>
                  <a:lnTo>
                    <a:pt x="360" y="84"/>
                  </a:lnTo>
                  <a:lnTo>
                    <a:pt x="360" y="90"/>
                  </a:lnTo>
                  <a:lnTo>
                    <a:pt x="361" y="95"/>
                  </a:lnTo>
                  <a:lnTo>
                    <a:pt x="362" y="99"/>
                  </a:lnTo>
                  <a:lnTo>
                    <a:pt x="364" y="104"/>
                  </a:lnTo>
                  <a:lnTo>
                    <a:pt x="367" y="106"/>
                  </a:lnTo>
                  <a:lnTo>
                    <a:pt x="369" y="109"/>
                  </a:lnTo>
                  <a:lnTo>
                    <a:pt x="372" y="110"/>
                  </a:lnTo>
                  <a:lnTo>
                    <a:pt x="376" y="110"/>
                  </a:lnTo>
                  <a:lnTo>
                    <a:pt x="379" y="110"/>
                  </a:lnTo>
                  <a:lnTo>
                    <a:pt x="383" y="109"/>
                  </a:lnTo>
                  <a:lnTo>
                    <a:pt x="386" y="106"/>
                  </a:lnTo>
                  <a:lnTo>
                    <a:pt x="389" y="105"/>
                  </a:lnTo>
                  <a:lnTo>
                    <a:pt x="391" y="102"/>
                  </a:lnTo>
                  <a:lnTo>
                    <a:pt x="394" y="99"/>
                  </a:lnTo>
                  <a:lnTo>
                    <a:pt x="396" y="95"/>
                  </a:lnTo>
                  <a:lnTo>
                    <a:pt x="398" y="91"/>
                  </a:lnTo>
                  <a:close/>
                  <a:moveTo>
                    <a:pt x="361" y="68"/>
                  </a:moveTo>
                  <a:lnTo>
                    <a:pt x="402" y="68"/>
                  </a:lnTo>
                  <a:lnTo>
                    <a:pt x="402" y="65"/>
                  </a:lnTo>
                  <a:lnTo>
                    <a:pt x="402" y="59"/>
                  </a:lnTo>
                  <a:lnTo>
                    <a:pt x="401" y="54"/>
                  </a:lnTo>
                  <a:lnTo>
                    <a:pt x="400" y="50"/>
                  </a:lnTo>
                  <a:lnTo>
                    <a:pt x="398" y="47"/>
                  </a:lnTo>
                  <a:lnTo>
                    <a:pt x="396" y="44"/>
                  </a:lnTo>
                  <a:lnTo>
                    <a:pt x="393" y="43"/>
                  </a:lnTo>
                  <a:lnTo>
                    <a:pt x="390" y="41"/>
                  </a:lnTo>
                  <a:lnTo>
                    <a:pt x="386" y="41"/>
                  </a:lnTo>
                  <a:lnTo>
                    <a:pt x="382" y="41"/>
                  </a:lnTo>
                  <a:lnTo>
                    <a:pt x="379" y="43"/>
                  </a:lnTo>
                  <a:lnTo>
                    <a:pt x="375" y="46"/>
                  </a:lnTo>
                  <a:lnTo>
                    <a:pt x="372" y="48"/>
                  </a:lnTo>
                  <a:lnTo>
                    <a:pt x="368" y="52"/>
                  </a:lnTo>
                  <a:lnTo>
                    <a:pt x="365" y="57"/>
                  </a:lnTo>
                  <a:lnTo>
                    <a:pt x="364" y="62"/>
                  </a:lnTo>
                  <a:lnTo>
                    <a:pt x="361" y="68"/>
                  </a:lnTo>
                  <a:close/>
                  <a:moveTo>
                    <a:pt x="472" y="109"/>
                  </a:moveTo>
                  <a:lnTo>
                    <a:pt x="469" y="113"/>
                  </a:lnTo>
                  <a:lnTo>
                    <a:pt x="466" y="116"/>
                  </a:lnTo>
                  <a:lnTo>
                    <a:pt x="462" y="117"/>
                  </a:lnTo>
                  <a:lnTo>
                    <a:pt x="459" y="120"/>
                  </a:lnTo>
                  <a:lnTo>
                    <a:pt x="456" y="120"/>
                  </a:lnTo>
                  <a:lnTo>
                    <a:pt x="454" y="120"/>
                  </a:lnTo>
                  <a:lnTo>
                    <a:pt x="449" y="122"/>
                  </a:lnTo>
                  <a:lnTo>
                    <a:pt x="447" y="122"/>
                  </a:lnTo>
                  <a:lnTo>
                    <a:pt x="442" y="122"/>
                  </a:lnTo>
                  <a:lnTo>
                    <a:pt x="438" y="120"/>
                  </a:lnTo>
                  <a:lnTo>
                    <a:pt x="434" y="119"/>
                  </a:lnTo>
                  <a:lnTo>
                    <a:pt x="431" y="116"/>
                  </a:lnTo>
                  <a:lnTo>
                    <a:pt x="429" y="112"/>
                  </a:lnTo>
                  <a:lnTo>
                    <a:pt x="426" y="108"/>
                  </a:lnTo>
                  <a:lnTo>
                    <a:pt x="425" y="102"/>
                  </a:lnTo>
                  <a:lnTo>
                    <a:pt x="425" y="97"/>
                  </a:lnTo>
                  <a:lnTo>
                    <a:pt x="425" y="93"/>
                  </a:lnTo>
                  <a:lnTo>
                    <a:pt x="426" y="88"/>
                  </a:lnTo>
                  <a:lnTo>
                    <a:pt x="427" y="84"/>
                  </a:lnTo>
                  <a:lnTo>
                    <a:pt x="429" y="81"/>
                  </a:lnTo>
                  <a:lnTo>
                    <a:pt x="430" y="79"/>
                  </a:lnTo>
                  <a:lnTo>
                    <a:pt x="433" y="76"/>
                  </a:lnTo>
                  <a:lnTo>
                    <a:pt x="436" y="75"/>
                  </a:lnTo>
                  <a:lnTo>
                    <a:pt x="438" y="72"/>
                  </a:lnTo>
                  <a:lnTo>
                    <a:pt x="442" y="70"/>
                  </a:lnTo>
                  <a:lnTo>
                    <a:pt x="447" y="69"/>
                  </a:lnTo>
                  <a:lnTo>
                    <a:pt x="452" y="69"/>
                  </a:lnTo>
                  <a:lnTo>
                    <a:pt x="458" y="68"/>
                  </a:lnTo>
                  <a:lnTo>
                    <a:pt x="463" y="68"/>
                  </a:lnTo>
                  <a:lnTo>
                    <a:pt x="467" y="68"/>
                  </a:lnTo>
                  <a:lnTo>
                    <a:pt x="470" y="68"/>
                  </a:lnTo>
                  <a:lnTo>
                    <a:pt x="473" y="66"/>
                  </a:lnTo>
                  <a:lnTo>
                    <a:pt x="474" y="66"/>
                  </a:lnTo>
                  <a:lnTo>
                    <a:pt x="477" y="66"/>
                  </a:lnTo>
                  <a:lnTo>
                    <a:pt x="478" y="66"/>
                  </a:lnTo>
                  <a:lnTo>
                    <a:pt x="480" y="65"/>
                  </a:lnTo>
                  <a:lnTo>
                    <a:pt x="481" y="62"/>
                  </a:lnTo>
                  <a:lnTo>
                    <a:pt x="481" y="59"/>
                  </a:lnTo>
                  <a:lnTo>
                    <a:pt x="481" y="57"/>
                  </a:lnTo>
                  <a:lnTo>
                    <a:pt x="481" y="54"/>
                  </a:lnTo>
                  <a:lnTo>
                    <a:pt x="481" y="51"/>
                  </a:lnTo>
                  <a:lnTo>
                    <a:pt x="480" y="50"/>
                  </a:lnTo>
                  <a:lnTo>
                    <a:pt x="478" y="47"/>
                  </a:lnTo>
                  <a:lnTo>
                    <a:pt x="477" y="46"/>
                  </a:lnTo>
                  <a:lnTo>
                    <a:pt x="474" y="44"/>
                  </a:lnTo>
                  <a:lnTo>
                    <a:pt x="472" y="43"/>
                  </a:lnTo>
                  <a:lnTo>
                    <a:pt x="469" y="41"/>
                  </a:lnTo>
                  <a:lnTo>
                    <a:pt x="465" y="41"/>
                  </a:lnTo>
                  <a:lnTo>
                    <a:pt x="458" y="43"/>
                  </a:lnTo>
                  <a:lnTo>
                    <a:pt x="451" y="46"/>
                  </a:lnTo>
                  <a:lnTo>
                    <a:pt x="447" y="51"/>
                  </a:lnTo>
                  <a:lnTo>
                    <a:pt x="444" y="58"/>
                  </a:lnTo>
                  <a:lnTo>
                    <a:pt x="431" y="57"/>
                  </a:lnTo>
                  <a:lnTo>
                    <a:pt x="437" y="44"/>
                  </a:lnTo>
                  <a:lnTo>
                    <a:pt x="444" y="36"/>
                  </a:lnTo>
                  <a:lnTo>
                    <a:pt x="454" y="30"/>
                  </a:lnTo>
                  <a:lnTo>
                    <a:pt x="466" y="29"/>
                  </a:lnTo>
                  <a:lnTo>
                    <a:pt x="472" y="29"/>
                  </a:lnTo>
                  <a:lnTo>
                    <a:pt x="477" y="30"/>
                  </a:lnTo>
                  <a:lnTo>
                    <a:pt x="483" y="33"/>
                  </a:lnTo>
                  <a:lnTo>
                    <a:pt x="487" y="36"/>
                  </a:lnTo>
                  <a:lnTo>
                    <a:pt x="489" y="40"/>
                  </a:lnTo>
                  <a:lnTo>
                    <a:pt x="492" y="44"/>
                  </a:lnTo>
                  <a:lnTo>
                    <a:pt x="494" y="48"/>
                  </a:lnTo>
                  <a:lnTo>
                    <a:pt x="494" y="54"/>
                  </a:lnTo>
                  <a:lnTo>
                    <a:pt x="494" y="57"/>
                  </a:lnTo>
                  <a:lnTo>
                    <a:pt x="494" y="61"/>
                  </a:lnTo>
                  <a:lnTo>
                    <a:pt x="494" y="65"/>
                  </a:lnTo>
                  <a:lnTo>
                    <a:pt x="492" y="70"/>
                  </a:lnTo>
                  <a:lnTo>
                    <a:pt x="487" y="93"/>
                  </a:lnTo>
                  <a:lnTo>
                    <a:pt x="485" y="98"/>
                  </a:lnTo>
                  <a:lnTo>
                    <a:pt x="485" y="102"/>
                  </a:lnTo>
                  <a:lnTo>
                    <a:pt x="484" y="106"/>
                  </a:lnTo>
                  <a:lnTo>
                    <a:pt x="484" y="109"/>
                  </a:lnTo>
                  <a:lnTo>
                    <a:pt x="484" y="112"/>
                  </a:lnTo>
                  <a:lnTo>
                    <a:pt x="485" y="115"/>
                  </a:lnTo>
                  <a:lnTo>
                    <a:pt x="485" y="117"/>
                  </a:lnTo>
                  <a:lnTo>
                    <a:pt x="485" y="120"/>
                  </a:lnTo>
                  <a:lnTo>
                    <a:pt x="473" y="120"/>
                  </a:lnTo>
                  <a:lnTo>
                    <a:pt x="473" y="117"/>
                  </a:lnTo>
                  <a:lnTo>
                    <a:pt x="473" y="116"/>
                  </a:lnTo>
                  <a:lnTo>
                    <a:pt x="473" y="113"/>
                  </a:lnTo>
                  <a:lnTo>
                    <a:pt x="472" y="109"/>
                  </a:lnTo>
                  <a:close/>
                  <a:moveTo>
                    <a:pt x="477" y="76"/>
                  </a:moveTo>
                  <a:lnTo>
                    <a:pt x="474" y="77"/>
                  </a:lnTo>
                  <a:lnTo>
                    <a:pt x="472" y="77"/>
                  </a:lnTo>
                  <a:lnTo>
                    <a:pt x="467" y="79"/>
                  </a:lnTo>
                  <a:lnTo>
                    <a:pt x="462" y="79"/>
                  </a:lnTo>
                  <a:lnTo>
                    <a:pt x="456" y="80"/>
                  </a:lnTo>
                  <a:lnTo>
                    <a:pt x="452" y="80"/>
                  </a:lnTo>
                  <a:lnTo>
                    <a:pt x="448" y="81"/>
                  </a:lnTo>
                  <a:lnTo>
                    <a:pt x="445" y="81"/>
                  </a:lnTo>
                  <a:lnTo>
                    <a:pt x="444" y="83"/>
                  </a:lnTo>
                  <a:lnTo>
                    <a:pt x="442" y="84"/>
                  </a:lnTo>
                  <a:lnTo>
                    <a:pt x="440" y="86"/>
                  </a:lnTo>
                  <a:lnTo>
                    <a:pt x="438" y="87"/>
                  </a:lnTo>
                  <a:lnTo>
                    <a:pt x="437" y="90"/>
                  </a:lnTo>
                  <a:lnTo>
                    <a:pt x="437" y="91"/>
                  </a:lnTo>
                  <a:lnTo>
                    <a:pt x="437" y="94"/>
                  </a:lnTo>
                  <a:lnTo>
                    <a:pt x="437" y="97"/>
                  </a:lnTo>
                  <a:lnTo>
                    <a:pt x="437" y="99"/>
                  </a:lnTo>
                  <a:lnTo>
                    <a:pt x="438" y="102"/>
                  </a:lnTo>
                  <a:lnTo>
                    <a:pt x="438" y="105"/>
                  </a:lnTo>
                  <a:lnTo>
                    <a:pt x="440" y="106"/>
                  </a:lnTo>
                  <a:lnTo>
                    <a:pt x="442" y="108"/>
                  </a:lnTo>
                  <a:lnTo>
                    <a:pt x="445" y="109"/>
                  </a:lnTo>
                  <a:lnTo>
                    <a:pt x="448" y="110"/>
                  </a:lnTo>
                  <a:lnTo>
                    <a:pt x="451" y="110"/>
                  </a:lnTo>
                  <a:lnTo>
                    <a:pt x="454" y="110"/>
                  </a:lnTo>
                  <a:lnTo>
                    <a:pt x="456" y="109"/>
                  </a:lnTo>
                  <a:lnTo>
                    <a:pt x="459" y="109"/>
                  </a:lnTo>
                  <a:lnTo>
                    <a:pt x="462" y="108"/>
                  </a:lnTo>
                  <a:lnTo>
                    <a:pt x="465" y="105"/>
                  </a:lnTo>
                  <a:lnTo>
                    <a:pt x="467" y="102"/>
                  </a:lnTo>
                  <a:lnTo>
                    <a:pt x="469" y="99"/>
                  </a:lnTo>
                  <a:lnTo>
                    <a:pt x="472" y="97"/>
                  </a:lnTo>
                  <a:lnTo>
                    <a:pt x="473" y="93"/>
                  </a:lnTo>
                  <a:lnTo>
                    <a:pt x="474" y="88"/>
                  </a:lnTo>
                  <a:lnTo>
                    <a:pt x="476" y="81"/>
                  </a:lnTo>
                  <a:lnTo>
                    <a:pt x="477" y="76"/>
                  </a:lnTo>
                  <a:close/>
                  <a:moveTo>
                    <a:pt x="530" y="109"/>
                  </a:moveTo>
                  <a:lnTo>
                    <a:pt x="527" y="120"/>
                  </a:lnTo>
                  <a:lnTo>
                    <a:pt x="525" y="122"/>
                  </a:lnTo>
                  <a:lnTo>
                    <a:pt x="523" y="122"/>
                  </a:lnTo>
                  <a:lnTo>
                    <a:pt x="521" y="122"/>
                  </a:lnTo>
                  <a:lnTo>
                    <a:pt x="518" y="122"/>
                  </a:lnTo>
                  <a:lnTo>
                    <a:pt x="516" y="122"/>
                  </a:lnTo>
                  <a:lnTo>
                    <a:pt x="513" y="120"/>
                  </a:lnTo>
                  <a:lnTo>
                    <a:pt x="510" y="120"/>
                  </a:lnTo>
                  <a:lnTo>
                    <a:pt x="509" y="119"/>
                  </a:lnTo>
                  <a:lnTo>
                    <a:pt x="507" y="116"/>
                  </a:lnTo>
                  <a:lnTo>
                    <a:pt x="506" y="115"/>
                  </a:lnTo>
                  <a:lnTo>
                    <a:pt x="505" y="112"/>
                  </a:lnTo>
                  <a:lnTo>
                    <a:pt x="505" y="109"/>
                  </a:lnTo>
                  <a:lnTo>
                    <a:pt x="505" y="106"/>
                  </a:lnTo>
                  <a:lnTo>
                    <a:pt x="505" y="104"/>
                  </a:lnTo>
                  <a:lnTo>
                    <a:pt x="505" y="99"/>
                  </a:lnTo>
                  <a:lnTo>
                    <a:pt x="506" y="95"/>
                  </a:lnTo>
                  <a:lnTo>
                    <a:pt x="514" y="43"/>
                  </a:lnTo>
                  <a:lnTo>
                    <a:pt x="505" y="43"/>
                  </a:lnTo>
                  <a:lnTo>
                    <a:pt x="507" y="32"/>
                  </a:lnTo>
                  <a:lnTo>
                    <a:pt x="517" y="32"/>
                  </a:lnTo>
                  <a:lnTo>
                    <a:pt x="520" y="10"/>
                  </a:lnTo>
                  <a:lnTo>
                    <a:pt x="535" y="0"/>
                  </a:lnTo>
                  <a:lnTo>
                    <a:pt x="530" y="32"/>
                  </a:lnTo>
                  <a:lnTo>
                    <a:pt x="542" y="32"/>
                  </a:lnTo>
                  <a:lnTo>
                    <a:pt x="541" y="43"/>
                  </a:lnTo>
                  <a:lnTo>
                    <a:pt x="527" y="43"/>
                  </a:lnTo>
                  <a:lnTo>
                    <a:pt x="518" y="93"/>
                  </a:lnTo>
                  <a:lnTo>
                    <a:pt x="518" y="97"/>
                  </a:lnTo>
                  <a:lnTo>
                    <a:pt x="518" y="101"/>
                  </a:lnTo>
                  <a:lnTo>
                    <a:pt x="517" y="102"/>
                  </a:lnTo>
                  <a:lnTo>
                    <a:pt x="517" y="104"/>
                  </a:lnTo>
                  <a:lnTo>
                    <a:pt x="517" y="105"/>
                  </a:lnTo>
                  <a:lnTo>
                    <a:pt x="517" y="106"/>
                  </a:lnTo>
                  <a:lnTo>
                    <a:pt x="517" y="108"/>
                  </a:lnTo>
                  <a:lnTo>
                    <a:pt x="518" y="109"/>
                  </a:lnTo>
                  <a:lnTo>
                    <a:pt x="520" y="109"/>
                  </a:lnTo>
                  <a:lnTo>
                    <a:pt x="521" y="109"/>
                  </a:lnTo>
                  <a:lnTo>
                    <a:pt x="521" y="110"/>
                  </a:lnTo>
                  <a:lnTo>
                    <a:pt x="523" y="110"/>
                  </a:lnTo>
                  <a:lnTo>
                    <a:pt x="524" y="110"/>
                  </a:lnTo>
                  <a:lnTo>
                    <a:pt x="527" y="109"/>
                  </a:lnTo>
                  <a:lnTo>
                    <a:pt x="528" y="109"/>
                  </a:lnTo>
                  <a:lnTo>
                    <a:pt x="530" y="109"/>
                  </a:lnTo>
                  <a:close/>
                  <a:moveTo>
                    <a:pt x="0" y="293"/>
                  </a:moveTo>
                  <a:lnTo>
                    <a:pt x="21" y="170"/>
                  </a:lnTo>
                  <a:lnTo>
                    <a:pt x="53" y="170"/>
                  </a:lnTo>
                  <a:lnTo>
                    <a:pt x="58" y="170"/>
                  </a:lnTo>
                  <a:lnTo>
                    <a:pt x="63" y="170"/>
                  </a:lnTo>
                  <a:lnTo>
                    <a:pt x="65" y="171"/>
                  </a:lnTo>
                  <a:lnTo>
                    <a:pt x="68" y="171"/>
                  </a:lnTo>
                  <a:lnTo>
                    <a:pt x="72" y="173"/>
                  </a:lnTo>
                  <a:lnTo>
                    <a:pt x="75" y="174"/>
                  </a:lnTo>
                  <a:lnTo>
                    <a:pt x="79" y="177"/>
                  </a:lnTo>
                  <a:lnTo>
                    <a:pt x="82" y="180"/>
                  </a:lnTo>
                  <a:lnTo>
                    <a:pt x="85" y="182"/>
                  </a:lnTo>
                  <a:lnTo>
                    <a:pt x="88" y="186"/>
                  </a:lnTo>
                  <a:lnTo>
                    <a:pt x="90" y="191"/>
                  </a:lnTo>
                  <a:lnTo>
                    <a:pt x="92" y="196"/>
                  </a:lnTo>
                  <a:lnTo>
                    <a:pt x="93" y="202"/>
                  </a:lnTo>
                  <a:lnTo>
                    <a:pt x="94" y="207"/>
                  </a:lnTo>
                  <a:lnTo>
                    <a:pt x="96" y="214"/>
                  </a:lnTo>
                  <a:lnTo>
                    <a:pt x="96" y="221"/>
                  </a:lnTo>
                  <a:lnTo>
                    <a:pt x="96" y="229"/>
                  </a:lnTo>
                  <a:lnTo>
                    <a:pt x="94" y="238"/>
                  </a:lnTo>
                  <a:lnTo>
                    <a:pt x="92" y="246"/>
                  </a:lnTo>
                  <a:lnTo>
                    <a:pt x="90" y="253"/>
                  </a:lnTo>
                  <a:lnTo>
                    <a:pt x="88" y="260"/>
                  </a:lnTo>
                  <a:lnTo>
                    <a:pt x="83" y="267"/>
                  </a:lnTo>
                  <a:lnTo>
                    <a:pt x="81" y="272"/>
                  </a:lnTo>
                  <a:lnTo>
                    <a:pt x="76" y="278"/>
                  </a:lnTo>
                  <a:lnTo>
                    <a:pt x="72" y="282"/>
                  </a:lnTo>
                  <a:lnTo>
                    <a:pt x="67" y="286"/>
                  </a:lnTo>
                  <a:lnTo>
                    <a:pt x="63" y="289"/>
                  </a:lnTo>
                  <a:lnTo>
                    <a:pt x="57" y="290"/>
                  </a:lnTo>
                  <a:lnTo>
                    <a:pt x="53" y="291"/>
                  </a:lnTo>
                  <a:lnTo>
                    <a:pt x="47" y="293"/>
                  </a:lnTo>
                  <a:lnTo>
                    <a:pt x="43" y="293"/>
                  </a:lnTo>
                  <a:lnTo>
                    <a:pt x="38" y="293"/>
                  </a:lnTo>
                  <a:lnTo>
                    <a:pt x="0" y="293"/>
                  </a:lnTo>
                  <a:close/>
                  <a:moveTo>
                    <a:pt x="17" y="279"/>
                  </a:moveTo>
                  <a:lnTo>
                    <a:pt x="34" y="279"/>
                  </a:lnTo>
                  <a:lnTo>
                    <a:pt x="39" y="279"/>
                  </a:lnTo>
                  <a:lnTo>
                    <a:pt x="43" y="279"/>
                  </a:lnTo>
                  <a:lnTo>
                    <a:pt x="47" y="279"/>
                  </a:lnTo>
                  <a:lnTo>
                    <a:pt x="52" y="278"/>
                  </a:lnTo>
                  <a:lnTo>
                    <a:pt x="56" y="275"/>
                  </a:lnTo>
                  <a:lnTo>
                    <a:pt x="60" y="273"/>
                  </a:lnTo>
                  <a:lnTo>
                    <a:pt x="64" y="271"/>
                  </a:lnTo>
                  <a:lnTo>
                    <a:pt x="67" y="268"/>
                  </a:lnTo>
                  <a:lnTo>
                    <a:pt x="70" y="264"/>
                  </a:lnTo>
                  <a:lnTo>
                    <a:pt x="72" y="260"/>
                  </a:lnTo>
                  <a:lnTo>
                    <a:pt x="75" y="254"/>
                  </a:lnTo>
                  <a:lnTo>
                    <a:pt x="78" y="249"/>
                  </a:lnTo>
                  <a:lnTo>
                    <a:pt x="79" y="242"/>
                  </a:lnTo>
                  <a:lnTo>
                    <a:pt x="81" y="235"/>
                  </a:lnTo>
                  <a:lnTo>
                    <a:pt x="82" y="228"/>
                  </a:lnTo>
                  <a:lnTo>
                    <a:pt x="82" y="220"/>
                  </a:lnTo>
                  <a:lnTo>
                    <a:pt x="82" y="213"/>
                  </a:lnTo>
                  <a:lnTo>
                    <a:pt x="81" y="207"/>
                  </a:lnTo>
                  <a:lnTo>
                    <a:pt x="79" y="202"/>
                  </a:lnTo>
                  <a:lnTo>
                    <a:pt x="78" y="197"/>
                  </a:lnTo>
                  <a:lnTo>
                    <a:pt x="75" y="193"/>
                  </a:lnTo>
                  <a:lnTo>
                    <a:pt x="72" y="191"/>
                  </a:lnTo>
                  <a:lnTo>
                    <a:pt x="70" y="188"/>
                  </a:lnTo>
                  <a:lnTo>
                    <a:pt x="67" y="186"/>
                  </a:lnTo>
                  <a:lnTo>
                    <a:pt x="64" y="185"/>
                  </a:lnTo>
                  <a:lnTo>
                    <a:pt x="61" y="185"/>
                  </a:lnTo>
                  <a:lnTo>
                    <a:pt x="57" y="184"/>
                  </a:lnTo>
                  <a:lnTo>
                    <a:pt x="52" y="184"/>
                  </a:lnTo>
                  <a:lnTo>
                    <a:pt x="34" y="184"/>
                  </a:lnTo>
                  <a:lnTo>
                    <a:pt x="17" y="27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7" name="Freeform 229">
              <a:extLst>
                <a:ext uri="{FF2B5EF4-FFF2-40B4-BE49-F238E27FC236}">
                  <a16:creationId xmlns:a16="http://schemas.microsoft.com/office/drawing/2014/main" id="{A09F3EB1-517D-48F2-879B-ED79EB7B5099}"/>
                </a:ext>
              </a:extLst>
            </p:cNvPr>
            <p:cNvSpPr>
              <a:spLocks noEditPoints="1"/>
            </p:cNvSpPr>
            <p:nvPr/>
          </p:nvSpPr>
          <p:spPr bwMode="auto">
            <a:xfrm>
              <a:off x="3110" y="1780"/>
              <a:ext cx="11" cy="41"/>
            </a:xfrm>
            <a:custGeom>
              <a:avLst/>
              <a:gdLst>
                <a:gd name="T0" fmla="*/ 0 w 33"/>
                <a:gd name="T1" fmla="*/ 0 h 123"/>
                <a:gd name="T2" fmla="*/ 0 w 33"/>
                <a:gd name="T3" fmla="*/ 0 h 123"/>
                <a:gd name="T4" fmla="*/ 0 w 33"/>
                <a:gd name="T5" fmla="*/ 0 h 123"/>
                <a:gd name="T6" fmla="*/ 0 w 33"/>
                <a:gd name="T7" fmla="*/ 0 h 123"/>
                <a:gd name="T8" fmla="*/ 0 w 33"/>
                <a:gd name="T9" fmla="*/ 0 h 123"/>
                <a:gd name="T10" fmla="*/ 0 w 33"/>
                <a:gd name="T11" fmla="*/ 0 h 123"/>
                <a:gd name="T12" fmla="*/ 0 w 33"/>
                <a:gd name="T13" fmla="*/ 0 h 123"/>
                <a:gd name="T14" fmla="*/ 0 w 33"/>
                <a:gd name="T15" fmla="*/ 0 h 123"/>
                <a:gd name="T16" fmla="*/ 0 w 33"/>
                <a:gd name="T17" fmla="*/ 0 h 123"/>
                <a:gd name="T18" fmla="*/ 0 w 33"/>
                <a:gd name="T19" fmla="*/ 0 h 12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 h="123">
                  <a:moveTo>
                    <a:pt x="18" y="18"/>
                  </a:moveTo>
                  <a:lnTo>
                    <a:pt x="21" y="0"/>
                  </a:lnTo>
                  <a:lnTo>
                    <a:pt x="33" y="0"/>
                  </a:lnTo>
                  <a:lnTo>
                    <a:pt x="31" y="18"/>
                  </a:lnTo>
                  <a:lnTo>
                    <a:pt x="18" y="18"/>
                  </a:lnTo>
                  <a:close/>
                  <a:moveTo>
                    <a:pt x="0" y="123"/>
                  </a:moveTo>
                  <a:lnTo>
                    <a:pt x="16" y="34"/>
                  </a:lnTo>
                  <a:lnTo>
                    <a:pt x="28" y="34"/>
                  </a:lnTo>
                  <a:lnTo>
                    <a:pt x="13" y="123"/>
                  </a:lnTo>
                  <a:lnTo>
                    <a:pt x="0"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8" name="Freeform 230">
              <a:extLst>
                <a:ext uri="{FF2B5EF4-FFF2-40B4-BE49-F238E27FC236}">
                  <a16:creationId xmlns:a16="http://schemas.microsoft.com/office/drawing/2014/main" id="{3212FED6-2985-4221-BE4B-259616C81CFC}"/>
                </a:ext>
              </a:extLst>
            </p:cNvPr>
            <p:cNvSpPr>
              <a:spLocks noEditPoints="1"/>
            </p:cNvSpPr>
            <p:nvPr/>
          </p:nvSpPr>
          <p:spPr bwMode="auto">
            <a:xfrm>
              <a:off x="3121" y="1780"/>
              <a:ext cx="136" cy="52"/>
            </a:xfrm>
            <a:custGeom>
              <a:avLst/>
              <a:gdLst>
                <a:gd name="T0" fmla="*/ 0 w 408"/>
                <a:gd name="T1" fmla="*/ 0 h 156"/>
                <a:gd name="T2" fmla="*/ 0 w 408"/>
                <a:gd name="T3" fmla="*/ 0 h 156"/>
                <a:gd name="T4" fmla="*/ 0 w 408"/>
                <a:gd name="T5" fmla="*/ 0 h 156"/>
                <a:gd name="T6" fmla="*/ 0 w 408"/>
                <a:gd name="T7" fmla="*/ 0 h 156"/>
                <a:gd name="T8" fmla="*/ 0 w 408"/>
                <a:gd name="T9" fmla="*/ 0 h 156"/>
                <a:gd name="T10" fmla="*/ 0 w 408"/>
                <a:gd name="T11" fmla="*/ 0 h 156"/>
                <a:gd name="T12" fmla="*/ 0 w 408"/>
                <a:gd name="T13" fmla="*/ 0 h 156"/>
                <a:gd name="T14" fmla="*/ 0 w 408"/>
                <a:gd name="T15" fmla="*/ 0 h 156"/>
                <a:gd name="T16" fmla="*/ 0 w 408"/>
                <a:gd name="T17" fmla="*/ 0 h 156"/>
                <a:gd name="T18" fmla="*/ 0 w 408"/>
                <a:gd name="T19" fmla="*/ 0 h 156"/>
                <a:gd name="T20" fmla="*/ 0 w 408"/>
                <a:gd name="T21" fmla="*/ 0 h 156"/>
                <a:gd name="T22" fmla="*/ 0 w 408"/>
                <a:gd name="T23" fmla="*/ 0 h 156"/>
                <a:gd name="T24" fmla="*/ 0 w 408"/>
                <a:gd name="T25" fmla="*/ 0 h 156"/>
                <a:gd name="T26" fmla="*/ 0 w 408"/>
                <a:gd name="T27" fmla="*/ 0 h 156"/>
                <a:gd name="T28" fmla="*/ 0 w 408"/>
                <a:gd name="T29" fmla="*/ 0 h 156"/>
                <a:gd name="T30" fmla="*/ 0 w 408"/>
                <a:gd name="T31" fmla="*/ 0 h 156"/>
                <a:gd name="T32" fmla="*/ 0 w 408"/>
                <a:gd name="T33" fmla="*/ 0 h 156"/>
                <a:gd name="T34" fmla="*/ 0 w 408"/>
                <a:gd name="T35" fmla="*/ 0 h 156"/>
                <a:gd name="T36" fmla="*/ 0 w 408"/>
                <a:gd name="T37" fmla="*/ 0 h 156"/>
                <a:gd name="T38" fmla="*/ 0 w 408"/>
                <a:gd name="T39" fmla="*/ 0 h 156"/>
                <a:gd name="T40" fmla="*/ 0 w 408"/>
                <a:gd name="T41" fmla="*/ 0 h 156"/>
                <a:gd name="T42" fmla="*/ 0 w 408"/>
                <a:gd name="T43" fmla="*/ 0 h 156"/>
                <a:gd name="T44" fmla="*/ 0 w 408"/>
                <a:gd name="T45" fmla="*/ 0 h 156"/>
                <a:gd name="T46" fmla="*/ 0 w 408"/>
                <a:gd name="T47" fmla="*/ 0 h 156"/>
                <a:gd name="T48" fmla="*/ 0 w 408"/>
                <a:gd name="T49" fmla="*/ 0 h 156"/>
                <a:gd name="T50" fmla="*/ 0 w 408"/>
                <a:gd name="T51" fmla="*/ 0 h 156"/>
                <a:gd name="T52" fmla="*/ 0 w 408"/>
                <a:gd name="T53" fmla="*/ 0 h 156"/>
                <a:gd name="T54" fmla="*/ 0 w 408"/>
                <a:gd name="T55" fmla="*/ 0 h 156"/>
                <a:gd name="T56" fmla="*/ 0 w 408"/>
                <a:gd name="T57" fmla="*/ 0 h 156"/>
                <a:gd name="T58" fmla="*/ 0 w 408"/>
                <a:gd name="T59" fmla="*/ 0 h 156"/>
                <a:gd name="T60" fmla="*/ 0 w 408"/>
                <a:gd name="T61" fmla="*/ 0 h 156"/>
                <a:gd name="T62" fmla="*/ 0 w 408"/>
                <a:gd name="T63" fmla="*/ 0 h 156"/>
                <a:gd name="T64" fmla="*/ 0 w 408"/>
                <a:gd name="T65" fmla="*/ 0 h 156"/>
                <a:gd name="T66" fmla="*/ 0 w 408"/>
                <a:gd name="T67" fmla="*/ 0 h 156"/>
                <a:gd name="T68" fmla="*/ 0 w 408"/>
                <a:gd name="T69" fmla="*/ 0 h 156"/>
                <a:gd name="T70" fmla="*/ 0 w 408"/>
                <a:gd name="T71" fmla="*/ 0 h 156"/>
                <a:gd name="T72" fmla="*/ 0 w 408"/>
                <a:gd name="T73" fmla="*/ 0 h 156"/>
                <a:gd name="T74" fmla="*/ 0 w 408"/>
                <a:gd name="T75" fmla="*/ 0 h 156"/>
                <a:gd name="T76" fmla="*/ 0 w 408"/>
                <a:gd name="T77" fmla="*/ 0 h 156"/>
                <a:gd name="T78" fmla="*/ 0 w 408"/>
                <a:gd name="T79" fmla="*/ 0 h 156"/>
                <a:gd name="T80" fmla="*/ 0 w 408"/>
                <a:gd name="T81" fmla="*/ 0 h 156"/>
                <a:gd name="T82" fmla="*/ 0 w 408"/>
                <a:gd name="T83" fmla="*/ 0 h 156"/>
                <a:gd name="T84" fmla="*/ 0 w 408"/>
                <a:gd name="T85" fmla="*/ 0 h 156"/>
                <a:gd name="T86" fmla="*/ 0 w 408"/>
                <a:gd name="T87" fmla="*/ 0 h 156"/>
                <a:gd name="T88" fmla="*/ 0 w 408"/>
                <a:gd name="T89" fmla="*/ 0 h 156"/>
                <a:gd name="T90" fmla="*/ 0 w 408"/>
                <a:gd name="T91" fmla="*/ 0 h 156"/>
                <a:gd name="T92" fmla="*/ 0 w 408"/>
                <a:gd name="T93" fmla="*/ 0 h 156"/>
                <a:gd name="T94" fmla="*/ 0 w 408"/>
                <a:gd name="T95" fmla="*/ 0 h 156"/>
                <a:gd name="T96" fmla="*/ 0 w 408"/>
                <a:gd name="T97" fmla="*/ 0 h 156"/>
                <a:gd name="T98" fmla="*/ 0 w 408"/>
                <a:gd name="T99" fmla="*/ 0 h 156"/>
                <a:gd name="T100" fmla="*/ 0 w 408"/>
                <a:gd name="T101" fmla="*/ 0 h 156"/>
                <a:gd name="T102" fmla="*/ 0 w 408"/>
                <a:gd name="T103" fmla="*/ 0 h 156"/>
                <a:gd name="T104" fmla="*/ 0 w 408"/>
                <a:gd name="T105" fmla="*/ 0 h 156"/>
                <a:gd name="T106" fmla="*/ 1 w 408"/>
                <a:gd name="T107" fmla="*/ 0 h 156"/>
                <a:gd name="T108" fmla="*/ 0 w 408"/>
                <a:gd name="T109" fmla="*/ 0 h 156"/>
                <a:gd name="T110" fmla="*/ 0 w 408"/>
                <a:gd name="T111" fmla="*/ 0 h 156"/>
                <a:gd name="T112" fmla="*/ 0 w 408"/>
                <a:gd name="T113" fmla="*/ 0 h 156"/>
                <a:gd name="T114" fmla="*/ 0 w 408"/>
                <a:gd name="T115" fmla="*/ 0 h 156"/>
                <a:gd name="T116" fmla="*/ 0 w 408"/>
                <a:gd name="T117" fmla="*/ 0 h 156"/>
                <a:gd name="T118" fmla="*/ 0 w 408"/>
                <a:gd name="T119" fmla="*/ 0 h 156"/>
                <a:gd name="T120" fmla="*/ 1 w 408"/>
                <a:gd name="T121" fmla="*/ 0 h 1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08" h="156">
                  <a:moveTo>
                    <a:pt x="0" y="94"/>
                  </a:moveTo>
                  <a:lnTo>
                    <a:pt x="13" y="92"/>
                  </a:lnTo>
                  <a:lnTo>
                    <a:pt x="13" y="98"/>
                  </a:lnTo>
                  <a:lnTo>
                    <a:pt x="14" y="102"/>
                  </a:lnTo>
                  <a:lnTo>
                    <a:pt x="15" y="105"/>
                  </a:lnTo>
                  <a:lnTo>
                    <a:pt x="17" y="108"/>
                  </a:lnTo>
                  <a:lnTo>
                    <a:pt x="19" y="110"/>
                  </a:lnTo>
                  <a:lnTo>
                    <a:pt x="24" y="112"/>
                  </a:lnTo>
                  <a:lnTo>
                    <a:pt x="26" y="113"/>
                  </a:lnTo>
                  <a:lnTo>
                    <a:pt x="30" y="113"/>
                  </a:lnTo>
                  <a:lnTo>
                    <a:pt x="35" y="113"/>
                  </a:lnTo>
                  <a:lnTo>
                    <a:pt x="37" y="112"/>
                  </a:lnTo>
                  <a:lnTo>
                    <a:pt x="40" y="110"/>
                  </a:lnTo>
                  <a:lnTo>
                    <a:pt x="43" y="109"/>
                  </a:lnTo>
                  <a:lnTo>
                    <a:pt x="44" y="108"/>
                  </a:lnTo>
                  <a:lnTo>
                    <a:pt x="46" y="105"/>
                  </a:lnTo>
                  <a:lnTo>
                    <a:pt x="47" y="102"/>
                  </a:lnTo>
                  <a:lnTo>
                    <a:pt x="47" y="99"/>
                  </a:lnTo>
                  <a:lnTo>
                    <a:pt x="47" y="98"/>
                  </a:lnTo>
                  <a:lnTo>
                    <a:pt x="46" y="95"/>
                  </a:lnTo>
                  <a:lnTo>
                    <a:pt x="46" y="94"/>
                  </a:lnTo>
                  <a:lnTo>
                    <a:pt x="44" y="92"/>
                  </a:lnTo>
                  <a:lnTo>
                    <a:pt x="42" y="90"/>
                  </a:lnTo>
                  <a:lnTo>
                    <a:pt x="39" y="88"/>
                  </a:lnTo>
                  <a:lnTo>
                    <a:pt x="36" y="85"/>
                  </a:lnTo>
                  <a:lnTo>
                    <a:pt x="32" y="84"/>
                  </a:lnTo>
                  <a:lnTo>
                    <a:pt x="26" y="81"/>
                  </a:lnTo>
                  <a:lnTo>
                    <a:pt x="24" y="79"/>
                  </a:lnTo>
                  <a:lnTo>
                    <a:pt x="19" y="77"/>
                  </a:lnTo>
                  <a:lnTo>
                    <a:pt x="18" y="74"/>
                  </a:lnTo>
                  <a:lnTo>
                    <a:pt x="17" y="73"/>
                  </a:lnTo>
                  <a:lnTo>
                    <a:pt x="15" y="72"/>
                  </a:lnTo>
                  <a:lnTo>
                    <a:pt x="14" y="69"/>
                  </a:lnTo>
                  <a:lnTo>
                    <a:pt x="13" y="68"/>
                  </a:lnTo>
                  <a:lnTo>
                    <a:pt x="11" y="65"/>
                  </a:lnTo>
                  <a:lnTo>
                    <a:pt x="11" y="62"/>
                  </a:lnTo>
                  <a:lnTo>
                    <a:pt x="10" y="61"/>
                  </a:lnTo>
                  <a:lnTo>
                    <a:pt x="10" y="58"/>
                  </a:lnTo>
                  <a:lnTo>
                    <a:pt x="10" y="52"/>
                  </a:lnTo>
                  <a:lnTo>
                    <a:pt x="11" y="47"/>
                  </a:lnTo>
                  <a:lnTo>
                    <a:pt x="14" y="43"/>
                  </a:lnTo>
                  <a:lnTo>
                    <a:pt x="17" y="39"/>
                  </a:lnTo>
                  <a:lnTo>
                    <a:pt x="21" y="36"/>
                  </a:lnTo>
                  <a:lnTo>
                    <a:pt x="26" y="33"/>
                  </a:lnTo>
                  <a:lnTo>
                    <a:pt x="30" y="32"/>
                  </a:lnTo>
                  <a:lnTo>
                    <a:pt x="36" y="32"/>
                  </a:lnTo>
                  <a:lnTo>
                    <a:pt x="42" y="32"/>
                  </a:lnTo>
                  <a:lnTo>
                    <a:pt x="47" y="33"/>
                  </a:lnTo>
                  <a:lnTo>
                    <a:pt x="53" y="36"/>
                  </a:lnTo>
                  <a:lnTo>
                    <a:pt x="57" y="39"/>
                  </a:lnTo>
                  <a:lnTo>
                    <a:pt x="61" y="43"/>
                  </a:lnTo>
                  <a:lnTo>
                    <a:pt x="64" y="48"/>
                  </a:lnTo>
                  <a:lnTo>
                    <a:pt x="65" y="54"/>
                  </a:lnTo>
                  <a:lnTo>
                    <a:pt x="65" y="59"/>
                  </a:lnTo>
                  <a:lnTo>
                    <a:pt x="53" y="61"/>
                  </a:lnTo>
                  <a:lnTo>
                    <a:pt x="53" y="56"/>
                  </a:lnTo>
                  <a:lnTo>
                    <a:pt x="51" y="54"/>
                  </a:lnTo>
                  <a:lnTo>
                    <a:pt x="50" y="51"/>
                  </a:lnTo>
                  <a:lnTo>
                    <a:pt x="48" y="48"/>
                  </a:lnTo>
                  <a:lnTo>
                    <a:pt x="46" y="47"/>
                  </a:lnTo>
                  <a:lnTo>
                    <a:pt x="43" y="45"/>
                  </a:lnTo>
                  <a:lnTo>
                    <a:pt x="39" y="44"/>
                  </a:lnTo>
                  <a:lnTo>
                    <a:pt x="36" y="44"/>
                  </a:lnTo>
                  <a:lnTo>
                    <a:pt x="33" y="44"/>
                  </a:lnTo>
                  <a:lnTo>
                    <a:pt x="30" y="45"/>
                  </a:lnTo>
                  <a:lnTo>
                    <a:pt x="28" y="45"/>
                  </a:lnTo>
                  <a:lnTo>
                    <a:pt x="26" y="47"/>
                  </a:lnTo>
                  <a:lnTo>
                    <a:pt x="25" y="48"/>
                  </a:lnTo>
                  <a:lnTo>
                    <a:pt x="24" y="51"/>
                  </a:lnTo>
                  <a:lnTo>
                    <a:pt x="22" y="52"/>
                  </a:lnTo>
                  <a:lnTo>
                    <a:pt x="22" y="55"/>
                  </a:lnTo>
                  <a:lnTo>
                    <a:pt x="22" y="56"/>
                  </a:lnTo>
                  <a:lnTo>
                    <a:pt x="24" y="58"/>
                  </a:lnTo>
                  <a:lnTo>
                    <a:pt x="24" y="61"/>
                  </a:lnTo>
                  <a:lnTo>
                    <a:pt x="24" y="62"/>
                  </a:lnTo>
                  <a:lnTo>
                    <a:pt x="25" y="63"/>
                  </a:lnTo>
                  <a:lnTo>
                    <a:pt x="28" y="65"/>
                  </a:lnTo>
                  <a:lnTo>
                    <a:pt x="32" y="68"/>
                  </a:lnTo>
                  <a:lnTo>
                    <a:pt x="36" y="69"/>
                  </a:lnTo>
                  <a:lnTo>
                    <a:pt x="42" y="73"/>
                  </a:lnTo>
                  <a:lnTo>
                    <a:pt x="47" y="76"/>
                  </a:lnTo>
                  <a:lnTo>
                    <a:pt x="51" y="79"/>
                  </a:lnTo>
                  <a:lnTo>
                    <a:pt x="54" y="81"/>
                  </a:lnTo>
                  <a:lnTo>
                    <a:pt x="55" y="84"/>
                  </a:lnTo>
                  <a:lnTo>
                    <a:pt x="58" y="88"/>
                  </a:lnTo>
                  <a:lnTo>
                    <a:pt x="59" y="92"/>
                  </a:lnTo>
                  <a:lnTo>
                    <a:pt x="59" y="98"/>
                  </a:lnTo>
                  <a:lnTo>
                    <a:pt x="59" y="103"/>
                  </a:lnTo>
                  <a:lnTo>
                    <a:pt x="58" y="109"/>
                  </a:lnTo>
                  <a:lnTo>
                    <a:pt x="55" y="113"/>
                  </a:lnTo>
                  <a:lnTo>
                    <a:pt x="51" y="117"/>
                  </a:lnTo>
                  <a:lnTo>
                    <a:pt x="47" y="120"/>
                  </a:lnTo>
                  <a:lnTo>
                    <a:pt x="42" y="123"/>
                  </a:lnTo>
                  <a:lnTo>
                    <a:pt x="36" y="124"/>
                  </a:lnTo>
                  <a:lnTo>
                    <a:pt x="30" y="124"/>
                  </a:lnTo>
                  <a:lnTo>
                    <a:pt x="24" y="124"/>
                  </a:lnTo>
                  <a:lnTo>
                    <a:pt x="18" y="123"/>
                  </a:lnTo>
                  <a:lnTo>
                    <a:pt x="13" y="120"/>
                  </a:lnTo>
                  <a:lnTo>
                    <a:pt x="8" y="117"/>
                  </a:lnTo>
                  <a:lnTo>
                    <a:pt x="4" y="113"/>
                  </a:lnTo>
                  <a:lnTo>
                    <a:pt x="3" y="108"/>
                  </a:lnTo>
                  <a:lnTo>
                    <a:pt x="0" y="102"/>
                  </a:lnTo>
                  <a:lnTo>
                    <a:pt x="0" y="95"/>
                  </a:lnTo>
                  <a:lnTo>
                    <a:pt x="0" y="94"/>
                  </a:lnTo>
                  <a:close/>
                  <a:moveTo>
                    <a:pt x="66" y="156"/>
                  </a:moveTo>
                  <a:lnTo>
                    <a:pt x="86" y="34"/>
                  </a:lnTo>
                  <a:lnTo>
                    <a:pt x="97" y="34"/>
                  </a:lnTo>
                  <a:lnTo>
                    <a:pt x="95" y="47"/>
                  </a:lnTo>
                  <a:lnTo>
                    <a:pt x="98" y="43"/>
                  </a:lnTo>
                  <a:lnTo>
                    <a:pt x="101" y="40"/>
                  </a:lnTo>
                  <a:lnTo>
                    <a:pt x="104" y="37"/>
                  </a:lnTo>
                  <a:lnTo>
                    <a:pt x="106" y="34"/>
                  </a:lnTo>
                  <a:lnTo>
                    <a:pt x="109" y="33"/>
                  </a:lnTo>
                  <a:lnTo>
                    <a:pt x="112" y="33"/>
                  </a:lnTo>
                  <a:lnTo>
                    <a:pt x="115" y="32"/>
                  </a:lnTo>
                  <a:lnTo>
                    <a:pt x="117" y="32"/>
                  </a:lnTo>
                  <a:lnTo>
                    <a:pt x="123" y="32"/>
                  </a:lnTo>
                  <a:lnTo>
                    <a:pt x="127" y="34"/>
                  </a:lnTo>
                  <a:lnTo>
                    <a:pt x="131" y="37"/>
                  </a:lnTo>
                  <a:lnTo>
                    <a:pt x="135" y="41"/>
                  </a:lnTo>
                  <a:lnTo>
                    <a:pt x="138" y="47"/>
                  </a:lnTo>
                  <a:lnTo>
                    <a:pt x="141" y="52"/>
                  </a:lnTo>
                  <a:lnTo>
                    <a:pt x="142" y="59"/>
                  </a:lnTo>
                  <a:lnTo>
                    <a:pt x="142" y="68"/>
                  </a:lnTo>
                  <a:lnTo>
                    <a:pt x="142" y="76"/>
                  </a:lnTo>
                  <a:lnTo>
                    <a:pt x="141" y="84"/>
                  </a:lnTo>
                  <a:lnTo>
                    <a:pt x="138" y="91"/>
                  </a:lnTo>
                  <a:lnTo>
                    <a:pt x="137" y="98"/>
                  </a:lnTo>
                  <a:lnTo>
                    <a:pt x="134" y="105"/>
                  </a:lnTo>
                  <a:lnTo>
                    <a:pt x="130" y="110"/>
                  </a:lnTo>
                  <a:lnTo>
                    <a:pt x="126" y="116"/>
                  </a:lnTo>
                  <a:lnTo>
                    <a:pt x="122" y="120"/>
                  </a:lnTo>
                  <a:lnTo>
                    <a:pt x="117" y="121"/>
                  </a:lnTo>
                  <a:lnTo>
                    <a:pt x="113" y="123"/>
                  </a:lnTo>
                  <a:lnTo>
                    <a:pt x="109" y="124"/>
                  </a:lnTo>
                  <a:lnTo>
                    <a:pt x="106" y="124"/>
                  </a:lnTo>
                  <a:lnTo>
                    <a:pt x="100" y="123"/>
                  </a:lnTo>
                  <a:lnTo>
                    <a:pt x="94" y="120"/>
                  </a:lnTo>
                  <a:lnTo>
                    <a:pt x="90" y="116"/>
                  </a:lnTo>
                  <a:lnTo>
                    <a:pt x="86" y="109"/>
                  </a:lnTo>
                  <a:lnTo>
                    <a:pt x="77" y="156"/>
                  </a:lnTo>
                  <a:lnTo>
                    <a:pt x="66" y="156"/>
                  </a:lnTo>
                  <a:close/>
                  <a:moveTo>
                    <a:pt x="88" y="90"/>
                  </a:moveTo>
                  <a:lnTo>
                    <a:pt x="88" y="95"/>
                  </a:lnTo>
                  <a:lnTo>
                    <a:pt x="90" y="99"/>
                  </a:lnTo>
                  <a:lnTo>
                    <a:pt x="93" y="103"/>
                  </a:lnTo>
                  <a:lnTo>
                    <a:pt x="94" y="106"/>
                  </a:lnTo>
                  <a:lnTo>
                    <a:pt x="97" y="109"/>
                  </a:lnTo>
                  <a:lnTo>
                    <a:pt x="100" y="112"/>
                  </a:lnTo>
                  <a:lnTo>
                    <a:pt x="102" y="113"/>
                  </a:lnTo>
                  <a:lnTo>
                    <a:pt x="105" y="113"/>
                  </a:lnTo>
                  <a:lnTo>
                    <a:pt x="108" y="113"/>
                  </a:lnTo>
                  <a:lnTo>
                    <a:pt x="111" y="112"/>
                  </a:lnTo>
                  <a:lnTo>
                    <a:pt x="112" y="110"/>
                  </a:lnTo>
                  <a:lnTo>
                    <a:pt x="115" y="109"/>
                  </a:lnTo>
                  <a:lnTo>
                    <a:pt x="117" y="106"/>
                  </a:lnTo>
                  <a:lnTo>
                    <a:pt x="120" y="102"/>
                  </a:lnTo>
                  <a:lnTo>
                    <a:pt x="123" y="98"/>
                  </a:lnTo>
                  <a:lnTo>
                    <a:pt x="126" y="92"/>
                  </a:lnTo>
                  <a:lnTo>
                    <a:pt x="127" y="85"/>
                  </a:lnTo>
                  <a:lnTo>
                    <a:pt x="129" y="80"/>
                  </a:lnTo>
                  <a:lnTo>
                    <a:pt x="130" y="73"/>
                  </a:lnTo>
                  <a:lnTo>
                    <a:pt x="130" y="68"/>
                  </a:lnTo>
                  <a:lnTo>
                    <a:pt x="130" y="62"/>
                  </a:lnTo>
                  <a:lnTo>
                    <a:pt x="129" y="58"/>
                  </a:lnTo>
                  <a:lnTo>
                    <a:pt x="127" y="54"/>
                  </a:lnTo>
                  <a:lnTo>
                    <a:pt x="126" y="51"/>
                  </a:lnTo>
                  <a:lnTo>
                    <a:pt x="123" y="48"/>
                  </a:lnTo>
                  <a:lnTo>
                    <a:pt x="120" y="45"/>
                  </a:lnTo>
                  <a:lnTo>
                    <a:pt x="117" y="44"/>
                  </a:lnTo>
                  <a:lnTo>
                    <a:pt x="113" y="44"/>
                  </a:lnTo>
                  <a:lnTo>
                    <a:pt x="111" y="44"/>
                  </a:lnTo>
                  <a:lnTo>
                    <a:pt x="109" y="45"/>
                  </a:lnTo>
                  <a:lnTo>
                    <a:pt x="106" y="48"/>
                  </a:lnTo>
                  <a:lnTo>
                    <a:pt x="104" y="50"/>
                  </a:lnTo>
                  <a:lnTo>
                    <a:pt x="101" y="52"/>
                  </a:lnTo>
                  <a:lnTo>
                    <a:pt x="98" y="55"/>
                  </a:lnTo>
                  <a:lnTo>
                    <a:pt x="97" y="61"/>
                  </a:lnTo>
                  <a:lnTo>
                    <a:pt x="94" y="66"/>
                  </a:lnTo>
                  <a:lnTo>
                    <a:pt x="91" y="72"/>
                  </a:lnTo>
                  <a:lnTo>
                    <a:pt x="90" y="77"/>
                  </a:lnTo>
                  <a:lnTo>
                    <a:pt x="88" y="84"/>
                  </a:lnTo>
                  <a:lnTo>
                    <a:pt x="88" y="90"/>
                  </a:lnTo>
                  <a:close/>
                  <a:moveTo>
                    <a:pt x="152" y="90"/>
                  </a:moveTo>
                  <a:lnTo>
                    <a:pt x="152" y="77"/>
                  </a:lnTo>
                  <a:lnTo>
                    <a:pt x="155" y="66"/>
                  </a:lnTo>
                  <a:lnTo>
                    <a:pt x="158" y="56"/>
                  </a:lnTo>
                  <a:lnTo>
                    <a:pt x="163" y="48"/>
                  </a:lnTo>
                  <a:lnTo>
                    <a:pt x="169" y="41"/>
                  </a:lnTo>
                  <a:lnTo>
                    <a:pt x="176" y="36"/>
                  </a:lnTo>
                  <a:lnTo>
                    <a:pt x="184" y="33"/>
                  </a:lnTo>
                  <a:lnTo>
                    <a:pt x="192" y="32"/>
                  </a:lnTo>
                  <a:lnTo>
                    <a:pt x="198" y="32"/>
                  </a:lnTo>
                  <a:lnTo>
                    <a:pt x="203" y="34"/>
                  </a:lnTo>
                  <a:lnTo>
                    <a:pt x="209" y="37"/>
                  </a:lnTo>
                  <a:lnTo>
                    <a:pt x="213" y="41"/>
                  </a:lnTo>
                  <a:lnTo>
                    <a:pt x="217" y="47"/>
                  </a:lnTo>
                  <a:lnTo>
                    <a:pt x="220" y="54"/>
                  </a:lnTo>
                  <a:lnTo>
                    <a:pt x="221" y="61"/>
                  </a:lnTo>
                  <a:lnTo>
                    <a:pt x="221" y="69"/>
                  </a:lnTo>
                  <a:lnTo>
                    <a:pt x="221" y="77"/>
                  </a:lnTo>
                  <a:lnTo>
                    <a:pt x="220" y="85"/>
                  </a:lnTo>
                  <a:lnTo>
                    <a:pt x="218" y="92"/>
                  </a:lnTo>
                  <a:lnTo>
                    <a:pt x="216" y="99"/>
                  </a:lnTo>
                  <a:lnTo>
                    <a:pt x="213" y="105"/>
                  </a:lnTo>
                  <a:lnTo>
                    <a:pt x="209" y="110"/>
                  </a:lnTo>
                  <a:lnTo>
                    <a:pt x="205" y="115"/>
                  </a:lnTo>
                  <a:lnTo>
                    <a:pt x="200" y="119"/>
                  </a:lnTo>
                  <a:lnTo>
                    <a:pt x="196" y="121"/>
                  </a:lnTo>
                  <a:lnTo>
                    <a:pt x="192" y="123"/>
                  </a:lnTo>
                  <a:lnTo>
                    <a:pt x="187" y="124"/>
                  </a:lnTo>
                  <a:lnTo>
                    <a:pt x="182" y="124"/>
                  </a:lnTo>
                  <a:lnTo>
                    <a:pt x="176" y="124"/>
                  </a:lnTo>
                  <a:lnTo>
                    <a:pt x="170" y="123"/>
                  </a:lnTo>
                  <a:lnTo>
                    <a:pt x="164" y="120"/>
                  </a:lnTo>
                  <a:lnTo>
                    <a:pt x="160" y="116"/>
                  </a:lnTo>
                  <a:lnTo>
                    <a:pt x="156" y="110"/>
                  </a:lnTo>
                  <a:lnTo>
                    <a:pt x="155" y="105"/>
                  </a:lnTo>
                  <a:lnTo>
                    <a:pt x="152" y="98"/>
                  </a:lnTo>
                  <a:lnTo>
                    <a:pt x="152" y="90"/>
                  </a:lnTo>
                  <a:close/>
                  <a:moveTo>
                    <a:pt x="164" y="88"/>
                  </a:moveTo>
                  <a:lnTo>
                    <a:pt x="164" y="94"/>
                  </a:lnTo>
                  <a:lnTo>
                    <a:pt x="166" y="99"/>
                  </a:lnTo>
                  <a:lnTo>
                    <a:pt x="167" y="103"/>
                  </a:lnTo>
                  <a:lnTo>
                    <a:pt x="169" y="108"/>
                  </a:lnTo>
                  <a:lnTo>
                    <a:pt x="171" y="110"/>
                  </a:lnTo>
                  <a:lnTo>
                    <a:pt x="176" y="112"/>
                  </a:lnTo>
                  <a:lnTo>
                    <a:pt x="178" y="113"/>
                  </a:lnTo>
                  <a:lnTo>
                    <a:pt x="182" y="113"/>
                  </a:lnTo>
                  <a:lnTo>
                    <a:pt x="185" y="113"/>
                  </a:lnTo>
                  <a:lnTo>
                    <a:pt x="188" y="112"/>
                  </a:lnTo>
                  <a:lnTo>
                    <a:pt x="191" y="110"/>
                  </a:lnTo>
                  <a:lnTo>
                    <a:pt x="193" y="109"/>
                  </a:lnTo>
                  <a:lnTo>
                    <a:pt x="196" y="106"/>
                  </a:lnTo>
                  <a:lnTo>
                    <a:pt x="199" y="102"/>
                  </a:lnTo>
                  <a:lnTo>
                    <a:pt x="202" y="98"/>
                  </a:lnTo>
                  <a:lnTo>
                    <a:pt x="205" y="92"/>
                  </a:lnTo>
                  <a:lnTo>
                    <a:pt x="206" y="87"/>
                  </a:lnTo>
                  <a:lnTo>
                    <a:pt x="207" y="81"/>
                  </a:lnTo>
                  <a:lnTo>
                    <a:pt x="209" y="76"/>
                  </a:lnTo>
                  <a:lnTo>
                    <a:pt x="209" y="70"/>
                  </a:lnTo>
                  <a:lnTo>
                    <a:pt x="209" y="65"/>
                  </a:lnTo>
                  <a:lnTo>
                    <a:pt x="207" y="59"/>
                  </a:lnTo>
                  <a:lnTo>
                    <a:pt x="206" y="55"/>
                  </a:lnTo>
                  <a:lnTo>
                    <a:pt x="205" y="51"/>
                  </a:lnTo>
                  <a:lnTo>
                    <a:pt x="202" y="48"/>
                  </a:lnTo>
                  <a:lnTo>
                    <a:pt x="198" y="45"/>
                  </a:lnTo>
                  <a:lnTo>
                    <a:pt x="195" y="44"/>
                  </a:lnTo>
                  <a:lnTo>
                    <a:pt x="191" y="44"/>
                  </a:lnTo>
                  <a:lnTo>
                    <a:pt x="188" y="44"/>
                  </a:lnTo>
                  <a:lnTo>
                    <a:pt x="185" y="45"/>
                  </a:lnTo>
                  <a:lnTo>
                    <a:pt x="181" y="47"/>
                  </a:lnTo>
                  <a:lnTo>
                    <a:pt x="178" y="48"/>
                  </a:lnTo>
                  <a:lnTo>
                    <a:pt x="176" y="51"/>
                  </a:lnTo>
                  <a:lnTo>
                    <a:pt x="173" y="55"/>
                  </a:lnTo>
                  <a:lnTo>
                    <a:pt x="171" y="59"/>
                  </a:lnTo>
                  <a:lnTo>
                    <a:pt x="169" y="65"/>
                  </a:lnTo>
                  <a:lnTo>
                    <a:pt x="167" y="70"/>
                  </a:lnTo>
                  <a:lnTo>
                    <a:pt x="166" y="76"/>
                  </a:lnTo>
                  <a:lnTo>
                    <a:pt x="164" y="83"/>
                  </a:lnTo>
                  <a:lnTo>
                    <a:pt x="164" y="88"/>
                  </a:lnTo>
                  <a:close/>
                  <a:moveTo>
                    <a:pt x="228" y="94"/>
                  </a:moveTo>
                  <a:lnTo>
                    <a:pt x="240" y="92"/>
                  </a:lnTo>
                  <a:lnTo>
                    <a:pt x="240" y="98"/>
                  </a:lnTo>
                  <a:lnTo>
                    <a:pt x="242" y="102"/>
                  </a:lnTo>
                  <a:lnTo>
                    <a:pt x="243" y="105"/>
                  </a:lnTo>
                  <a:lnTo>
                    <a:pt x="245" y="108"/>
                  </a:lnTo>
                  <a:lnTo>
                    <a:pt x="247" y="110"/>
                  </a:lnTo>
                  <a:lnTo>
                    <a:pt x="251" y="112"/>
                  </a:lnTo>
                  <a:lnTo>
                    <a:pt x="254" y="113"/>
                  </a:lnTo>
                  <a:lnTo>
                    <a:pt x="258" y="113"/>
                  </a:lnTo>
                  <a:lnTo>
                    <a:pt x="263" y="113"/>
                  </a:lnTo>
                  <a:lnTo>
                    <a:pt x="265" y="112"/>
                  </a:lnTo>
                  <a:lnTo>
                    <a:pt x="268" y="110"/>
                  </a:lnTo>
                  <a:lnTo>
                    <a:pt x="271" y="109"/>
                  </a:lnTo>
                  <a:lnTo>
                    <a:pt x="272" y="108"/>
                  </a:lnTo>
                  <a:lnTo>
                    <a:pt x="274" y="105"/>
                  </a:lnTo>
                  <a:lnTo>
                    <a:pt x="275" y="102"/>
                  </a:lnTo>
                  <a:lnTo>
                    <a:pt x="275" y="99"/>
                  </a:lnTo>
                  <a:lnTo>
                    <a:pt x="275" y="98"/>
                  </a:lnTo>
                  <a:lnTo>
                    <a:pt x="274" y="95"/>
                  </a:lnTo>
                  <a:lnTo>
                    <a:pt x="274" y="94"/>
                  </a:lnTo>
                  <a:lnTo>
                    <a:pt x="272" y="92"/>
                  </a:lnTo>
                  <a:lnTo>
                    <a:pt x="269" y="90"/>
                  </a:lnTo>
                  <a:lnTo>
                    <a:pt x="267" y="88"/>
                  </a:lnTo>
                  <a:lnTo>
                    <a:pt x="264" y="85"/>
                  </a:lnTo>
                  <a:lnTo>
                    <a:pt x="260" y="84"/>
                  </a:lnTo>
                  <a:lnTo>
                    <a:pt x="254" y="81"/>
                  </a:lnTo>
                  <a:lnTo>
                    <a:pt x="251" y="79"/>
                  </a:lnTo>
                  <a:lnTo>
                    <a:pt x="247" y="77"/>
                  </a:lnTo>
                  <a:lnTo>
                    <a:pt x="246" y="74"/>
                  </a:lnTo>
                  <a:lnTo>
                    <a:pt x="245" y="73"/>
                  </a:lnTo>
                  <a:lnTo>
                    <a:pt x="243" y="72"/>
                  </a:lnTo>
                  <a:lnTo>
                    <a:pt x="242" y="69"/>
                  </a:lnTo>
                  <a:lnTo>
                    <a:pt x="240" y="68"/>
                  </a:lnTo>
                  <a:lnTo>
                    <a:pt x="239" y="65"/>
                  </a:lnTo>
                  <a:lnTo>
                    <a:pt x="239" y="62"/>
                  </a:lnTo>
                  <a:lnTo>
                    <a:pt x="238" y="61"/>
                  </a:lnTo>
                  <a:lnTo>
                    <a:pt x="238" y="58"/>
                  </a:lnTo>
                  <a:lnTo>
                    <a:pt x="238" y="52"/>
                  </a:lnTo>
                  <a:lnTo>
                    <a:pt x="239" y="47"/>
                  </a:lnTo>
                  <a:lnTo>
                    <a:pt x="242" y="43"/>
                  </a:lnTo>
                  <a:lnTo>
                    <a:pt x="245" y="39"/>
                  </a:lnTo>
                  <a:lnTo>
                    <a:pt x="249" y="36"/>
                  </a:lnTo>
                  <a:lnTo>
                    <a:pt x="254" y="33"/>
                  </a:lnTo>
                  <a:lnTo>
                    <a:pt x="258" y="32"/>
                  </a:lnTo>
                  <a:lnTo>
                    <a:pt x="264" y="32"/>
                  </a:lnTo>
                  <a:lnTo>
                    <a:pt x="269" y="32"/>
                  </a:lnTo>
                  <a:lnTo>
                    <a:pt x="275" y="33"/>
                  </a:lnTo>
                  <a:lnTo>
                    <a:pt x="280" y="36"/>
                  </a:lnTo>
                  <a:lnTo>
                    <a:pt x="285" y="39"/>
                  </a:lnTo>
                  <a:lnTo>
                    <a:pt x="289" y="43"/>
                  </a:lnTo>
                  <a:lnTo>
                    <a:pt x="292" y="48"/>
                  </a:lnTo>
                  <a:lnTo>
                    <a:pt x="293" y="54"/>
                  </a:lnTo>
                  <a:lnTo>
                    <a:pt x="293" y="59"/>
                  </a:lnTo>
                  <a:lnTo>
                    <a:pt x="280" y="61"/>
                  </a:lnTo>
                  <a:lnTo>
                    <a:pt x="280" y="56"/>
                  </a:lnTo>
                  <a:lnTo>
                    <a:pt x="279" y="54"/>
                  </a:lnTo>
                  <a:lnTo>
                    <a:pt x="278" y="51"/>
                  </a:lnTo>
                  <a:lnTo>
                    <a:pt x="276" y="48"/>
                  </a:lnTo>
                  <a:lnTo>
                    <a:pt x="274" y="47"/>
                  </a:lnTo>
                  <a:lnTo>
                    <a:pt x="271" y="45"/>
                  </a:lnTo>
                  <a:lnTo>
                    <a:pt x="267" y="44"/>
                  </a:lnTo>
                  <a:lnTo>
                    <a:pt x="264" y="44"/>
                  </a:lnTo>
                  <a:lnTo>
                    <a:pt x="261" y="44"/>
                  </a:lnTo>
                  <a:lnTo>
                    <a:pt x="258" y="45"/>
                  </a:lnTo>
                  <a:lnTo>
                    <a:pt x="256" y="45"/>
                  </a:lnTo>
                  <a:lnTo>
                    <a:pt x="254" y="47"/>
                  </a:lnTo>
                  <a:lnTo>
                    <a:pt x="253" y="48"/>
                  </a:lnTo>
                  <a:lnTo>
                    <a:pt x="251" y="51"/>
                  </a:lnTo>
                  <a:lnTo>
                    <a:pt x="250" y="52"/>
                  </a:lnTo>
                  <a:lnTo>
                    <a:pt x="250" y="55"/>
                  </a:lnTo>
                  <a:lnTo>
                    <a:pt x="250" y="56"/>
                  </a:lnTo>
                  <a:lnTo>
                    <a:pt x="251" y="58"/>
                  </a:lnTo>
                  <a:lnTo>
                    <a:pt x="251" y="61"/>
                  </a:lnTo>
                  <a:lnTo>
                    <a:pt x="251" y="62"/>
                  </a:lnTo>
                  <a:lnTo>
                    <a:pt x="253" y="63"/>
                  </a:lnTo>
                  <a:lnTo>
                    <a:pt x="256" y="65"/>
                  </a:lnTo>
                  <a:lnTo>
                    <a:pt x="260" y="68"/>
                  </a:lnTo>
                  <a:lnTo>
                    <a:pt x="264" y="69"/>
                  </a:lnTo>
                  <a:lnTo>
                    <a:pt x="269" y="73"/>
                  </a:lnTo>
                  <a:lnTo>
                    <a:pt x="275" y="76"/>
                  </a:lnTo>
                  <a:lnTo>
                    <a:pt x="279" y="79"/>
                  </a:lnTo>
                  <a:lnTo>
                    <a:pt x="282" y="81"/>
                  </a:lnTo>
                  <a:lnTo>
                    <a:pt x="283" y="84"/>
                  </a:lnTo>
                  <a:lnTo>
                    <a:pt x="286" y="88"/>
                  </a:lnTo>
                  <a:lnTo>
                    <a:pt x="287" y="92"/>
                  </a:lnTo>
                  <a:lnTo>
                    <a:pt x="287" y="98"/>
                  </a:lnTo>
                  <a:lnTo>
                    <a:pt x="287" y="103"/>
                  </a:lnTo>
                  <a:lnTo>
                    <a:pt x="286" y="109"/>
                  </a:lnTo>
                  <a:lnTo>
                    <a:pt x="283" y="113"/>
                  </a:lnTo>
                  <a:lnTo>
                    <a:pt x="279" y="117"/>
                  </a:lnTo>
                  <a:lnTo>
                    <a:pt x="275" y="120"/>
                  </a:lnTo>
                  <a:lnTo>
                    <a:pt x="269" y="123"/>
                  </a:lnTo>
                  <a:lnTo>
                    <a:pt x="264" y="124"/>
                  </a:lnTo>
                  <a:lnTo>
                    <a:pt x="258" y="124"/>
                  </a:lnTo>
                  <a:lnTo>
                    <a:pt x="251" y="124"/>
                  </a:lnTo>
                  <a:lnTo>
                    <a:pt x="246" y="123"/>
                  </a:lnTo>
                  <a:lnTo>
                    <a:pt x="240" y="120"/>
                  </a:lnTo>
                  <a:lnTo>
                    <a:pt x="236" y="117"/>
                  </a:lnTo>
                  <a:lnTo>
                    <a:pt x="232" y="113"/>
                  </a:lnTo>
                  <a:lnTo>
                    <a:pt x="231" y="108"/>
                  </a:lnTo>
                  <a:lnTo>
                    <a:pt x="228" y="102"/>
                  </a:lnTo>
                  <a:lnTo>
                    <a:pt x="228" y="95"/>
                  </a:lnTo>
                  <a:lnTo>
                    <a:pt x="228" y="94"/>
                  </a:lnTo>
                  <a:close/>
                  <a:moveTo>
                    <a:pt x="347" y="112"/>
                  </a:moveTo>
                  <a:lnTo>
                    <a:pt x="344" y="116"/>
                  </a:lnTo>
                  <a:lnTo>
                    <a:pt x="341" y="119"/>
                  </a:lnTo>
                  <a:lnTo>
                    <a:pt x="337" y="120"/>
                  </a:lnTo>
                  <a:lnTo>
                    <a:pt x="334" y="123"/>
                  </a:lnTo>
                  <a:lnTo>
                    <a:pt x="332" y="123"/>
                  </a:lnTo>
                  <a:lnTo>
                    <a:pt x="329" y="123"/>
                  </a:lnTo>
                  <a:lnTo>
                    <a:pt x="325" y="124"/>
                  </a:lnTo>
                  <a:lnTo>
                    <a:pt x="322" y="124"/>
                  </a:lnTo>
                  <a:lnTo>
                    <a:pt x="318" y="124"/>
                  </a:lnTo>
                  <a:lnTo>
                    <a:pt x="314" y="123"/>
                  </a:lnTo>
                  <a:lnTo>
                    <a:pt x="309" y="121"/>
                  </a:lnTo>
                  <a:lnTo>
                    <a:pt x="307" y="119"/>
                  </a:lnTo>
                  <a:lnTo>
                    <a:pt x="304" y="115"/>
                  </a:lnTo>
                  <a:lnTo>
                    <a:pt x="301" y="110"/>
                  </a:lnTo>
                  <a:lnTo>
                    <a:pt x="300" y="105"/>
                  </a:lnTo>
                  <a:lnTo>
                    <a:pt x="300" y="99"/>
                  </a:lnTo>
                  <a:lnTo>
                    <a:pt x="300" y="95"/>
                  </a:lnTo>
                  <a:lnTo>
                    <a:pt x="301" y="91"/>
                  </a:lnTo>
                  <a:lnTo>
                    <a:pt x="303" y="87"/>
                  </a:lnTo>
                  <a:lnTo>
                    <a:pt x="304" y="84"/>
                  </a:lnTo>
                  <a:lnTo>
                    <a:pt x="305" y="81"/>
                  </a:lnTo>
                  <a:lnTo>
                    <a:pt x="308" y="79"/>
                  </a:lnTo>
                  <a:lnTo>
                    <a:pt x="311" y="77"/>
                  </a:lnTo>
                  <a:lnTo>
                    <a:pt x="314" y="74"/>
                  </a:lnTo>
                  <a:lnTo>
                    <a:pt x="318" y="73"/>
                  </a:lnTo>
                  <a:lnTo>
                    <a:pt x="322" y="72"/>
                  </a:lnTo>
                  <a:lnTo>
                    <a:pt x="327" y="72"/>
                  </a:lnTo>
                  <a:lnTo>
                    <a:pt x="333" y="70"/>
                  </a:lnTo>
                  <a:lnTo>
                    <a:pt x="339" y="70"/>
                  </a:lnTo>
                  <a:lnTo>
                    <a:pt x="343" y="70"/>
                  </a:lnTo>
                  <a:lnTo>
                    <a:pt x="345" y="70"/>
                  </a:lnTo>
                  <a:lnTo>
                    <a:pt x="348" y="69"/>
                  </a:lnTo>
                  <a:lnTo>
                    <a:pt x="350" y="69"/>
                  </a:lnTo>
                  <a:lnTo>
                    <a:pt x="352" y="69"/>
                  </a:lnTo>
                  <a:lnTo>
                    <a:pt x="354" y="69"/>
                  </a:lnTo>
                  <a:lnTo>
                    <a:pt x="355" y="68"/>
                  </a:lnTo>
                  <a:lnTo>
                    <a:pt x="356" y="65"/>
                  </a:lnTo>
                  <a:lnTo>
                    <a:pt x="356" y="62"/>
                  </a:lnTo>
                  <a:lnTo>
                    <a:pt x="356" y="59"/>
                  </a:lnTo>
                  <a:lnTo>
                    <a:pt x="356" y="56"/>
                  </a:lnTo>
                  <a:lnTo>
                    <a:pt x="356" y="54"/>
                  </a:lnTo>
                  <a:lnTo>
                    <a:pt x="355" y="52"/>
                  </a:lnTo>
                  <a:lnTo>
                    <a:pt x="354" y="50"/>
                  </a:lnTo>
                  <a:lnTo>
                    <a:pt x="352" y="48"/>
                  </a:lnTo>
                  <a:lnTo>
                    <a:pt x="350" y="47"/>
                  </a:lnTo>
                  <a:lnTo>
                    <a:pt x="347" y="45"/>
                  </a:lnTo>
                  <a:lnTo>
                    <a:pt x="344" y="44"/>
                  </a:lnTo>
                  <a:lnTo>
                    <a:pt x="340" y="44"/>
                  </a:lnTo>
                  <a:lnTo>
                    <a:pt x="333" y="45"/>
                  </a:lnTo>
                  <a:lnTo>
                    <a:pt x="326" y="48"/>
                  </a:lnTo>
                  <a:lnTo>
                    <a:pt x="322" y="54"/>
                  </a:lnTo>
                  <a:lnTo>
                    <a:pt x="319" y="61"/>
                  </a:lnTo>
                  <a:lnTo>
                    <a:pt x="307" y="59"/>
                  </a:lnTo>
                  <a:lnTo>
                    <a:pt x="312" y="47"/>
                  </a:lnTo>
                  <a:lnTo>
                    <a:pt x="319" y="39"/>
                  </a:lnTo>
                  <a:lnTo>
                    <a:pt x="329" y="33"/>
                  </a:lnTo>
                  <a:lnTo>
                    <a:pt x="341" y="32"/>
                  </a:lnTo>
                  <a:lnTo>
                    <a:pt x="347" y="32"/>
                  </a:lnTo>
                  <a:lnTo>
                    <a:pt x="352" y="33"/>
                  </a:lnTo>
                  <a:lnTo>
                    <a:pt x="358" y="36"/>
                  </a:lnTo>
                  <a:lnTo>
                    <a:pt x="362" y="39"/>
                  </a:lnTo>
                  <a:lnTo>
                    <a:pt x="365" y="43"/>
                  </a:lnTo>
                  <a:lnTo>
                    <a:pt x="368" y="47"/>
                  </a:lnTo>
                  <a:lnTo>
                    <a:pt x="369" y="51"/>
                  </a:lnTo>
                  <a:lnTo>
                    <a:pt x="369" y="56"/>
                  </a:lnTo>
                  <a:lnTo>
                    <a:pt x="369" y="59"/>
                  </a:lnTo>
                  <a:lnTo>
                    <a:pt x="369" y="63"/>
                  </a:lnTo>
                  <a:lnTo>
                    <a:pt x="369" y="68"/>
                  </a:lnTo>
                  <a:lnTo>
                    <a:pt x="368" y="73"/>
                  </a:lnTo>
                  <a:lnTo>
                    <a:pt x="362" y="95"/>
                  </a:lnTo>
                  <a:lnTo>
                    <a:pt x="361" y="101"/>
                  </a:lnTo>
                  <a:lnTo>
                    <a:pt x="361" y="105"/>
                  </a:lnTo>
                  <a:lnTo>
                    <a:pt x="359" y="109"/>
                  </a:lnTo>
                  <a:lnTo>
                    <a:pt x="359" y="112"/>
                  </a:lnTo>
                  <a:lnTo>
                    <a:pt x="359" y="115"/>
                  </a:lnTo>
                  <a:lnTo>
                    <a:pt x="361" y="117"/>
                  </a:lnTo>
                  <a:lnTo>
                    <a:pt x="361" y="120"/>
                  </a:lnTo>
                  <a:lnTo>
                    <a:pt x="361" y="123"/>
                  </a:lnTo>
                  <a:lnTo>
                    <a:pt x="348" y="123"/>
                  </a:lnTo>
                  <a:lnTo>
                    <a:pt x="348" y="120"/>
                  </a:lnTo>
                  <a:lnTo>
                    <a:pt x="348" y="119"/>
                  </a:lnTo>
                  <a:lnTo>
                    <a:pt x="348" y="116"/>
                  </a:lnTo>
                  <a:lnTo>
                    <a:pt x="347" y="112"/>
                  </a:lnTo>
                  <a:close/>
                  <a:moveTo>
                    <a:pt x="352" y="79"/>
                  </a:moveTo>
                  <a:lnTo>
                    <a:pt x="350" y="80"/>
                  </a:lnTo>
                  <a:lnTo>
                    <a:pt x="347" y="80"/>
                  </a:lnTo>
                  <a:lnTo>
                    <a:pt x="343" y="81"/>
                  </a:lnTo>
                  <a:lnTo>
                    <a:pt x="337" y="81"/>
                  </a:lnTo>
                  <a:lnTo>
                    <a:pt x="332" y="83"/>
                  </a:lnTo>
                  <a:lnTo>
                    <a:pt x="327" y="83"/>
                  </a:lnTo>
                  <a:lnTo>
                    <a:pt x="323" y="84"/>
                  </a:lnTo>
                  <a:lnTo>
                    <a:pt x="321" y="84"/>
                  </a:lnTo>
                  <a:lnTo>
                    <a:pt x="319" y="85"/>
                  </a:lnTo>
                  <a:lnTo>
                    <a:pt x="318" y="87"/>
                  </a:lnTo>
                  <a:lnTo>
                    <a:pt x="315" y="88"/>
                  </a:lnTo>
                  <a:lnTo>
                    <a:pt x="314" y="90"/>
                  </a:lnTo>
                  <a:lnTo>
                    <a:pt x="312" y="92"/>
                  </a:lnTo>
                  <a:lnTo>
                    <a:pt x="312" y="94"/>
                  </a:lnTo>
                  <a:lnTo>
                    <a:pt x="312" y="97"/>
                  </a:lnTo>
                  <a:lnTo>
                    <a:pt x="312" y="99"/>
                  </a:lnTo>
                  <a:lnTo>
                    <a:pt x="312" y="102"/>
                  </a:lnTo>
                  <a:lnTo>
                    <a:pt x="314" y="105"/>
                  </a:lnTo>
                  <a:lnTo>
                    <a:pt x="314" y="108"/>
                  </a:lnTo>
                  <a:lnTo>
                    <a:pt x="315" y="109"/>
                  </a:lnTo>
                  <a:lnTo>
                    <a:pt x="318" y="110"/>
                  </a:lnTo>
                  <a:lnTo>
                    <a:pt x="321" y="112"/>
                  </a:lnTo>
                  <a:lnTo>
                    <a:pt x="323" y="113"/>
                  </a:lnTo>
                  <a:lnTo>
                    <a:pt x="326" y="113"/>
                  </a:lnTo>
                  <a:lnTo>
                    <a:pt x="329" y="113"/>
                  </a:lnTo>
                  <a:lnTo>
                    <a:pt x="332" y="112"/>
                  </a:lnTo>
                  <a:lnTo>
                    <a:pt x="334" y="112"/>
                  </a:lnTo>
                  <a:lnTo>
                    <a:pt x="337" y="110"/>
                  </a:lnTo>
                  <a:lnTo>
                    <a:pt x="340" y="108"/>
                  </a:lnTo>
                  <a:lnTo>
                    <a:pt x="343" y="105"/>
                  </a:lnTo>
                  <a:lnTo>
                    <a:pt x="344" y="102"/>
                  </a:lnTo>
                  <a:lnTo>
                    <a:pt x="347" y="99"/>
                  </a:lnTo>
                  <a:lnTo>
                    <a:pt x="348" y="95"/>
                  </a:lnTo>
                  <a:lnTo>
                    <a:pt x="350" y="91"/>
                  </a:lnTo>
                  <a:lnTo>
                    <a:pt x="351" y="84"/>
                  </a:lnTo>
                  <a:lnTo>
                    <a:pt x="352" y="79"/>
                  </a:lnTo>
                  <a:close/>
                  <a:moveTo>
                    <a:pt x="374" y="123"/>
                  </a:moveTo>
                  <a:lnTo>
                    <a:pt x="397" y="0"/>
                  </a:lnTo>
                  <a:lnTo>
                    <a:pt x="408" y="0"/>
                  </a:lnTo>
                  <a:lnTo>
                    <a:pt x="387" y="123"/>
                  </a:lnTo>
                  <a:lnTo>
                    <a:pt x="374"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39" name="Freeform 231">
              <a:extLst>
                <a:ext uri="{FF2B5EF4-FFF2-40B4-BE49-F238E27FC236}">
                  <a16:creationId xmlns:a16="http://schemas.microsoft.com/office/drawing/2014/main" id="{56B6D430-F59D-45B0-B9B9-02ECF1121994}"/>
                </a:ext>
              </a:extLst>
            </p:cNvPr>
            <p:cNvSpPr>
              <a:spLocks/>
            </p:cNvSpPr>
            <p:nvPr/>
          </p:nvSpPr>
          <p:spPr bwMode="auto">
            <a:xfrm>
              <a:off x="1900" y="1779"/>
              <a:ext cx="193" cy="133"/>
            </a:xfrm>
            <a:custGeom>
              <a:avLst/>
              <a:gdLst>
                <a:gd name="T0" fmla="*/ 0 w 580"/>
                <a:gd name="T1" fmla="*/ 0 h 398"/>
                <a:gd name="T2" fmla="*/ 0 w 580"/>
                <a:gd name="T3" fmla="*/ 0 h 398"/>
                <a:gd name="T4" fmla="*/ 0 w 580"/>
                <a:gd name="T5" fmla="*/ 0 h 398"/>
                <a:gd name="T6" fmla="*/ 0 w 580"/>
                <a:gd name="T7" fmla="*/ 0 h 398"/>
                <a:gd name="T8" fmla="*/ 0 w 580"/>
                <a:gd name="T9" fmla="*/ 0 h 398"/>
                <a:gd name="T10" fmla="*/ 0 w 580"/>
                <a:gd name="T11" fmla="*/ 0 h 398"/>
                <a:gd name="T12" fmla="*/ 0 w 580"/>
                <a:gd name="T13" fmla="*/ 0 h 398"/>
                <a:gd name="T14" fmla="*/ 0 w 580"/>
                <a:gd name="T15" fmla="*/ 1 h 398"/>
                <a:gd name="T16" fmla="*/ 0 w 580"/>
                <a:gd name="T17" fmla="*/ 1 h 398"/>
                <a:gd name="T18" fmla="*/ 1 w 580"/>
                <a:gd name="T19" fmla="*/ 1 h 398"/>
                <a:gd name="T20" fmla="*/ 1 w 580"/>
                <a:gd name="T21" fmla="*/ 1 h 398"/>
                <a:gd name="T22" fmla="*/ 1 w 580"/>
                <a:gd name="T23" fmla="*/ 1 h 398"/>
                <a:gd name="T24" fmla="*/ 1 w 580"/>
                <a:gd name="T25" fmla="*/ 0 h 398"/>
                <a:gd name="T26" fmla="*/ 1 w 580"/>
                <a:gd name="T27" fmla="*/ 0 h 398"/>
                <a:gd name="T28" fmla="*/ 1 w 580"/>
                <a:gd name="T29" fmla="*/ 0 h 398"/>
                <a:gd name="T30" fmla="*/ 1 w 580"/>
                <a:gd name="T31" fmla="*/ 0 h 398"/>
                <a:gd name="T32" fmla="*/ 1 w 580"/>
                <a:gd name="T33" fmla="*/ 0 h 398"/>
                <a:gd name="T34" fmla="*/ 1 w 580"/>
                <a:gd name="T35" fmla="*/ 0 h 398"/>
                <a:gd name="T36" fmla="*/ 1 w 580"/>
                <a:gd name="T37" fmla="*/ 0 h 398"/>
                <a:gd name="T38" fmla="*/ 1 w 580"/>
                <a:gd name="T39" fmla="*/ 0 h 398"/>
                <a:gd name="T40" fmla="*/ 1 w 580"/>
                <a:gd name="T41" fmla="*/ 0 h 398"/>
                <a:gd name="T42" fmla="*/ 1 w 580"/>
                <a:gd name="T43" fmla="*/ 0 h 398"/>
                <a:gd name="T44" fmla="*/ 1 w 580"/>
                <a:gd name="T45" fmla="*/ 0 h 398"/>
                <a:gd name="T46" fmla="*/ 1 w 580"/>
                <a:gd name="T47" fmla="*/ 0 h 398"/>
                <a:gd name="T48" fmla="*/ 1 w 580"/>
                <a:gd name="T49" fmla="*/ 0 h 398"/>
                <a:gd name="T50" fmla="*/ 1 w 580"/>
                <a:gd name="T51" fmla="*/ 0 h 398"/>
                <a:gd name="T52" fmla="*/ 0 w 580"/>
                <a:gd name="T53" fmla="*/ 0 h 398"/>
                <a:gd name="T54" fmla="*/ 0 w 580"/>
                <a:gd name="T55" fmla="*/ 0 h 39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80" h="398">
                  <a:moveTo>
                    <a:pt x="0" y="199"/>
                  </a:moveTo>
                  <a:lnTo>
                    <a:pt x="182" y="199"/>
                  </a:lnTo>
                  <a:lnTo>
                    <a:pt x="186" y="239"/>
                  </a:lnTo>
                  <a:lnTo>
                    <a:pt x="197" y="276"/>
                  </a:lnTo>
                  <a:lnTo>
                    <a:pt x="216" y="309"/>
                  </a:lnTo>
                  <a:lnTo>
                    <a:pt x="240" y="340"/>
                  </a:lnTo>
                  <a:lnTo>
                    <a:pt x="270" y="363"/>
                  </a:lnTo>
                  <a:lnTo>
                    <a:pt x="303" y="382"/>
                  </a:lnTo>
                  <a:lnTo>
                    <a:pt x="341" y="393"/>
                  </a:lnTo>
                  <a:lnTo>
                    <a:pt x="381" y="398"/>
                  </a:lnTo>
                  <a:lnTo>
                    <a:pt x="421" y="393"/>
                  </a:lnTo>
                  <a:lnTo>
                    <a:pt x="458" y="382"/>
                  </a:lnTo>
                  <a:lnTo>
                    <a:pt x="491" y="363"/>
                  </a:lnTo>
                  <a:lnTo>
                    <a:pt x="522" y="340"/>
                  </a:lnTo>
                  <a:lnTo>
                    <a:pt x="545" y="309"/>
                  </a:lnTo>
                  <a:lnTo>
                    <a:pt x="564" y="276"/>
                  </a:lnTo>
                  <a:lnTo>
                    <a:pt x="576" y="239"/>
                  </a:lnTo>
                  <a:lnTo>
                    <a:pt x="580" y="199"/>
                  </a:lnTo>
                  <a:lnTo>
                    <a:pt x="576" y="159"/>
                  </a:lnTo>
                  <a:lnTo>
                    <a:pt x="564" y="121"/>
                  </a:lnTo>
                  <a:lnTo>
                    <a:pt x="545" y="88"/>
                  </a:lnTo>
                  <a:lnTo>
                    <a:pt x="522" y="58"/>
                  </a:lnTo>
                  <a:lnTo>
                    <a:pt x="491" y="34"/>
                  </a:lnTo>
                  <a:lnTo>
                    <a:pt x="458" y="15"/>
                  </a:lnTo>
                  <a:lnTo>
                    <a:pt x="421" y="4"/>
                  </a:lnTo>
                  <a:lnTo>
                    <a:pt x="381" y="0"/>
                  </a:lnTo>
                  <a:lnTo>
                    <a:pt x="0" y="0"/>
                  </a:lnTo>
                  <a:lnTo>
                    <a:pt x="0" y="19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0" name="Freeform 232">
              <a:extLst>
                <a:ext uri="{FF2B5EF4-FFF2-40B4-BE49-F238E27FC236}">
                  <a16:creationId xmlns:a16="http://schemas.microsoft.com/office/drawing/2014/main" id="{85247D98-C00A-48C7-B1B4-F92863C3F7C7}"/>
                </a:ext>
              </a:extLst>
            </p:cNvPr>
            <p:cNvSpPr>
              <a:spLocks/>
            </p:cNvSpPr>
            <p:nvPr/>
          </p:nvSpPr>
          <p:spPr bwMode="auto">
            <a:xfrm>
              <a:off x="1900" y="1779"/>
              <a:ext cx="193" cy="133"/>
            </a:xfrm>
            <a:custGeom>
              <a:avLst/>
              <a:gdLst>
                <a:gd name="T0" fmla="*/ 0 w 580"/>
                <a:gd name="T1" fmla="*/ 0 h 398"/>
                <a:gd name="T2" fmla="*/ 0 w 580"/>
                <a:gd name="T3" fmla="*/ 0 h 398"/>
                <a:gd name="T4" fmla="*/ 0 w 580"/>
                <a:gd name="T5" fmla="*/ 0 h 398"/>
                <a:gd name="T6" fmla="*/ 0 w 580"/>
                <a:gd name="T7" fmla="*/ 0 h 398"/>
                <a:gd name="T8" fmla="*/ 0 w 580"/>
                <a:gd name="T9" fmla="*/ 0 h 398"/>
                <a:gd name="T10" fmla="*/ 0 w 580"/>
                <a:gd name="T11" fmla="*/ 0 h 398"/>
                <a:gd name="T12" fmla="*/ 0 w 580"/>
                <a:gd name="T13" fmla="*/ 0 h 398"/>
                <a:gd name="T14" fmla="*/ 0 w 580"/>
                <a:gd name="T15" fmla="*/ 0 h 398"/>
                <a:gd name="T16" fmla="*/ 0 w 580"/>
                <a:gd name="T17" fmla="*/ 1 h 398"/>
                <a:gd name="T18" fmla="*/ 0 w 580"/>
                <a:gd name="T19" fmla="*/ 1 h 398"/>
                <a:gd name="T20" fmla="*/ 1 w 580"/>
                <a:gd name="T21" fmla="*/ 1 h 398"/>
                <a:gd name="T22" fmla="*/ 1 w 580"/>
                <a:gd name="T23" fmla="*/ 1 h 398"/>
                <a:gd name="T24" fmla="*/ 1 w 580"/>
                <a:gd name="T25" fmla="*/ 1 h 398"/>
                <a:gd name="T26" fmla="*/ 1 w 580"/>
                <a:gd name="T27" fmla="*/ 1 h 398"/>
                <a:gd name="T28" fmla="*/ 1 w 580"/>
                <a:gd name="T29" fmla="*/ 0 h 398"/>
                <a:gd name="T30" fmla="*/ 1 w 580"/>
                <a:gd name="T31" fmla="*/ 0 h 398"/>
                <a:gd name="T32" fmla="*/ 1 w 580"/>
                <a:gd name="T33" fmla="*/ 0 h 398"/>
                <a:gd name="T34" fmla="*/ 1 w 580"/>
                <a:gd name="T35" fmla="*/ 0 h 398"/>
                <a:gd name="T36" fmla="*/ 1 w 580"/>
                <a:gd name="T37" fmla="*/ 0 h 398"/>
                <a:gd name="T38" fmla="*/ 1 w 580"/>
                <a:gd name="T39" fmla="*/ 0 h 398"/>
                <a:gd name="T40" fmla="*/ 1 w 580"/>
                <a:gd name="T41" fmla="*/ 0 h 398"/>
                <a:gd name="T42" fmla="*/ 1 w 580"/>
                <a:gd name="T43" fmla="*/ 0 h 398"/>
                <a:gd name="T44" fmla="*/ 1 w 580"/>
                <a:gd name="T45" fmla="*/ 0 h 398"/>
                <a:gd name="T46" fmla="*/ 1 w 580"/>
                <a:gd name="T47" fmla="*/ 0 h 398"/>
                <a:gd name="T48" fmla="*/ 1 w 580"/>
                <a:gd name="T49" fmla="*/ 0 h 398"/>
                <a:gd name="T50" fmla="*/ 1 w 580"/>
                <a:gd name="T51" fmla="*/ 0 h 398"/>
                <a:gd name="T52" fmla="*/ 1 w 580"/>
                <a:gd name="T53" fmla="*/ 0 h 398"/>
                <a:gd name="T54" fmla="*/ 1 w 580"/>
                <a:gd name="T55" fmla="*/ 0 h 398"/>
                <a:gd name="T56" fmla="*/ 1 w 580"/>
                <a:gd name="T57" fmla="*/ 0 h 398"/>
                <a:gd name="T58" fmla="*/ 0 w 580"/>
                <a:gd name="T59" fmla="*/ 0 h 398"/>
                <a:gd name="T60" fmla="*/ 0 w 580"/>
                <a:gd name="T61" fmla="*/ 0 h 39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80" h="398">
                  <a:moveTo>
                    <a:pt x="0" y="199"/>
                  </a:moveTo>
                  <a:lnTo>
                    <a:pt x="182" y="199"/>
                  </a:lnTo>
                  <a:lnTo>
                    <a:pt x="186" y="239"/>
                  </a:lnTo>
                  <a:lnTo>
                    <a:pt x="197" y="276"/>
                  </a:lnTo>
                  <a:lnTo>
                    <a:pt x="216" y="309"/>
                  </a:lnTo>
                  <a:lnTo>
                    <a:pt x="240" y="340"/>
                  </a:lnTo>
                  <a:lnTo>
                    <a:pt x="270" y="363"/>
                  </a:lnTo>
                  <a:lnTo>
                    <a:pt x="303" y="382"/>
                  </a:lnTo>
                  <a:lnTo>
                    <a:pt x="341" y="393"/>
                  </a:lnTo>
                  <a:lnTo>
                    <a:pt x="381" y="398"/>
                  </a:lnTo>
                  <a:lnTo>
                    <a:pt x="421" y="393"/>
                  </a:lnTo>
                  <a:lnTo>
                    <a:pt x="458" y="382"/>
                  </a:lnTo>
                  <a:lnTo>
                    <a:pt x="491" y="363"/>
                  </a:lnTo>
                  <a:lnTo>
                    <a:pt x="522" y="340"/>
                  </a:lnTo>
                  <a:lnTo>
                    <a:pt x="545" y="309"/>
                  </a:lnTo>
                  <a:lnTo>
                    <a:pt x="564" y="276"/>
                  </a:lnTo>
                  <a:lnTo>
                    <a:pt x="576" y="239"/>
                  </a:lnTo>
                  <a:lnTo>
                    <a:pt x="580" y="199"/>
                  </a:lnTo>
                  <a:lnTo>
                    <a:pt x="576" y="159"/>
                  </a:lnTo>
                  <a:lnTo>
                    <a:pt x="564" y="121"/>
                  </a:lnTo>
                  <a:lnTo>
                    <a:pt x="545" y="88"/>
                  </a:lnTo>
                  <a:lnTo>
                    <a:pt x="522" y="58"/>
                  </a:lnTo>
                  <a:lnTo>
                    <a:pt x="491" y="34"/>
                  </a:lnTo>
                  <a:lnTo>
                    <a:pt x="458" y="15"/>
                  </a:lnTo>
                  <a:lnTo>
                    <a:pt x="421" y="4"/>
                  </a:lnTo>
                  <a:lnTo>
                    <a:pt x="381" y="0"/>
                  </a:lnTo>
                  <a:lnTo>
                    <a:pt x="0" y="0"/>
                  </a:lnTo>
                  <a:lnTo>
                    <a:pt x="0" y="199"/>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1" name="Rectangle 233">
              <a:extLst>
                <a:ext uri="{FF2B5EF4-FFF2-40B4-BE49-F238E27FC236}">
                  <a16:creationId xmlns:a16="http://schemas.microsoft.com/office/drawing/2014/main" id="{805D60FF-7D2F-4E3C-8F6F-FE14FEF10092}"/>
                </a:ext>
              </a:extLst>
            </p:cNvPr>
            <p:cNvSpPr>
              <a:spLocks noChangeArrowheads="1"/>
            </p:cNvSpPr>
            <p:nvPr/>
          </p:nvSpPr>
          <p:spPr bwMode="auto">
            <a:xfrm>
              <a:off x="986" y="2112"/>
              <a:ext cx="42" cy="11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2" name="Rectangle 234">
              <a:extLst>
                <a:ext uri="{FF2B5EF4-FFF2-40B4-BE49-F238E27FC236}">
                  <a16:creationId xmlns:a16="http://schemas.microsoft.com/office/drawing/2014/main" id="{BA08A17E-4355-44DB-A234-17375080DCD3}"/>
                </a:ext>
              </a:extLst>
            </p:cNvPr>
            <p:cNvSpPr>
              <a:spLocks noChangeArrowheads="1"/>
            </p:cNvSpPr>
            <p:nvPr/>
          </p:nvSpPr>
          <p:spPr bwMode="auto">
            <a:xfrm>
              <a:off x="2013" y="2112"/>
              <a:ext cx="43" cy="112"/>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3" name="Freeform 235">
              <a:extLst>
                <a:ext uri="{FF2B5EF4-FFF2-40B4-BE49-F238E27FC236}">
                  <a16:creationId xmlns:a16="http://schemas.microsoft.com/office/drawing/2014/main" id="{40E56751-2B94-405B-AA8F-13C8DABC720B}"/>
                </a:ext>
              </a:extLst>
            </p:cNvPr>
            <p:cNvSpPr>
              <a:spLocks/>
            </p:cNvSpPr>
            <p:nvPr/>
          </p:nvSpPr>
          <p:spPr bwMode="auto">
            <a:xfrm>
              <a:off x="986" y="2280"/>
              <a:ext cx="42" cy="60"/>
            </a:xfrm>
            <a:custGeom>
              <a:avLst/>
              <a:gdLst>
                <a:gd name="T0" fmla="*/ 0 w 125"/>
                <a:gd name="T1" fmla="*/ 0 h 179"/>
                <a:gd name="T2" fmla="*/ 0 w 125"/>
                <a:gd name="T3" fmla="*/ 0 h 179"/>
                <a:gd name="T4" fmla="*/ 0 w 125"/>
                <a:gd name="T5" fmla="*/ 0 h 179"/>
                <a:gd name="T6" fmla="*/ 0 w 125"/>
                <a:gd name="T7" fmla="*/ 0 h 179"/>
                <a:gd name="T8" fmla="*/ 0 w 125"/>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179">
                  <a:moveTo>
                    <a:pt x="63" y="27"/>
                  </a:moveTo>
                  <a:lnTo>
                    <a:pt x="0" y="0"/>
                  </a:lnTo>
                  <a:lnTo>
                    <a:pt x="63" y="179"/>
                  </a:lnTo>
                  <a:lnTo>
                    <a:pt x="125" y="0"/>
                  </a:lnTo>
                  <a:lnTo>
                    <a:pt x="63" y="2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4" name="Rectangle 236">
              <a:extLst>
                <a:ext uri="{FF2B5EF4-FFF2-40B4-BE49-F238E27FC236}">
                  <a16:creationId xmlns:a16="http://schemas.microsoft.com/office/drawing/2014/main" id="{C0FB645C-4835-43D8-AFDC-EF8FB0B5D8B6}"/>
                </a:ext>
              </a:extLst>
            </p:cNvPr>
            <p:cNvSpPr>
              <a:spLocks noChangeArrowheads="1"/>
            </p:cNvSpPr>
            <p:nvPr/>
          </p:nvSpPr>
          <p:spPr bwMode="auto">
            <a:xfrm>
              <a:off x="1001" y="2255"/>
              <a:ext cx="13" cy="35"/>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5" name="Rectangle 237">
              <a:extLst>
                <a:ext uri="{FF2B5EF4-FFF2-40B4-BE49-F238E27FC236}">
                  <a16:creationId xmlns:a16="http://schemas.microsoft.com/office/drawing/2014/main" id="{A93021B0-72F3-49F6-9F66-1DE8F2E47E9B}"/>
                </a:ext>
              </a:extLst>
            </p:cNvPr>
            <p:cNvSpPr>
              <a:spLocks noChangeArrowheads="1"/>
            </p:cNvSpPr>
            <p:nvPr/>
          </p:nvSpPr>
          <p:spPr bwMode="auto">
            <a:xfrm>
              <a:off x="1001" y="2209"/>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6" name="Rectangle 238">
              <a:extLst>
                <a:ext uri="{FF2B5EF4-FFF2-40B4-BE49-F238E27FC236}">
                  <a16:creationId xmlns:a16="http://schemas.microsoft.com/office/drawing/2014/main" id="{8E06D24E-47CB-4E3E-98C7-E12255A2F5E7}"/>
                </a:ext>
              </a:extLst>
            </p:cNvPr>
            <p:cNvSpPr>
              <a:spLocks noChangeArrowheads="1"/>
            </p:cNvSpPr>
            <p:nvPr/>
          </p:nvSpPr>
          <p:spPr bwMode="auto">
            <a:xfrm>
              <a:off x="1001" y="2163"/>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7" name="Rectangle 239">
              <a:extLst>
                <a:ext uri="{FF2B5EF4-FFF2-40B4-BE49-F238E27FC236}">
                  <a16:creationId xmlns:a16="http://schemas.microsoft.com/office/drawing/2014/main" id="{A3DA3DF6-A84F-415A-8F3A-520C1EE00988}"/>
                </a:ext>
              </a:extLst>
            </p:cNvPr>
            <p:cNvSpPr>
              <a:spLocks noChangeArrowheads="1"/>
            </p:cNvSpPr>
            <p:nvPr/>
          </p:nvSpPr>
          <p:spPr bwMode="auto">
            <a:xfrm>
              <a:off x="1001" y="2117"/>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8" name="Rectangle 240">
              <a:extLst>
                <a:ext uri="{FF2B5EF4-FFF2-40B4-BE49-F238E27FC236}">
                  <a16:creationId xmlns:a16="http://schemas.microsoft.com/office/drawing/2014/main" id="{94AA61AE-3097-4B89-8512-400D3EE78077}"/>
                </a:ext>
              </a:extLst>
            </p:cNvPr>
            <p:cNvSpPr>
              <a:spLocks noChangeArrowheads="1"/>
            </p:cNvSpPr>
            <p:nvPr/>
          </p:nvSpPr>
          <p:spPr bwMode="auto">
            <a:xfrm>
              <a:off x="1001" y="2071"/>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49" name="Rectangle 241">
              <a:extLst>
                <a:ext uri="{FF2B5EF4-FFF2-40B4-BE49-F238E27FC236}">
                  <a16:creationId xmlns:a16="http://schemas.microsoft.com/office/drawing/2014/main" id="{95D804E0-AC10-43F7-92BD-59CAAEB162DF}"/>
                </a:ext>
              </a:extLst>
            </p:cNvPr>
            <p:cNvSpPr>
              <a:spLocks noChangeArrowheads="1"/>
            </p:cNvSpPr>
            <p:nvPr/>
          </p:nvSpPr>
          <p:spPr bwMode="auto">
            <a:xfrm>
              <a:off x="1001" y="2025"/>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0" name="Rectangle 242">
              <a:extLst>
                <a:ext uri="{FF2B5EF4-FFF2-40B4-BE49-F238E27FC236}">
                  <a16:creationId xmlns:a16="http://schemas.microsoft.com/office/drawing/2014/main" id="{BCD2E556-B517-4CBC-B90F-C27029BA334F}"/>
                </a:ext>
              </a:extLst>
            </p:cNvPr>
            <p:cNvSpPr>
              <a:spLocks noChangeArrowheads="1"/>
            </p:cNvSpPr>
            <p:nvPr/>
          </p:nvSpPr>
          <p:spPr bwMode="auto">
            <a:xfrm>
              <a:off x="1001" y="1978"/>
              <a:ext cx="13" cy="35"/>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1" name="Rectangle 243">
              <a:extLst>
                <a:ext uri="{FF2B5EF4-FFF2-40B4-BE49-F238E27FC236}">
                  <a16:creationId xmlns:a16="http://schemas.microsoft.com/office/drawing/2014/main" id="{0DB8EC70-CCFF-4D05-A08C-39EEAF79C072}"/>
                </a:ext>
              </a:extLst>
            </p:cNvPr>
            <p:cNvSpPr>
              <a:spLocks noChangeArrowheads="1"/>
            </p:cNvSpPr>
            <p:nvPr/>
          </p:nvSpPr>
          <p:spPr bwMode="auto">
            <a:xfrm>
              <a:off x="1001" y="1932"/>
              <a:ext cx="13" cy="35"/>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2" name="Rectangle 244">
              <a:extLst>
                <a:ext uri="{FF2B5EF4-FFF2-40B4-BE49-F238E27FC236}">
                  <a16:creationId xmlns:a16="http://schemas.microsoft.com/office/drawing/2014/main" id="{4A053398-0356-4DF1-B4E7-E2957DB99FCA}"/>
                </a:ext>
              </a:extLst>
            </p:cNvPr>
            <p:cNvSpPr>
              <a:spLocks noChangeArrowheads="1"/>
            </p:cNvSpPr>
            <p:nvPr/>
          </p:nvSpPr>
          <p:spPr bwMode="auto">
            <a:xfrm>
              <a:off x="1001" y="1885"/>
              <a:ext cx="13" cy="35"/>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3" name="Freeform 245">
              <a:extLst>
                <a:ext uri="{FF2B5EF4-FFF2-40B4-BE49-F238E27FC236}">
                  <a16:creationId xmlns:a16="http://schemas.microsoft.com/office/drawing/2014/main" id="{8A4CE29D-5433-4EEF-A65D-C63B0EF493DD}"/>
                </a:ext>
              </a:extLst>
            </p:cNvPr>
            <p:cNvSpPr>
              <a:spLocks/>
            </p:cNvSpPr>
            <p:nvPr/>
          </p:nvSpPr>
          <p:spPr bwMode="auto">
            <a:xfrm>
              <a:off x="1001" y="1841"/>
              <a:ext cx="13" cy="33"/>
            </a:xfrm>
            <a:custGeom>
              <a:avLst/>
              <a:gdLst>
                <a:gd name="T0" fmla="*/ 0 w 39"/>
                <a:gd name="T1" fmla="*/ 0 h 98"/>
                <a:gd name="T2" fmla="*/ 0 w 39"/>
                <a:gd name="T3" fmla="*/ 0 h 98"/>
                <a:gd name="T4" fmla="*/ 0 w 39"/>
                <a:gd name="T5" fmla="*/ 0 h 98"/>
                <a:gd name="T6" fmla="*/ 0 w 39"/>
                <a:gd name="T7" fmla="*/ 0 h 98"/>
                <a:gd name="T8" fmla="*/ 0 w 39"/>
                <a:gd name="T9" fmla="*/ 0 h 98"/>
                <a:gd name="T10" fmla="*/ 0 w 39"/>
                <a:gd name="T11" fmla="*/ 0 h 98"/>
                <a:gd name="T12" fmla="*/ 0 w 39"/>
                <a:gd name="T13" fmla="*/ 0 h 98"/>
                <a:gd name="T14" fmla="*/ 0 w 39"/>
                <a:gd name="T15" fmla="*/ 0 h 98"/>
                <a:gd name="T16" fmla="*/ 0 w 39"/>
                <a:gd name="T17" fmla="*/ 0 h 98"/>
                <a:gd name="T18" fmla="*/ 0 w 39"/>
                <a:gd name="T19" fmla="*/ 0 h 98"/>
                <a:gd name="T20" fmla="*/ 0 w 39"/>
                <a:gd name="T21" fmla="*/ 0 h 98"/>
                <a:gd name="T22" fmla="*/ 0 w 39"/>
                <a:gd name="T23" fmla="*/ 0 h 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98">
                  <a:moveTo>
                    <a:pt x="20" y="0"/>
                  </a:moveTo>
                  <a:lnTo>
                    <a:pt x="0" y="20"/>
                  </a:lnTo>
                  <a:lnTo>
                    <a:pt x="0" y="98"/>
                  </a:lnTo>
                  <a:lnTo>
                    <a:pt x="39" y="98"/>
                  </a:lnTo>
                  <a:lnTo>
                    <a:pt x="39" y="20"/>
                  </a:lnTo>
                  <a:lnTo>
                    <a:pt x="20" y="39"/>
                  </a:lnTo>
                  <a:lnTo>
                    <a:pt x="39" y="20"/>
                  </a:lnTo>
                  <a:lnTo>
                    <a:pt x="33" y="6"/>
                  </a:lnTo>
                  <a:lnTo>
                    <a:pt x="20" y="0"/>
                  </a:lnTo>
                  <a:lnTo>
                    <a:pt x="6" y="6"/>
                  </a:lnTo>
                  <a:lnTo>
                    <a:pt x="0" y="20"/>
                  </a:lnTo>
                  <a:lnTo>
                    <a:pt x="2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4" name="Rectangle 246">
              <a:extLst>
                <a:ext uri="{FF2B5EF4-FFF2-40B4-BE49-F238E27FC236}">
                  <a16:creationId xmlns:a16="http://schemas.microsoft.com/office/drawing/2014/main" id="{40417091-B7D5-478D-8FDF-A2BAD52C0AC1}"/>
                </a:ext>
              </a:extLst>
            </p:cNvPr>
            <p:cNvSpPr>
              <a:spLocks noChangeArrowheads="1"/>
            </p:cNvSpPr>
            <p:nvPr/>
          </p:nvSpPr>
          <p:spPr bwMode="auto">
            <a:xfrm>
              <a:off x="1007" y="1841"/>
              <a:ext cx="11"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5" name="Rectangle 247">
              <a:extLst>
                <a:ext uri="{FF2B5EF4-FFF2-40B4-BE49-F238E27FC236}">
                  <a16:creationId xmlns:a16="http://schemas.microsoft.com/office/drawing/2014/main" id="{89B48937-A7DB-4C4F-ADC1-F577B2FFFA46}"/>
                </a:ext>
              </a:extLst>
            </p:cNvPr>
            <p:cNvSpPr>
              <a:spLocks noChangeArrowheads="1"/>
            </p:cNvSpPr>
            <p:nvPr/>
          </p:nvSpPr>
          <p:spPr bwMode="auto">
            <a:xfrm>
              <a:off x="1031" y="1841"/>
              <a:ext cx="38"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6" name="Rectangle 248">
              <a:extLst>
                <a:ext uri="{FF2B5EF4-FFF2-40B4-BE49-F238E27FC236}">
                  <a16:creationId xmlns:a16="http://schemas.microsoft.com/office/drawing/2014/main" id="{5362B335-FE7D-4B29-A3F7-FC68883938E4}"/>
                </a:ext>
              </a:extLst>
            </p:cNvPr>
            <p:cNvSpPr>
              <a:spLocks noChangeArrowheads="1"/>
            </p:cNvSpPr>
            <p:nvPr/>
          </p:nvSpPr>
          <p:spPr bwMode="auto">
            <a:xfrm>
              <a:off x="1082"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7" name="Rectangle 249">
              <a:extLst>
                <a:ext uri="{FF2B5EF4-FFF2-40B4-BE49-F238E27FC236}">
                  <a16:creationId xmlns:a16="http://schemas.microsoft.com/office/drawing/2014/main" id="{D5A825EF-05C3-496B-9433-9D2A56EE485D}"/>
                </a:ext>
              </a:extLst>
            </p:cNvPr>
            <p:cNvSpPr>
              <a:spLocks noChangeArrowheads="1"/>
            </p:cNvSpPr>
            <p:nvPr/>
          </p:nvSpPr>
          <p:spPr bwMode="auto">
            <a:xfrm>
              <a:off x="1134" y="1841"/>
              <a:ext cx="38"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8" name="Rectangle 250">
              <a:extLst>
                <a:ext uri="{FF2B5EF4-FFF2-40B4-BE49-F238E27FC236}">
                  <a16:creationId xmlns:a16="http://schemas.microsoft.com/office/drawing/2014/main" id="{6AE5EE54-8330-4420-BE21-D900CEF57967}"/>
                </a:ext>
              </a:extLst>
            </p:cNvPr>
            <p:cNvSpPr>
              <a:spLocks noChangeArrowheads="1"/>
            </p:cNvSpPr>
            <p:nvPr/>
          </p:nvSpPr>
          <p:spPr bwMode="auto">
            <a:xfrm>
              <a:off x="1185"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59" name="Rectangle 251">
              <a:extLst>
                <a:ext uri="{FF2B5EF4-FFF2-40B4-BE49-F238E27FC236}">
                  <a16:creationId xmlns:a16="http://schemas.microsoft.com/office/drawing/2014/main" id="{0FF879E8-BE7E-438C-9A42-AEC58B2E0A82}"/>
                </a:ext>
              </a:extLst>
            </p:cNvPr>
            <p:cNvSpPr>
              <a:spLocks noChangeArrowheads="1"/>
            </p:cNvSpPr>
            <p:nvPr/>
          </p:nvSpPr>
          <p:spPr bwMode="auto">
            <a:xfrm>
              <a:off x="1236"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0" name="Rectangle 252">
              <a:extLst>
                <a:ext uri="{FF2B5EF4-FFF2-40B4-BE49-F238E27FC236}">
                  <a16:creationId xmlns:a16="http://schemas.microsoft.com/office/drawing/2014/main" id="{34D91324-8995-4760-AB94-FD89E5DA61A9}"/>
                </a:ext>
              </a:extLst>
            </p:cNvPr>
            <p:cNvSpPr>
              <a:spLocks noChangeArrowheads="1"/>
            </p:cNvSpPr>
            <p:nvPr/>
          </p:nvSpPr>
          <p:spPr bwMode="auto">
            <a:xfrm>
              <a:off x="1288"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1" name="Rectangle 253">
              <a:extLst>
                <a:ext uri="{FF2B5EF4-FFF2-40B4-BE49-F238E27FC236}">
                  <a16:creationId xmlns:a16="http://schemas.microsoft.com/office/drawing/2014/main" id="{503B5814-CA80-4519-9679-D19A576C1410}"/>
                </a:ext>
              </a:extLst>
            </p:cNvPr>
            <p:cNvSpPr>
              <a:spLocks noChangeArrowheads="1"/>
            </p:cNvSpPr>
            <p:nvPr/>
          </p:nvSpPr>
          <p:spPr bwMode="auto">
            <a:xfrm>
              <a:off x="1340" y="1841"/>
              <a:ext cx="38"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2" name="Rectangle 254">
              <a:extLst>
                <a:ext uri="{FF2B5EF4-FFF2-40B4-BE49-F238E27FC236}">
                  <a16:creationId xmlns:a16="http://schemas.microsoft.com/office/drawing/2014/main" id="{405B688B-F36B-4360-802C-3BD4E5A8059C}"/>
                </a:ext>
              </a:extLst>
            </p:cNvPr>
            <p:cNvSpPr>
              <a:spLocks noChangeArrowheads="1"/>
            </p:cNvSpPr>
            <p:nvPr/>
          </p:nvSpPr>
          <p:spPr bwMode="auto">
            <a:xfrm>
              <a:off x="1391"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3" name="Rectangle 255">
              <a:extLst>
                <a:ext uri="{FF2B5EF4-FFF2-40B4-BE49-F238E27FC236}">
                  <a16:creationId xmlns:a16="http://schemas.microsoft.com/office/drawing/2014/main" id="{CDD046B6-722D-4C24-BABD-C93079C7CC2B}"/>
                </a:ext>
              </a:extLst>
            </p:cNvPr>
            <p:cNvSpPr>
              <a:spLocks noChangeArrowheads="1"/>
            </p:cNvSpPr>
            <p:nvPr/>
          </p:nvSpPr>
          <p:spPr bwMode="auto">
            <a:xfrm>
              <a:off x="1443" y="1841"/>
              <a:ext cx="38"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4" name="Rectangle 256">
              <a:extLst>
                <a:ext uri="{FF2B5EF4-FFF2-40B4-BE49-F238E27FC236}">
                  <a16:creationId xmlns:a16="http://schemas.microsoft.com/office/drawing/2014/main" id="{50293A85-C1C4-4FCD-9EE8-D86048AAB965}"/>
                </a:ext>
              </a:extLst>
            </p:cNvPr>
            <p:cNvSpPr>
              <a:spLocks noChangeArrowheads="1"/>
            </p:cNvSpPr>
            <p:nvPr/>
          </p:nvSpPr>
          <p:spPr bwMode="auto">
            <a:xfrm>
              <a:off x="1494"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5" name="Rectangle 257">
              <a:extLst>
                <a:ext uri="{FF2B5EF4-FFF2-40B4-BE49-F238E27FC236}">
                  <a16:creationId xmlns:a16="http://schemas.microsoft.com/office/drawing/2014/main" id="{234FF7F9-01F5-4A98-8BEC-DC6B97B0CD7C}"/>
                </a:ext>
              </a:extLst>
            </p:cNvPr>
            <p:cNvSpPr>
              <a:spLocks noChangeArrowheads="1"/>
            </p:cNvSpPr>
            <p:nvPr/>
          </p:nvSpPr>
          <p:spPr bwMode="auto">
            <a:xfrm>
              <a:off x="1546" y="1841"/>
              <a:ext cx="39" cy="13"/>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6" name="Freeform 258">
              <a:extLst>
                <a:ext uri="{FF2B5EF4-FFF2-40B4-BE49-F238E27FC236}">
                  <a16:creationId xmlns:a16="http://schemas.microsoft.com/office/drawing/2014/main" id="{A0F6916D-8CB1-4CF2-9B0E-014C5AF91494}"/>
                </a:ext>
              </a:extLst>
            </p:cNvPr>
            <p:cNvSpPr>
              <a:spLocks/>
            </p:cNvSpPr>
            <p:nvPr/>
          </p:nvSpPr>
          <p:spPr bwMode="auto">
            <a:xfrm>
              <a:off x="1597" y="1841"/>
              <a:ext cx="24" cy="13"/>
            </a:xfrm>
            <a:custGeom>
              <a:avLst/>
              <a:gdLst>
                <a:gd name="T0" fmla="*/ 0 w 72"/>
                <a:gd name="T1" fmla="*/ 0 h 39"/>
                <a:gd name="T2" fmla="*/ 0 w 72"/>
                <a:gd name="T3" fmla="*/ 0 h 39"/>
                <a:gd name="T4" fmla="*/ 0 w 72"/>
                <a:gd name="T5" fmla="*/ 0 h 39"/>
                <a:gd name="T6" fmla="*/ 0 w 72"/>
                <a:gd name="T7" fmla="*/ 0 h 39"/>
                <a:gd name="T8" fmla="*/ 0 w 72"/>
                <a:gd name="T9" fmla="*/ 0 h 39"/>
                <a:gd name="T10" fmla="*/ 0 w 7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39">
                  <a:moveTo>
                    <a:pt x="72" y="20"/>
                  </a:moveTo>
                  <a:lnTo>
                    <a:pt x="72" y="0"/>
                  </a:lnTo>
                  <a:lnTo>
                    <a:pt x="0" y="0"/>
                  </a:lnTo>
                  <a:lnTo>
                    <a:pt x="0" y="39"/>
                  </a:lnTo>
                  <a:lnTo>
                    <a:pt x="72" y="39"/>
                  </a:lnTo>
                  <a:lnTo>
                    <a:pt x="72" y="2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7" name="Freeform 259">
              <a:extLst>
                <a:ext uri="{FF2B5EF4-FFF2-40B4-BE49-F238E27FC236}">
                  <a16:creationId xmlns:a16="http://schemas.microsoft.com/office/drawing/2014/main" id="{F193FB6D-8DD5-482A-AD65-491FD77A69F9}"/>
                </a:ext>
              </a:extLst>
            </p:cNvPr>
            <p:cNvSpPr>
              <a:spLocks/>
            </p:cNvSpPr>
            <p:nvPr/>
          </p:nvSpPr>
          <p:spPr bwMode="auto">
            <a:xfrm>
              <a:off x="2145" y="1632"/>
              <a:ext cx="39" cy="13"/>
            </a:xfrm>
            <a:custGeom>
              <a:avLst/>
              <a:gdLst>
                <a:gd name="T0" fmla="*/ 0 w 116"/>
                <a:gd name="T1" fmla="*/ 0 h 39"/>
                <a:gd name="T2" fmla="*/ 0 w 116"/>
                <a:gd name="T3" fmla="*/ 0 h 39"/>
                <a:gd name="T4" fmla="*/ 0 w 116"/>
                <a:gd name="T5" fmla="*/ 0 h 39"/>
                <a:gd name="T6" fmla="*/ 0 w 116"/>
                <a:gd name="T7" fmla="*/ 0 h 39"/>
                <a:gd name="T8" fmla="*/ 0 w 116"/>
                <a:gd name="T9" fmla="*/ 0 h 39"/>
                <a:gd name="T10" fmla="*/ 0 w 116"/>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39">
                  <a:moveTo>
                    <a:pt x="116" y="20"/>
                  </a:moveTo>
                  <a:lnTo>
                    <a:pt x="116" y="0"/>
                  </a:lnTo>
                  <a:lnTo>
                    <a:pt x="0" y="0"/>
                  </a:lnTo>
                  <a:lnTo>
                    <a:pt x="0" y="39"/>
                  </a:lnTo>
                  <a:lnTo>
                    <a:pt x="116" y="39"/>
                  </a:lnTo>
                  <a:lnTo>
                    <a:pt x="116" y="2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8" name="Freeform 260">
              <a:extLst>
                <a:ext uri="{FF2B5EF4-FFF2-40B4-BE49-F238E27FC236}">
                  <a16:creationId xmlns:a16="http://schemas.microsoft.com/office/drawing/2014/main" id="{B96D638F-24C0-49CB-9770-7C69C33658BF}"/>
                </a:ext>
              </a:extLst>
            </p:cNvPr>
            <p:cNvSpPr>
              <a:spLocks/>
            </p:cNvSpPr>
            <p:nvPr/>
          </p:nvSpPr>
          <p:spPr bwMode="auto">
            <a:xfrm>
              <a:off x="2145" y="1594"/>
              <a:ext cx="39" cy="13"/>
            </a:xfrm>
            <a:custGeom>
              <a:avLst/>
              <a:gdLst>
                <a:gd name="T0" fmla="*/ 0 w 116"/>
                <a:gd name="T1" fmla="*/ 0 h 39"/>
                <a:gd name="T2" fmla="*/ 0 w 116"/>
                <a:gd name="T3" fmla="*/ 0 h 39"/>
                <a:gd name="T4" fmla="*/ 0 w 116"/>
                <a:gd name="T5" fmla="*/ 0 h 39"/>
                <a:gd name="T6" fmla="*/ 0 w 116"/>
                <a:gd name="T7" fmla="*/ 0 h 39"/>
                <a:gd name="T8" fmla="*/ 0 w 116"/>
                <a:gd name="T9" fmla="*/ 0 h 39"/>
                <a:gd name="T10" fmla="*/ 0 w 116"/>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39">
                  <a:moveTo>
                    <a:pt x="116" y="20"/>
                  </a:moveTo>
                  <a:lnTo>
                    <a:pt x="116" y="0"/>
                  </a:lnTo>
                  <a:lnTo>
                    <a:pt x="0" y="0"/>
                  </a:lnTo>
                  <a:lnTo>
                    <a:pt x="0" y="39"/>
                  </a:lnTo>
                  <a:lnTo>
                    <a:pt x="116" y="39"/>
                  </a:lnTo>
                  <a:lnTo>
                    <a:pt x="116" y="2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69" name="Rectangle 261">
              <a:extLst>
                <a:ext uri="{FF2B5EF4-FFF2-40B4-BE49-F238E27FC236}">
                  <a16:creationId xmlns:a16="http://schemas.microsoft.com/office/drawing/2014/main" id="{1CAFC998-C360-4C30-A1F4-3F05C0114BD0}"/>
                </a:ext>
              </a:extLst>
            </p:cNvPr>
            <p:cNvSpPr>
              <a:spLocks noChangeArrowheads="1"/>
            </p:cNvSpPr>
            <p:nvPr/>
          </p:nvSpPr>
          <p:spPr bwMode="auto">
            <a:xfrm>
              <a:off x="1679" y="1488"/>
              <a:ext cx="198" cy="6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0" name="Rectangle 262">
              <a:extLst>
                <a:ext uri="{FF2B5EF4-FFF2-40B4-BE49-F238E27FC236}">
                  <a16:creationId xmlns:a16="http://schemas.microsoft.com/office/drawing/2014/main" id="{A1E4BDED-2852-46B4-9B07-BA551E975F6C}"/>
                </a:ext>
              </a:extLst>
            </p:cNvPr>
            <p:cNvSpPr>
              <a:spLocks noChangeArrowheads="1"/>
            </p:cNvSpPr>
            <p:nvPr/>
          </p:nvSpPr>
          <p:spPr bwMode="auto">
            <a:xfrm>
              <a:off x="1679" y="1488"/>
              <a:ext cx="198" cy="64"/>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1" name="Freeform 263">
              <a:extLst>
                <a:ext uri="{FF2B5EF4-FFF2-40B4-BE49-F238E27FC236}">
                  <a16:creationId xmlns:a16="http://schemas.microsoft.com/office/drawing/2014/main" id="{04F5FC2B-0B16-4A6D-B55C-F4ABF2005F31}"/>
                </a:ext>
              </a:extLst>
            </p:cNvPr>
            <p:cNvSpPr>
              <a:spLocks/>
            </p:cNvSpPr>
            <p:nvPr/>
          </p:nvSpPr>
          <p:spPr bwMode="auto">
            <a:xfrm>
              <a:off x="2877" y="1802"/>
              <a:ext cx="167" cy="167"/>
            </a:xfrm>
            <a:custGeom>
              <a:avLst/>
              <a:gdLst>
                <a:gd name="T0" fmla="*/ 0 w 500"/>
                <a:gd name="T1" fmla="*/ 1 h 500"/>
                <a:gd name="T2" fmla="*/ 0 w 500"/>
                <a:gd name="T3" fmla="*/ 1 h 500"/>
                <a:gd name="T4" fmla="*/ 0 w 500"/>
                <a:gd name="T5" fmla="*/ 0 h 500"/>
                <a:gd name="T6" fmla="*/ 0 w 500"/>
                <a:gd name="T7" fmla="*/ 0 h 500"/>
                <a:gd name="T8" fmla="*/ 1 w 500"/>
                <a:gd name="T9" fmla="*/ 0 h 500"/>
                <a:gd name="T10" fmla="*/ 1 w 500"/>
                <a:gd name="T11" fmla="*/ 1 h 500"/>
                <a:gd name="T12" fmla="*/ 0 w 500"/>
                <a:gd name="T13" fmla="*/ 0 h 500"/>
                <a:gd name="T14" fmla="*/ 0 w 500"/>
                <a:gd name="T15" fmla="*/ 1 h 5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0" h="500">
                  <a:moveTo>
                    <a:pt x="133" y="500"/>
                  </a:moveTo>
                  <a:lnTo>
                    <a:pt x="0" y="368"/>
                  </a:lnTo>
                  <a:lnTo>
                    <a:pt x="195" y="173"/>
                  </a:lnTo>
                  <a:lnTo>
                    <a:pt x="123" y="101"/>
                  </a:lnTo>
                  <a:lnTo>
                    <a:pt x="500" y="0"/>
                  </a:lnTo>
                  <a:lnTo>
                    <a:pt x="409" y="376"/>
                  </a:lnTo>
                  <a:lnTo>
                    <a:pt x="333" y="300"/>
                  </a:lnTo>
                  <a:lnTo>
                    <a:pt x="133" y="500"/>
                  </a:lnTo>
                  <a:close/>
                </a:path>
              </a:pathLst>
            </a:custGeom>
            <a:solidFill>
              <a:srgbClr val="CCCCCC"/>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2" name="Freeform 264">
              <a:extLst>
                <a:ext uri="{FF2B5EF4-FFF2-40B4-BE49-F238E27FC236}">
                  <a16:creationId xmlns:a16="http://schemas.microsoft.com/office/drawing/2014/main" id="{B571CAD1-F548-4A6D-B7DD-7C482EC0CE1B}"/>
                </a:ext>
              </a:extLst>
            </p:cNvPr>
            <p:cNvSpPr>
              <a:spLocks/>
            </p:cNvSpPr>
            <p:nvPr/>
          </p:nvSpPr>
          <p:spPr bwMode="auto">
            <a:xfrm>
              <a:off x="1679" y="1405"/>
              <a:ext cx="198" cy="64"/>
            </a:xfrm>
            <a:custGeom>
              <a:avLst/>
              <a:gdLst>
                <a:gd name="T0" fmla="*/ 1 w 594"/>
                <a:gd name="T1" fmla="*/ 0 h 191"/>
                <a:gd name="T2" fmla="*/ 1 w 594"/>
                <a:gd name="T3" fmla="*/ 0 h 191"/>
                <a:gd name="T4" fmla="*/ 1 w 594"/>
                <a:gd name="T5" fmla="*/ 0 h 191"/>
                <a:gd name="T6" fmla="*/ 1 w 594"/>
                <a:gd name="T7" fmla="*/ 0 h 191"/>
                <a:gd name="T8" fmla="*/ 1 w 594"/>
                <a:gd name="T9" fmla="*/ 0 h 191"/>
                <a:gd name="T10" fmla="*/ 1 w 594"/>
                <a:gd name="T11" fmla="*/ 0 h 191"/>
                <a:gd name="T12" fmla="*/ 1 w 594"/>
                <a:gd name="T13" fmla="*/ 0 h 191"/>
                <a:gd name="T14" fmla="*/ 1 w 594"/>
                <a:gd name="T15" fmla="*/ 0 h 191"/>
                <a:gd name="T16" fmla="*/ 0 w 594"/>
                <a:gd name="T17" fmla="*/ 0 h 191"/>
                <a:gd name="T18" fmla="*/ 0 w 594"/>
                <a:gd name="T19" fmla="*/ 0 h 191"/>
                <a:gd name="T20" fmla="*/ 0 w 594"/>
                <a:gd name="T21" fmla="*/ 0 h 191"/>
                <a:gd name="T22" fmla="*/ 0 w 594"/>
                <a:gd name="T23" fmla="*/ 0 h 191"/>
                <a:gd name="T24" fmla="*/ 0 w 594"/>
                <a:gd name="T25" fmla="*/ 0 h 191"/>
                <a:gd name="T26" fmla="*/ 0 w 594"/>
                <a:gd name="T27" fmla="*/ 0 h 191"/>
                <a:gd name="T28" fmla="*/ 0 w 594"/>
                <a:gd name="T29" fmla="*/ 0 h 191"/>
                <a:gd name="T30" fmla="*/ 0 w 594"/>
                <a:gd name="T31" fmla="*/ 0 h 191"/>
                <a:gd name="T32" fmla="*/ 0 w 594"/>
                <a:gd name="T33" fmla="*/ 0 h 191"/>
                <a:gd name="T34" fmla="*/ 0 w 594"/>
                <a:gd name="T35" fmla="*/ 0 h 191"/>
                <a:gd name="T36" fmla="*/ 0 w 594"/>
                <a:gd name="T37" fmla="*/ 0 h 191"/>
                <a:gd name="T38" fmla="*/ 0 w 594"/>
                <a:gd name="T39" fmla="*/ 0 h 191"/>
                <a:gd name="T40" fmla="*/ 0 w 594"/>
                <a:gd name="T41" fmla="*/ 0 h 191"/>
                <a:gd name="T42" fmla="*/ 1 w 594"/>
                <a:gd name="T43" fmla="*/ 0 h 19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594" h="191">
                  <a:moveTo>
                    <a:pt x="594" y="191"/>
                  </a:moveTo>
                  <a:lnTo>
                    <a:pt x="594" y="101"/>
                  </a:lnTo>
                  <a:lnTo>
                    <a:pt x="453" y="101"/>
                  </a:lnTo>
                  <a:lnTo>
                    <a:pt x="447" y="83"/>
                  </a:lnTo>
                  <a:lnTo>
                    <a:pt x="436" y="65"/>
                  </a:lnTo>
                  <a:lnTo>
                    <a:pt x="421" y="49"/>
                  </a:lnTo>
                  <a:lnTo>
                    <a:pt x="402" y="34"/>
                  </a:lnTo>
                  <a:lnTo>
                    <a:pt x="378" y="20"/>
                  </a:lnTo>
                  <a:lnTo>
                    <a:pt x="353" y="10"/>
                  </a:lnTo>
                  <a:lnTo>
                    <a:pt x="326" y="3"/>
                  </a:lnTo>
                  <a:lnTo>
                    <a:pt x="297" y="0"/>
                  </a:lnTo>
                  <a:lnTo>
                    <a:pt x="268" y="3"/>
                  </a:lnTo>
                  <a:lnTo>
                    <a:pt x="240" y="10"/>
                  </a:lnTo>
                  <a:lnTo>
                    <a:pt x="215" y="20"/>
                  </a:lnTo>
                  <a:lnTo>
                    <a:pt x="192" y="34"/>
                  </a:lnTo>
                  <a:lnTo>
                    <a:pt x="173" y="49"/>
                  </a:lnTo>
                  <a:lnTo>
                    <a:pt x="157" y="65"/>
                  </a:lnTo>
                  <a:lnTo>
                    <a:pt x="146" y="83"/>
                  </a:lnTo>
                  <a:lnTo>
                    <a:pt x="141" y="101"/>
                  </a:lnTo>
                  <a:lnTo>
                    <a:pt x="0" y="101"/>
                  </a:lnTo>
                  <a:lnTo>
                    <a:pt x="0" y="191"/>
                  </a:lnTo>
                  <a:lnTo>
                    <a:pt x="594" y="19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3" name="Freeform 265">
              <a:extLst>
                <a:ext uri="{FF2B5EF4-FFF2-40B4-BE49-F238E27FC236}">
                  <a16:creationId xmlns:a16="http://schemas.microsoft.com/office/drawing/2014/main" id="{AB0B6ACA-EEA4-4504-80E7-E090A819D10D}"/>
                </a:ext>
              </a:extLst>
            </p:cNvPr>
            <p:cNvSpPr>
              <a:spLocks/>
            </p:cNvSpPr>
            <p:nvPr/>
          </p:nvSpPr>
          <p:spPr bwMode="auto">
            <a:xfrm>
              <a:off x="1679" y="1405"/>
              <a:ext cx="198" cy="64"/>
            </a:xfrm>
            <a:custGeom>
              <a:avLst/>
              <a:gdLst>
                <a:gd name="T0" fmla="*/ 1 w 594"/>
                <a:gd name="T1" fmla="*/ 0 h 191"/>
                <a:gd name="T2" fmla="*/ 1 w 594"/>
                <a:gd name="T3" fmla="*/ 0 h 191"/>
                <a:gd name="T4" fmla="*/ 1 w 594"/>
                <a:gd name="T5" fmla="*/ 0 h 191"/>
                <a:gd name="T6" fmla="*/ 1 w 594"/>
                <a:gd name="T7" fmla="*/ 0 h 191"/>
                <a:gd name="T8" fmla="*/ 1 w 594"/>
                <a:gd name="T9" fmla="*/ 0 h 191"/>
                <a:gd name="T10" fmla="*/ 1 w 594"/>
                <a:gd name="T11" fmla="*/ 0 h 191"/>
                <a:gd name="T12" fmla="*/ 1 w 594"/>
                <a:gd name="T13" fmla="*/ 0 h 191"/>
                <a:gd name="T14" fmla="*/ 1 w 594"/>
                <a:gd name="T15" fmla="*/ 0 h 191"/>
                <a:gd name="T16" fmla="*/ 1 w 594"/>
                <a:gd name="T17" fmla="*/ 0 h 191"/>
                <a:gd name="T18" fmla="*/ 0 w 594"/>
                <a:gd name="T19" fmla="*/ 0 h 191"/>
                <a:gd name="T20" fmla="*/ 0 w 594"/>
                <a:gd name="T21" fmla="*/ 0 h 191"/>
                <a:gd name="T22" fmla="*/ 0 w 594"/>
                <a:gd name="T23" fmla="*/ 0 h 191"/>
                <a:gd name="T24" fmla="*/ 0 w 594"/>
                <a:gd name="T25" fmla="*/ 0 h 191"/>
                <a:gd name="T26" fmla="*/ 0 w 594"/>
                <a:gd name="T27" fmla="*/ 0 h 191"/>
                <a:gd name="T28" fmla="*/ 0 w 594"/>
                <a:gd name="T29" fmla="*/ 0 h 191"/>
                <a:gd name="T30" fmla="*/ 0 w 594"/>
                <a:gd name="T31" fmla="*/ 0 h 191"/>
                <a:gd name="T32" fmla="*/ 0 w 594"/>
                <a:gd name="T33" fmla="*/ 0 h 191"/>
                <a:gd name="T34" fmla="*/ 0 w 594"/>
                <a:gd name="T35" fmla="*/ 0 h 191"/>
                <a:gd name="T36" fmla="*/ 0 w 594"/>
                <a:gd name="T37" fmla="*/ 0 h 191"/>
                <a:gd name="T38" fmla="*/ 0 w 594"/>
                <a:gd name="T39" fmla="*/ 0 h 191"/>
                <a:gd name="T40" fmla="*/ 0 w 594"/>
                <a:gd name="T41" fmla="*/ 0 h 191"/>
                <a:gd name="T42" fmla="*/ 0 w 594"/>
                <a:gd name="T43" fmla="*/ 0 h 191"/>
                <a:gd name="T44" fmla="*/ 0 w 594"/>
                <a:gd name="T45" fmla="*/ 0 h 191"/>
                <a:gd name="T46" fmla="*/ 1 w 594"/>
                <a:gd name="T47" fmla="*/ 0 h 1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4" h="191">
                  <a:moveTo>
                    <a:pt x="594" y="191"/>
                  </a:moveTo>
                  <a:lnTo>
                    <a:pt x="594" y="101"/>
                  </a:lnTo>
                  <a:lnTo>
                    <a:pt x="453" y="101"/>
                  </a:lnTo>
                  <a:lnTo>
                    <a:pt x="447" y="83"/>
                  </a:lnTo>
                  <a:lnTo>
                    <a:pt x="436" y="65"/>
                  </a:lnTo>
                  <a:lnTo>
                    <a:pt x="421" y="49"/>
                  </a:lnTo>
                  <a:lnTo>
                    <a:pt x="402" y="34"/>
                  </a:lnTo>
                  <a:lnTo>
                    <a:pt x="378" y="20"/>
                  </a:lnTo>
                  <a:lnTo>
                    <a:pt x="353" y="10"/>
                  </a:lnTo>
                  <a:lnTo>
                    <a:pt x="326" y="3"/>
                  </a:lnTo>
                  <a:lnTo>
                    <a:pt x="297" y="0"/>
                  </a:lnTo>
                  <a:lnTo>
                    <a:pt x="268" y="3"/>
                  </a:lnTo>
                  <a:lnTo>
                    <a:pt x="240" y="10"/>
                  </a:lnTo>
                  <a:lnTo>
                    <a:pt x="215" y="20"/>
                  </a:lnTo>
                  <a:lnTo>
                    <a:pt x="192" y="34"/>
                  </a:lnTo>
                  <a:lnTo>
                    <a:pt x="173" y="49"/>
                  </a:lnTo>
                  <a:lnTo>
                    <a:pt x="157" y="65"/>
                  </a:lnTo>
                  <a:lnTo>
                    <a:pt x="146" y="83"/>
                  </a:lnTo>
                  <a:lnTo>
                    <a:pt x="141" y="101"/>
                  </a:lnTo>
                  <a:lnTo>
                    <a:pt x="0" y="101"/>
                  </a:lnTo>
                  <a:lnTo>
                    <a:pt x="0" y="191"/>
                  </a:lnTo>
                  <a:lnTo>
                    <a:pt x="594" y="191"/>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4" name="Freeform 266">
              <a:extLst>
                <a:ext uri="{FF2B5EF4-FFF2-40B4-BE49-F238E27FC236}">
                  <a16:creationId xmlns:a16="http://schemas.microsoft.com/office/drawing/2014/main" id="{E48395B2-5FAD-434D-931F-F941AF73DC8F}"/>
                </a:ext>
              </a:extLst>
            </p:cNvPr>
            <p:cNvSpPr>
              <a:spLocks/>
            </p:cNvSpPr>
            <p:nvPr/>
          </p:nvSpPr>
          <p:spPr bwMode="auto">
            <a:xfrm>
              <a:off x="2819" y="2262"/>
              <a:ext cx="23" cy="13"/>
            </a:xfrm>
            <a:custGeom>
              <a:avLst/>
              <a:gdLst>
                <a:gd name="T0" fmla="*/ 0 w 68"/>
                <a:gd name="T1" fmla="*/ 0 h 39"/>
                <a:gd name="T2" fmla="*/ 0 w 68"/>
                <a:gd name="T3" fmla="*/ 0 h 39"/>
                <a:gd name="T4" fmla="*/ 0 w 68"/>
                <a:gd name="T5" fmla="*/ 0 h 39"/>
                <a:gd name="T6" fmla="*/ 0 w 68"/>
                <a:gd name="T7" fmla="*/ 0 h 39"/>
                <a:gd name="T8" fmla="*/ 0 w 68"/>
                <a:gd name="T9" fmla="*/ 0 h 39"/>
                <a:gd name="T10" fmla="*/ 0 w 68"/>
                <a:gd name="T11" fmla="*/ 0 h 39"/>
                <a:gd name="T12" fmla="*/ 0 w 68"/>
                <a:gd name="T13" fmla="*/ 0 h 39"/>
                <a:gd name="T14" fmla="*/ 0 w 68"/>
                <a:gd name="T15" fmla="*/ 0 h 39"/>
                <a:gd name="T16" fmla="*/ 0 w 68"/>
                <a:gd name="T17" fmla="*/ 0 h 39"/>
                <a:gd name="T18" fmla="*/ 0 w 68"/>
                <a:gd name="T19" fmla="*/ 0 h 39"/>
                <a:gd name="T20" fmla="*/ 0 w 68"/>
                <a:gd name="T21" fmla="*/ 0 h 39"/>
                <a:gd name="T22" fmla="*/ 0 w 6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39">
                  <a:moveTo>
                    <a:pt x="68" y="19"/>
                  </a:moveTo>
                  <a:lnTo>
                    <a:pt x="49" y="0"/>
                  </a:lnTo>
                  <a:lnTo>
                    <a:pt x="0" y="0"/>
                  </a:lnTo>
                  <a:lnTo>
                    <a:pt x="0" y="39"/>
                  </a:lnTo>
                  <a:lnTo>
                    <a:pt x="49" y="39"/>
                  </a:lnTo>
                  <a:lnTo>
                    <a:pt x="29" y="19"/>
                  </a:lnTo>
                  <a:lnTo>
                    <a:pt x="49" y="39"/>
                  </a:lnTo>
                  <a:lnTo>
                    <a:pt x="62" y="33"/>
                  </a:lnTo>
                  <a:lnTo>
                    <a:pt x="68" y="19"/>
                  </a:lnTo>
                  <a:lnTo>
                    <a:pt x="62" y="6"/>
                  </a:lnTo>
                  <a:lnTo>
                    <a:pt x="49" y="0"/>
                  </a:lnTo>
                  <a:lnTo>
                    <a:pt x="68"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5" name="Freeform 267">
              <a:extLst>
                <a:ext uri="{FF2B5EF4-FFF2-40B4-BE49-F238E27FC236}">
                  <a16:creationId xmlns:a16="http://schemas.microsoft.com/office/drawing/2014/main" id="{3D3CD91E-1B44-40D2-B53F-10F33DA698DD}"/>
                </a:ext>
              </a:extLst>
            </p:cNvPr>
            <p:cNvSpPr>
              <a:spLocks/>
            </p:cNvSpPr>
            <p:nvPr/>
          </p:nvSpPr>
          <p:spPr bwMode="auto">
            <a:xfrm>
              <a:off x="2829" y="2269"/>
              <a:ext cx="13" cy="44"/>
            </a:xfrm>
            <a:custGeom>
              <a:avLst/>
              <a:gdLst>
                <a:gd name="T0" fmla="*/ 0 w 39"/>
                <a:gd name="T1" fmla="*/ 0 h 132"/>
                <a:gd name="T2" fmla="*/ 0 w 39"/>
                <a:gd name="T3" fmla="*/ 0 h 132"/>
                <a:gd name="T4" fmla="*/ 0 w 39"/>
                <a:gd name="T5" fmla="*/ 0 h 132"/>
                <a:gd name="T6" fmla="*/ 0 w 39"/>
                <a:gd name="T7" fmla="*/ 0 h 132"/>
                <a:gd name="T8" fmla="*/ 0 w 39"/>
                <a:gd name="T9" fmla="*/ 0 h 132"/>
                <a:gd name="T10" fmla="*/ 0 w 39"/>
                <a:gd name="T11" fmla="*/ 0 h 132"/>
                <a:gd name="T12" fmla="*/ 0 w 39"/>
                <a:gd name="T13" fmla="*/ 0 h 132"/>
                <a:gd name="T14" fmla="*/ 0 w 39"/>
                <a:gd name="T15" fmla="*/ 0 h 132"/>
                <a:gd name="T16" fmla="*/ 0 w 39"/>
                <a:gd name="T17" fmla="*/ 0 h 132"/>
                <a:gd name="T18" fmla="*/ 0 w 39"/>
                <a:gd name="T19" fmla="*/ 0 h 132"/>
                <a:gd name="T20" fmla="*/ 0 w 39"/>
                <a:gd name="T21" fmla="*/ 0 h 132"/>
                <a:gd name="T22" fmla="*/ 0 w 39"/>
                <a:gd name="T23" fmla="*/ 0 h 13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32">
                  <a:moveTo>
                    <a:pt x="20" y="132"/>
                  </a:moveTo>
                  <a:lnTo>
                    <a:pt x="39" y="112"/>
                  </a:lnTo>
                  <a:lnTo>
                    <a:pt x="39" y="0"/>
                  </a:lnTo>
                  <a:lnTo>
                    <a:pt x="0" y="0"/>
                  </a:lnTo>
                  <a:lnTo>
                    <a:pt x="0" y="112"/>
                  </a:lnTo>
                  <a:lnTo>
                    <a:pt x="20" y="93"/>
                  </a:lnTo>
                  <a:lnTo>
                    <a:pt x="0" y="112"/>
                  </a:lnTo>
                  <a:lnTo>
                    <a:pt x="6" y="126"/>
                  </a:lnTo>
                  <a:lnTo>
                    <a:pt x="20" y="130"/>
                  </a:lnTo>
                  <a:lnTo>
                    <a:pt x="33" y="126"/>
                  </a:lnTo>
                  <a:lnTo>
                    <a:pt x="39" y="112"/>
                  </a:lnTo>
                  <a:lnTo>
                    <a:pt x="20" y="13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6" name="Freeform 268">
              <a:extLst>
                <a:ext uri="{FF2B5EF4-FFF2-40B4-BE49-F238E27FC236}">
                  <a16:creationId xmlns:a16="http://schemas.microsoft.com/office/drawing/2014/main" id="{C32E2F7B-08B7-48FA-B8C6-0A8DA08A1EAF}"/>
                </a:ext>
              </a:extLst>
            </p:cNvPr>
            <p:cNvSpPr>
              <a:spLocks/>
            </p:cNvSpPr>
            <p:nvPr/>
          </p:nvSpPr>
          <p:spPr bwMode="auto">
            <a:xfrm>
              <a:off x="2813" y="2300"/>
              <a:ext cx="23" cy="13"/>
            </a:xfrm>
            <a:custGeom>
              <a:avLst/>
              <a:gdLst>
                <a:gd name="T0" fmla="*/ 0 w 68"/>
                <a:gd name="T1" fmla="*/ 0 h 39"/>
                <a:gd name="T2" fmla="*/ 0 w 68"/>
                <a:gd name="T3" fmla="*/ 0 h 39"/>
                <a:gd name="T4" fmla="*/ 0 w 68"/>
                <a:gd name="T5" fmla="*/ 0 h 39"/>
                <a:gd name="T6" fmla="*/ 0 w 68"/>
                <a:gd name="T7" fmla="*/ 0 h 39"/>
                <a:gd name="T8" fmla="*/ 0 w 68"/>
                <a:gd name="T9" fmla="*/ 0 h 39"/>
                <a:gd name="T10" fmla="*/ 0 w 68"/>
                <a:gd name="T11" fmla="*/ 0 h 39"/>
                <a:gd name="T12" fmla="*/ 0 w 68"/>
                <a:gd name="T13" fmla="*/ 0 h 39"/>
                <a:gd name="T14" fmla="*/ 0 w 68"/>
                <a:gd name="T15" fmla="*/ 0 h 39"/>
                <a:gd name="T16" fmla="*/ 0 w 68"/>
                <a:gd name="T17" fmla="*/ 0 h 39"/>
                <a:gd name="T18" fmla="*/ 0 w 68"/>
                <a:gd name="T19" fmla="*/ 0 h 39"/>
                <a:gd name="T20" fmla="*/ 0 w 68"/>
                <a:gd name="T21" fmla="*/ 0 h 39"/>
                <a:gd name="T22" fmla="*/ 0 w 68"/>
                <a:gd name="T23" fmla="*/ 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39">
                  <a:moveTo>
                    <a:pt x="0" y="19"/>
                  </a:moveTo>
                  <a:lnTo>
                    <a:pt x="19" y="39"/>
                  </a:lnTo>
                  <a:lnTo>
                    <a:pt x="68" y="39"/>
                  </a:lnTo>
                  <a:lnTo>
                    <a:pt x="68" y="0"/>
                  </a:lnTo>
                  <a:lnTo>
                    <a:pt x="19" y="0"/>
                  </a:lnTo>
                  <a:lnTo>
                    <a:pt x="39" y="19"/>
                  </a:lnTo>
                  <a:lnTo>
                    <a:pt x="19" y="0"/>
                  </a:lnTo>
                  <a:lnTo>
                    <a:pt x="6" y="5"/>
                  </a:lnTo>
                  <a:lnTo>
                    <a:pt x="1" y="19"/>
                  </a:lnTo>
                  <a:lnTo>
                    <a:pt x="6" y="33"/>
                  </a:lnTo>
                  <a:lnTo>
                    <a:pt x="19" y="39"/>
                  </a:lnTo>
                  <a:lnTo>
                    <a:pt x="0" y="1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7" name="Freeform 269">
              <a:extLst>
                <a:ext uri="{FF2B5EF4-FFF2-40B4-BE49-F238E27FC236}">
                  <a16:creationId xmlns:a16="http://schemas.microsoft.com/office/drawing/2014/main" id="{BCEF8865-F433-43D1-AE61-98025C5CFC44}"/>
                </a:ext>
              </a:extLst>
            </p:cNvPr>
            <p:cNvSpPr>
              <a:spLocks/>
            </p:cNvSpPr>
            <p:nvPr/>
          </p:nvSpPr>
          <p:spPr bwMode="auto">
            <a:xfrm>
              <a:off x="2813" y="2262"/>
              <a:ext cx="13" cy="44"/>
            </a:xfrm>
            <a:custGeom>
              <a:avLst/>
              <a:gdLst>
                <a:gd name="T0" fmla="*/ 0 w 39"/>
                <a:gd name="T1" fmla="*/ 0 h 131"/>
                <a:gd name="T2" fmla="*/ 0 w 39"/>
                <a:gd name="T3" fmla="*/ 0 h 131"/>
                <a:gd name="T4" fmla="*/ 0 w 39"/>
                <a:gd name="T5" fmla="*/ 0 h 131"/>
                <a:gd name="T6" fmla="*/ 0 w 39"/>
                <a:gd name="T7" fmla="*/ 0 h 131"/>
                <a:gd name="T8" fmla="*/ 0 w 39"/>
                <a:gd name="T9" fmla="*/ 0 h 131"/>
                <a:gd name="T10" fmla="*/ 0 w 39"/>
                <a:gd name="T11" fmla="*/ 0 h 131"/>
                <a:gd name="T12" fmla="*/ 0 w 39"/>
                <a:gd name="T13" fmla="*/ 0 h 131"/>
                <a:gd name="T14" fmla="*/ 0 w 39"/>
                <a:gd name="T15" fmla="*/ 0 h 131"/>
                <a:gd name="T16" fmla="*/ 0 w 39"/>
                <a:gd name="T17" fmla="*/ 0 h 131"/>
                <a:gd name="T18" fmla="*/ 0 w 39"/>
                <a:gd name="T19" fmla="*/ 0 h 131"/>
                <a:gd name="T20" fmla="*/ 0 w 39"/>
                <a:gd name="T21" fmla="*/ 0 h 131"/>
                <a:gd name="T22" fmla="*/ 0 w 39"/>
                <a:gd name="T23" fmla="*/ 0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9" h="131">
                  <a:moveTo>
                    <a:pt x="19" y="0"/>
                  </a:moveTo>
                  <a:lnTo>
                    <a:pt x="0" y="19"/>
                  </a:lnTo>
                  <a:lnTo>
                    <a:pt x="0" y="131"/>
                  </a:lnTo>
                  <a:lnTo>
                    <a:pt x="39" y="131"/>
                  </a:lnTo>
                  <a:lnTo>
                    <a:pt x="39" y="19"/>
                  </a:lnTo>
                  <a:lnTo>
                    <a:pt x="19" y="39"/>
                  </a:lnTo>
                  <a:lnTo>
                    <a:pt x="39" y="19"/>
                  </a:lnTo>
                  <a:lnTo>
                    <a:pt x="33" y="6"/>
                  </a:lnTo>
                  <a:lnTo>
                    <a:pt x="19" y="0"/>
                  </a:lnTo>
                  <a:lnTo>
                    <a:pt x="6" y="6"/>
                  </a:lnTo>
                  <a:lnTo>
                    <a:pt x="0" y="19"/>
                  </a:lnTo>
                  <a:lnTo>
                    <a:pt x="19"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8" name="Rectangle 270">
              <a:extLst>
                <a:ext uri="{FF2B5EF4-FFF2-40B4-BE49-F238E27FC236}">
                  <a16:creationId xmlns:a16="http://schemas.microsoft.com/office/drawing/2014/main" id="{89428591-F69B-4BF7-9EF2-4AEFA085DAE0}"/>
                </a:ext>
              </a:extLst>
            </p:cNvPr>
            <p:cNvSpPr>
              <a:spLocks noChangeArrowheads="1"/>
            </p:cNvSpPr>
            <p:nvPr/>
          </p:nvSpPr>
          <p:spPr bwMode="auto">
            <a:xfrm>
              <a:off x="2819" y="2269"/>
              <a:ext cx="17" cy="37"/>
            </a:xfrm>
            <a:prstGeom prst="rect">
              <a:avLst/>
            </a:prstGeom>
            <a:solidFill>
              <a:srgbClr val="FFFFFF"/>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79" name="Freeform 271">
              <a:extLst>
                <a:ext uri="{FF2B5EF4-FFF2-40B4-BE49-F238E27FC236}">
                  <a16:creationId xmlns:a16="http://schemas.microsoft.com/office/drawing/2014/main" id="{922E1B73-58BA-4259-87B0-770E4EBE69BB}"/>
                </a:ext>
              </a:extLst>
            </p:cNvPr>
            <p:cNvSpPr>
              <a:spLocks/>
            </p:cNvSpPr>
            <p:nvPr/>
          </p:nvSpPr>
          <p:spPr bwMode="auto">
            <a:xfrm>
              <a:off x="2779" y="2344"/>
              <a:ext cx="49" cy="48"/>
            </a:xfrm>
            <a:custGeom>
              <a:avLst/>
              <a:gdLst>
                <a:gd name="T0" fmla="*/ 0 w 145"/>
                <a:gd name="T1" fmla="*/ 0 h 144"/>
                <a:gd name="T2" fmla="*/ 0 w 145"/>
                <a:gd name="T3" fmla="*/ 0 h 144"/>
                <a:gd name="T4" fmla="*/ 0 w 145"/>
                <a:gd name="T5" fmla="*/ 0 h 144"/>
                <a:gd name="T6" fmla="*/ 0 w 145"/>
                <a:gd name="T7" fmla="*/ 0 h 144"/>
                <a:gd name="T8" fmla="*/ 0 w 145"/>
                <a:gd name="T9" fmla="*/ 0 h 144"/>
                <a:gd name="T10" fmla="*/ 0 w 145"/>
                <a:gd name="T11" fmla="*/ 0 h 144"/>
                <a:gd name="T12" fmla="*/ 0 w 145"/>
                <a:gd name="T13" fmla="*/ 0 h 144"/>
                <a:gd name="T14" fmla="*/ 0 w 145"/>
                <a:gd name="T15" fmla="*/ 0 h 144"/>
                <a:gd name="T16" fmla="*/ 0 w 145"/>
                <a:gd name="T17" fmla="*/ 0 h 144"/>
                <a:gd name="T18" fmla="*/ 0 w 145"/>
                <a:gd name="T19" fmla="*/ 0 h 144"/>
                <a:gd name="T20" fmla="*/ 0 w 145"/>
                <a:gd name="T21" fmla="*/ 0 h 144"/>
                <a:gd name="T22" fmla="*/ 0 w 145"/>
                <a:gd name="T23" fmla="*/ 0 h 144"/>
                <a:gd name="T24" fmla="*/ 0 w 145"/>
                <a:gd name="T25" fmla="*/ 0 h 144"/>
                <a:gd name="T26" fmla="*/ 0 w 145"/>
                <a:gd name="T27" fmla="*/ 0 h 144"/>
                <a:gd name="T28" fmla="*/ 0 w 145"/>
                <a:gd name="T29" fmla="*/ 0 h 144"/>
                <a:gd name="T30" fmla="*/ 0 w 145"/>
                <a:gd name="T31" fmla="*/ 0 h 144"/>
                <a:gd name="T32" fmla="*/ 0 w 145"/>
                <a:gd name="T33" fmla="*/ 0 h 144"/>
                <a:gd name="T34" fmla="*/ 0 w 145"/>
                <a:gd name="T35" fmla="*/ 0 h 144"/>
                <a:gd name="T36" fmla="*/ 0 w 145"/>
                <a:gd name="T37" fmla="*/ 0 h 144"/>
                <a:gd name="T38" fmla="*/ 0 w 145"/>
                <a:gd name="T39" fmla="*/ 0 h 144"/>
                <a:gd name="T40" fmla="*/ 0 w 145"/>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4">
                  <a:moveTo>
                    <a:pt x="0" y="0"/>
                  </a:moveTo>
                  <a:lnTo>
                    <a:pt x="0" y="0"/>
                  </a:lnTo>
                  <a:lnTo>
                    <a:pt x="4" y="28"/>
                  </a:lnTo>
                  <a:lnTo>
                    <a:pt x="13" y="55"/>
                  </a:lnTo>
                  <a:lnTo>
                    <a:pt x="25" y="79"/>
                  </a:lnTo>
                  <a:lnTo>
                    <a:pt x="43" y="101"/>
                  </a:lnTo>
                  <a:lnTo>
                    <a:pt x="65" y="117"/>
                  </a:lnTo>
                  <a:lnTo>
                    <a:pt x="89" y="131"/>
                  </a:lnTo>
                  <a:lnTo>
                    <a:pt x="116" y="139"/>
                  </a:lnTo>
                  <a:lnTo>
                    <a:pt x="145" y="144"/>
                  </a:lnTo>
                  <a:lnTo>
                    <a:pt x="145" y="105"/>
                  </a:lnTo>
                  <a:lnTo>
                    <a:pt x="122" y="104"/>
                  </a:lnTo>
                  <a:lnTo>
                    <a:pt x="102" y="98"/>
                  </a:lnTo>
                  <a:lnTo>
                    <a:pt x="84" y="87"/>
                  </a:lnTo>
                  <a:lnTo>
                    <a:pt x="68" y="73"/>
                  </a:lnTo>
                  <a:lnTo>
                    <a:pt x="55" y="59"/>
                  </a:lnTo>
                  <a:lnTo>
                    <a:pt x="46" y="41"/>
                  </a:lnTo>
                  <a:lnTo>
                    <a:pt x="40" y="22"/>
                  </a:lnTo>
                  <a:lnTo>
                    <a:pt x="39" y="0"/>
                  </a:lnTo>
                  <a:lnTo>
                    <a:pt x="0"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0" name="Freeform 272">
              <a:extLst>
                <a:ext uri="{FF2B5EF4-FFF2-40B4-BE49-F238E27FC236}">
                  <a16:creationId xmlns:a16="http://schemas.microsoft.com/office/drawing/2014/main" id="{1767EF08-BB0B-4E86-8BC5-42F782E70F16}"/>
                </a:ext>
              </a:extLst>
            </p:cNvPr>
            <p:cNvSpPr>
              <a:spLocks/>
            </p:cNvSpPr>
            <p:nvPr/>
          </p:nvSpPr>
          <p:spPr bwMode="auto">
            <a:xfrm>
              <a:off x="2779" y="2296"/>
              <a:ext cx="49" cy="48"/>
            </a:xfrm>
            <a:custGeom>
              <a:avLst/>
              <a:gdLst>
                <a:gd name="T0" fmla="*/ 0 w 145"/>
                <a:gd name="T1" fmla="*/ 0 h 145"/>
                <a:gd name="T2" fmla="*/ 0 w 145"/>
                <a:gd name="T3" fmla="*/ 0 h 145"/>
                <a:gd name="T4" fmla="*/ 0 w 145"/>
                <a:gd name="T5" fmla="*/ 0 h 145"/>
                <a:gd name="T6" fmla="*/ 0 w 145"/>
                <a:gd name="T7" fmla="*/ 0 h 145"/>
                <a:gd name="T8" fmla="*/ 0 w 145"/>
                <a:gd name="T9" fmla="*/ 0 h 145"/>
                <a:gd name="T10" fmla="*/ 0 w 145"/>
                <a:gd name="T11" fmla="*/ 0 h 145"/>
                <a:gd name="T12" fmla="*/ 0 w 145"/>
                <a:gd name="T13" fmla="*/ 0 h 145"/>
                <a:gd name="T14" fmla="*/ 0 w 145"/>
                <a:gd name="T15" fmla="*/ 0 h 145"/>
                <a:gd name="T16" fmla="*/ 0 w 145"/>
                <a:gd name="T17" fmla="*/ 0 h 145"/>
                <a:gd name="T18" fmla="*/ 0 w 145"/>
                <a:gd name="T19" fmla="*/ 0 h 145"/>
                <a:gd name="T20" fmla="*/ 0 w 145"/>
                <a:gd name="T21" fmla="*/ 0 h 145"/>
                <a:gd name="T22" fmla="*/ 0 w 145"/>
                <a:gd name="T23" fmla="*/ 0 h 145"/>
                <a:gd name="T24" fmla="*/ 0 w 145"/>
                <a:gd name="T25" fmla="*/ 0 h 145"/>
                <a:gd name="T26" fmla="*/ 0 w 145"/>
                <a:gd name="T27" fmla="*/ 0 h 145"/>
                <a:gd name="T28" fmla="*/ 0 w 145"/>
                <a:gd name="T29" fmla="*/ 0 h 145"/>
                <a:gd name="T30" fmla="*/ 0 w 145"/>
                <a:gd name="T31" fmla="*/ 0 h 145"/>
                <a:gd name="T32" fmla="*/ 0 w 145"/>
                <a:gd name="T33" fmla="*/ 0 h 145"/>
                <a:gd name="T34" fmla="*/ 0 w 145"/>
                <a:gd name="T35" fmla="*/ 0 h 145"/>
                <a:gd name="T36" fmla="*/ 0 w 145"/>
                <a:gd name="T37" fmla="*/ 0 h 145"/>
                <a:gd name="T38" fmla="*/ 0 w 145"/>
                <a:gd name="T39" fmla="*/ 0 h 145"/>
                <a:gd name="T40" fmla="*/ 0 w 145"/>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5" h="145">
                  <a:moveTo>
                    <a:pt x="145" y="0"/>
                  </a:moveTo>
                  <a:lnTo>
                    <a:pt x="145" y="0"/>
                  </a:lnTo>
                  <a:lnTo>
                    <a:pt x="116" y="4"/>
                  </a:lnTo>
                  <a:lnTo>
                    <a:pt x="89" y="12"/>
                  </a:lnTo>
                  <a:lnTo>
                    <a:pt x="65" y="26"/>
                  </a:lnTo>
                  <a:lnTo>
                    <a:pt x="43" y="44"/>
                  </a:lnTo>
                  <a:lnTo>
                    <a:pt x="25" y="66"/>
                  </a:lnTo>
                  <a:lnTo>
                    <a:pt x="13" y="90"/>
                  </a:lnTo>
                  <a:lnTo>
                    <a:pt x="4" y="117"/>
                  </a:lnTo>
                  <a:lnTo>
                    <a:pt x="0" y="145"/>
                  </a:lnTo>
                  <a:lnTo>
                    <a:pt x="39" y="145"/>
                  </a:lnTo>
                  <a:lnTo>
                    <a:pt x="40" y="123"/>
                  </a:lnTo>
                  <a:lnTo>
                    <a:pt x="46" y="103"/>
                  </a:lnTo>
                  <a:lnTo>
                    <a:pt x="55" y="86"/>
                  </a:lnTo>
                  <a:lnTo>
                    <a:pt x="68" y="69"/>
                  </a:lnTo>
                  <a:lnTo>
                    <a:pt x="84" y="57"/>
                  </a:lnTo>
                  <a:lnTo>
                    <a:pt x="102" y="45"/>
                  </a:lnTo>
                  <a:lnTo>
                    <a:pt x="122" y="40"/>
                  </a:lnTo>
                  <a:lnTo>
                    <a:pt x="145" y="39"/>
                  </a:lnTo>
                  <a:lnTo>
                    <a:pt x="145"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1" name="Freeform 273">
              <a:extLst>
                <a:ext uri="{FF2B5EF4-FFF2-40B4-BE49-F238E27FC236}">
                  <a16:creationId xmlns:a16="http://schemas.microsoft.com/office/drawing/2014/main" id="{B25D7DEF-3ADD-479B-8958-9CC6D87D0BFB}"/>
                </a:ext>
              </a:extLst>
            </p:cNvPr>
            <p:cNvSpPr>
              <a:spLocks/>
            </p:cNvSpPr>
            <p:nvPr/>
          </p:nvSpPr>
          <p:spPr bwMode="auto">
            <a:xfrm>
              <a:off x="2828" y="2296"/>
              <a:ext cx="48" cy="48"/>
            </a:xfrm>
            <a:custGeom>
              <a:avLst/>
              <a:gdLst>
                <a:gd name="T0" fmla="*/ 0 w 144"/>
                <a:gd name="T1" fmla="*/ 0 h 145"/>
                <a:gd name="T2" fmla="*/ 0 w 144"/>
                <a:gd name="T3" fmla="*/ 0 h 145"/>
                <a:gd name="T4" fmla="*/ 0 w 144"/>
                <a:gd name="T5" fmla="*/ 0 h 145"/>
                <a:gd name="T6" fmla="*/ 0 w 144"/>
                <a:gd name="T7" fmla="*/ 0 h 145"/>
                <a:gd name="T8" fmla="*/ 0 w 144"/>
                <a:gd name="T9" fmla="*/ 0 h 145"/>
                <a:gd name="T10" fmla="*/ 0 w 144"/>
                <a:gd name="T11" fmla="*/ 0 h 145"/>
                <a:gd name="T12" fmla="*/ 0 w 144"/>
                <a:gd name="T13" fmla="*/ 0 h 145"/>
                <a:gd name="T14" fmla="*/ 0 w 144"/>
                <a:gd name="T15" fmla="*/ 0 h 145"/>
                <a:gd name="T16" fmla="*/ 0 w 144"/>
                <a:gd name="T17" fmla="*/ 0 h 145"/>
                <a:gd name="T18" fmla="*/ 0 w 144"/>
                <a:gd name="T19" fmla="*/ 0 h 145"/>
                <a:gd name="T20" fmla="*/ 0 w 144"/>
                <a:gd name="T21" fmla="*/ 0 h 145"/>
                <a:gd name="T22" fmla="*/ 0 w 144"/>
                <a:gd name="T23" fmla="*/ 0 h 145"/>
                <a:gd name="T24" fmla="*/ 0 w 144"/>
                <a:gd name="T25" fmla="*/ 0 h 145"/>
                <a:gd name="T26" fmla="*/ 0 w 144"/>
                <a:gd name="T27" fmla="*/ 0 h 145"/>
                <a:gd name="T28" fmla="*/ 0 w 144"/>
                <a:gd name="T29" fmla="*/ 0 h 145"/>
                <a:gd name="T30" fmla="*/ 0 w 144"/>
                <a:gd name="T31" fmla="*/ 0 h 145"/>
                <a:gd name="T32" fmla="*/ 0 w 144"/>
                <a:gd name="T33" fmla="*/ 0 h 145"/>
                <a:gd name="T34" fmla="*/ 0 w 144"/>
                <a:gd name="T35" fmla="*/ 0 h 145"/>
                <a:gd name="T36" fmla="*/ 0 w 144"/>
                <a:gd name="T37" fmla="*/ 0 h 145"/>
                <a:gd name="T38" fmla="*/ 0 w 144"/>
                <a:gd name="T39" fmla="*/ 0 h 145"/>
                <a:gd name="T40" fmla="*/ 0 w 144"/>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45">
                  <a:moveTo>
                    <a:pt x="144" y="145"/>
                  </a:moveTo>
                  <a:lnTo>
                    <a:pt x="144" y="145"/>
                  </a:lnTo>
                  <a:lnTo>
                    <a:pt x="140" y="117"/>
                  </a:lnTo>
                  <a:lnTo>
                    <a:pt x="131" y="90"/>
                  </a:lnTo>
                  <a:lnTo>
                    <a:pt x="119" y="66"/>
                  </a:lnTo>
                  <a:lnTo>
                    <a:pt x="101" y="44"/>
                  </a:lnTo>
                  <a:lnTo>
                    <a:pt x="79" y="26"/>
                  </a:lnTo>
                  <a:lnTo>
                    <a:pt x="55" y="12"/>
                  </a:lnTo>
                  <a:lnTo>
                    <a:pt x="28" y="4"/>
                  </a:lnTo>
                  <a:lnTo>
                    <a:pt x="0" y="0"/>
                  </a:lnTo>
                  <a:lnTo>
                    <a:pt x="0" y="39"/>
                  </a:lnTo>
                  <a:lnTo>
                    <a:pt x="22" y="40"/>
                  </a:lnTo>
                  <a:lnTo>
                    <a:pt x="42" y="45"/>
                  </a:lnTo>
                  <a:lnTo>
                    <a:pt x="60" y="57"/>
                  </a:lnTo>
                  <a:lnTo>
                    <a:pt x="76" y="69"/>
                  </a:lnTo>
                  <a:lnTo>
                    <a:pt x="89" y="86"/>
                  </a:lnTo>
                  <a:lnTo>
                    <a:pt x="98" y="103"/>
                  </a:lnTo>
                  <a:lnTo>
                    <a:pt x="104" y="123"/>
                  </a:lnTo>
                  <a:lnTo>
                    <a:pt x="105" y="145"/>
                  </a:lnTo>
                  <a:lnTo>
                    <a:pt x="144" y="145"/>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2" name="Freeform 274">
              <a:extLst>
                <a:ext uri="{FF2B5EF4-FFF2-40B4-BE49-F238E27FC236}">
                  <a16:creationId xmlns:a16="http://schemas.microsoft.com/office/drawing/2014/main" id="{6C1C697F-F5B5-48C4-A37C-B2270EDD80C5}"/>
                </a:ext>
              </a:extLst>
            </p:cNvPr>
            <p:cNvSpPr>
              <a:spLocks/>
            </p:cNvSpPr>
            <p:nvPr/>
          </p:nvSpPr>
          <p:spPr bwMode="auto">
            <a:xfrm>
              <a:off x="2828" y="2344"/>
              <a:ext cx="48" cy="48"/>
            </a:xfrm>
            <a:custGeom>
              <a:avLst/>
              <a:gdLst>
                <a:gd name="T0" fmla="*/ 0 w 144"/>
                <a:gd name="T1" fmla="*/ 0 h 144"/>
                <a:gd name="T2" fmla="*/ 0 w 144"/>
                <a:gd name="T3" fmla="*/ 0 h 144"/>
                <a:gd name="T4" fmla="*/ 0 w 144"/>
                <a:gd name="T5" fmla="*/ 0 h 144"/>
                <a:gd name="T6" fmla="*/ 0 w 144"/>
                <a:gd name="T7" fmla="*/ 0 h 144"/>
                <a:gd name="T8" fmla="*/ 0 w 144"/>
                <a:gd name="T9" fmla="*/ 0 h 144"/>
                <a:gd name="T10" fmla="*/ 0 w 144"/>
                <a:gd name="T11" fmla="*/ 0 h 144"/>
                <a:gd name="T12" fmla="*/ 0 w 144"/>
                <a:gd name="T13" fmla="*/ 0 h 144"/>
                <a:gd name="T14" fmla="*/ 0 w 144"/>
                <a:gd name="T15" fmla="*/ 0 h 144"/>
                <a:gd name="T16" fmla="*/ 0 w 144"/>
                <a:gd name="T17" fmla="*/ 0 h 144"/>
                <a:gd name="T18" fmla="*/ 0 w 144"/>
                <a:gd name="T19" fmla="*/ 0 h 144"/>
                <a:gd name="T20" fmla="*/ 0 w 144"/>
                <a:gd name="T21" fmla="*/ 0 h 144"/>
                <a:gd name="T22" fmla="*/ 0 w 144"/>
                <a:gd name="T23" fmla="*/ 0 h 144"/>
                <a:gd name="T24" fmla="*/ 0 w 144"/>
                <a:gd name="T25" fmla="*/ 0 h 144"/>
                <a:gd name="T26" fmla="*/ 0 w 144"/>
                <a:gd name="T27" fmla="*/ 0 h 144"/>
                <a:gd name="T28" fmla="*/ 0 w 144"/>
                <a:gd name="T29" fmla="*/ 0 h 144"/>
                <a:gd name="T30" fmla="*/ 0 w 144"/>
                <a:gd name="T31" fmla="*/ 0 h 144"/>
                <a:gd name="T32" fmla="*/ 0 w 144"/>
                <a:gd name="T33" fmla="*/ 0 h 144"/>
                <a:gd name="T34" fmla="*/ 0 w 144"/>
                <a:gd name="T35" fmla="*/ 0 h 144"/>
                <a:gd name="T36" fmla="*/ 0 w 144"/>
                <a:gd name="T37" fmla="*/ 0 h 144"/>
                <a:gd name="T38" fmla="*/ 0 w 144"/>
                <a:gd name="T39" fmla="*/ 0 h 144"/>
                <a:gd name="T40" fmla="*/ 0 w 144"/>
                <a:gd name="T41" fmla="*/ 0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44">
                  <a:moveTo>
                    <a:pt x="0" y="144"/>
                  </a:moveTo>
                  <a:lnTo>
                    <a:pt x="0" y="144"/>
                  </a:lnTo>
                  <a:lnTo>
                    <a:pt x="28" y="139"/>
                  </a:lnTo>
                  <a:lnTo>
                    <a:pt x="55" y="131"/>
                  </a:lnTo>
                  <a:lnTo>
                    <a:pt x="79" y="117"/>
                  </a:lnTo>
                  <a:lnTo>
                    <a:pt x="101" y="101"/>
                  </a:lnTo>
                  <a:lnTo>
                    <a:pt x="119" y="79"/>
                  </a:lnTo>
                  <a:lnTo>
                    <a:pt x="131" y="55"/>
                  </a:lnTo>
                  <a:lnTo>
                    <a:pt x="140" y="28"/>
                  </a:lnTo>
                  <a:lnTo>
                    <a:pt x="144" y="0"/>
                  </a:lnTo>
                  <a:lnTo>
                    <a:pt x="105" y="0"/>
                  </a:lnTo>
                  <a:lnTo>
                    <a:pt x="104" y="22"/>
                  </a:lnTo>
                  <a:lnTo>
                    <a:pt x="98" y="41"/>
                  </a:lnTo>
                  <a:lnTo>
                    <a:pt x="89" y="59"/>
                  </a:lnTo>
                  <a:lnTo>
                    <a:pt x="76" y="73"/>
                  </a:lnTo>
                  <a:lnTo>
                    <a:pt x="60" y="87"/>
                  </a:lnTo>
                  <a:lnTo>
                    <a:pt x="42" y="98"/>
                  </a:lnTo>
                  <a:lnTo>
                    <a:pt x="22" y="104"/>
                  </a:lnTo>
                  <a:lnTo>
                    <a:pt x="0" y="105"/>
                  </a:lnTo>
                  <a:lnTo>
                    <a:pt x="0" y="144"/>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3" name="Freeform 275">
              <a:extLst>
                <a:ext uri="{FF2B5EF4-FFF2-40B4-BE49-F238E27FC236}">
                  <a16:creationId xmlns:a16="http://schemas.microsoft.com/office/drawing/2014/main" id="{8118052C-6041-41A0-8C73-09A300C46AB4}"/>
                </a:ext>
              </a:extLst>
            </p:cNvPr>
            <p:cNvSpPr>
              <a:spLocks/>
            </p:cNvSpPr>
            <p:nvPr/>
          </p:nvSpPr>
          <p:spPr bwMode="auto">
            <a:xfrm>
              <a:off x="2786" y="2302"/>
              <a:ext cx="83" cy="84"/>
            </a:xfrm>
            <a:custGeom>
              <a:avLst/>
              <a:gdLst>
                <a:gd name="T0" fmla="*/ 0 w 250"/>
                <a:gd name="T1" fmla="*/ 0 h 250"/>
                <a:gd name="T2" fmla="*/ 0 w 250"/>
                <a:gd name="T3" fmla="*/ 0 h 250"/>
                <a:gd name="T4" fmla="*/ 0 w 250"/>
                <a:gd name="T5" fmla="*/ 0 h 250"/>
                <a:gd name="T6" fmla="*/ 0 w 250"/>
                <a:gd name="T7" fmla="*/ 0 h 250"/>
                <a:gd name="T8" fmla="*/ 0 w 250"/>
                <a:gd name="T9" fmla="*/ 0 h 250"/>
                <a:gd name="T10" fmla="*/ 0 w 250"/>
                <a:gd name="T11" fmla="*/ 0 h 250"/>
                <a:gd name="T12" fmla="*/ 0 w 250"/>
                <a:gd name="T13" fmla="*/ 0 h 250"/>
                <a:gd name="T14" fmla="*/ 0 w 250"/>
                <a:gd name="T15" fmla="*/ 0 h 250"/>
                <a:gd name="T16" fmla="*/ 0 w 250"/>
                <a:gd name="T17" fmla="*/ 0 h 250"/>
                <a:gd name="T18" fmla="*/ 0 w 250"/>
                <a:gd name="T19" fmla="*/ 0 h 250"/>
                <a:gd name="T20" fmla="*/ 0 w 250"/>
                <a:gd name="T21" fmla="*/ 0 h 250"/>
                <a:gd name="T22" fmla="*/ 0 w 250"/>
                <a:gd name="T23" fmla="*/ 0 h 250"/>
                <a:gd name="T24" fmla="*/ 0 w 250"/>
                <a:gd name="T25" fmla="*/ 0 h 250"/>
                <a:gd name="T26" fmla="*/ 0 w 250"/>
                <a:gd name="T27" fmla="*/ 0 h 250"/>
                <a:gd name="T28" fmla="*/ 0 w 250"/>
                <a:gd name="T29" fmla="*/ 0 h 250"/>
                <a:gd name="T30" fmla="*/ 0 w 250"/>
                <a:gd name="T31" fmla="*/ 0 h 250"/>
                <a:gd name="T32" fmla="*/ 0 w 250"/>
                <a:gd name="T33" fmla="*/ 0 h 250"/>
                <a:gd name="T34" fmla="*/ 0 w 250"/>
                <a:gd name="T35" fmla="*/ 0 h 250"/>
                <a:gd name="T36" fmla="*/ 0 w 250"/>
                <a:gd name="T37" fmla="*/ 0 h 250"/>
                <a:gd name="T38" fmla="*/ 0 w 250"/>
                <a:gd name="T39" fmla="*/ 0 h 250"/>
                <a:gd name="T40" fmla="*/ 0 w 250"/>
                <a:gd name="T41" fmla="*/ 0 h 250"/>
                <a:gd name="T42" fmla="*/ 0 w 250"/>
                <a:gd name="T43" fmla="*/ 0 h 250"/>
                <a:gd name="T44" fmla="*/ 0 w 250"/>
                <a:gd name="T45" fmla="*/ 0 h 250"/>
                <a:gd name="T46" fmla="*/ 0 w 250"/>
                <a:gd name="T47" fmla="*/ 0 h 250"/>
                <a:gd name="T48" fmla="*/ 0 w 250"/>
                <a:gd name="T49" fmla="*/ 0 h 250"/>
                <a:gd name="T50" fmla="*/ 0 w 250"/>
                <a:gd name="T51" fmla="*/ 0 h 250"/>
                <a:gd name="T52" fmla="*/ 0 w 250"/>
                <a:gd name="T53" fmla="*/ 0 h 250"/>
                <a:gd name="T54" fmla="*/ 0 w 250"/>
                <a:gd name="T55" fmla="*/ 0 h 250"/>
                <a:gd name="T56" fmla="*/ 0 w 250"/>
                <a:gd name="T57" fmla="*/ 0 h 250"/>
                <a:gd name="T58" fmla="*/ 0 w 250"/>
                <a:gd name="T59" fmla="*/ 0 h 250"/>
                <a:gd name="T60" fmla="*/ 0 w 250"/>
                <a:gd name="T61" fmla="*/ 0 h 250"/>
                <a:gd name="T62" fmla="*/ 0 w 250"/>
                <a:gd name="T63" fmla="*/ 0 h 250"/>
                <a:gd name="T64" fmla="*/ 0 w 250"/>
                <a:gd name="T65" fmla="*/ 0 h 25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0" h="250">
                  <a:moveTo>
                    <a:pt x="125" y="250"/>
                  </a:moveTo>
                  <a:lnTo>
                    <a:pt x="99" y="247"/>
                  </a:lnTo>
                  <a:lnTo>
                    <a:pt x="75" y="241"/>
                  </a:lnTo>
                  <a:lnTo>
                    <a:pt x="55" y="228"/>
                  </a:lnTo>
                  <a:lnTo>
                    <a:pt x="35" y="213"/>
                  </a:lnTo>
                  <a:lnTo>
                    <a:pt x="20" y="195"/>
                  </a:lnTo>
                  <a:lnTo>
                    <a:pt x="9" y="174"/>
                  </a:lnTo>
                  <a:lnTo>
                    <a:pt x="2" y="151"/>
                  </a:lnTo>
                  <a:lnTo>
                    <a:pt x="0" y="126"/>
                  </a:lnTo>
                  <a:lnTo>
                    <a:pt x="2" y="101"/>
                  </a:lnTo>
                  <a:lnTo>
                    <a:pt x="9" y="78"/>
                  </a:lnTo>
                  <a:lnTo>
                    <a:pt x="20" y="57"/>
                  </a:lnTo>
                  <a:lnTo>
                    <a:pt x="35" y="38"/>
                  </a:lnTo>
                  <a:lnTo>
                    <a:pt x="55" y="22"/>
                  </a:lnTo>
                  <a:lnTo>
                    <a:pt x="75" y="10"/>
                  </a:lnTo>
                  <a:lnTo>
                    <a:pt x="99" y="3"/>
                  </a:lnTo>
                  <a:lnTo>
                    <a:pt x="125" y="0"/>
                  </a:lnTo>
                  <a:lnTo>
                    <a:pt x="150" y="3"/>
                  </a:lnTo>
                  <a:lnTo>
                    <a:pt x="174" y="10"/>
                  </a:lnTo>
                  <a:lnTo>
                    <a:pt x="194" y="22"/>
                  </a:lnTo>
                  <a:lnTo>
                    <a:pt x="214" y="38"/>
                  </a:lnTo>
                  <a:lnTo>
                    <a:pt x="229" y="57"/>
                  </a:lnTo>
                  <a:lnTo>
                    <a:pt x="240" y="78"/>
                  </a:lnTo>
                  <a:lnTo>
                    <a:pt x="247" y="101"/>
                  </a:lnTo>
                  <a:lnTo>
                    <a:pt x="250" y="126"/>
                  </a:lnTo>
                  <a:lnTo>
                    <a:pt x="247" y="151"/>
                  </a:lnTo>
                  <a:lnTo>
                    <a:pt x="240" y="174"/>
                  </a:lnTo>
                  <a:lnTo>
                    <a:pt x="229" y="195"/>
                  </a:lnTo>
                  <a:lnTo>
                    <a:pt x="214" y="213"/>
                  </a:lnTo>
                  <a:lnTo>
                    <a:pt x="194" y="228"/>
                  </a:lnTo>
                  <a:lnTo>
                    <a:pt x="174" y="241"/>
                  </a:lnTo>
                  <a:lnTo>
                    <a:pt x="150" y="247"/>
                  </a:lnTo>
                  <a:lnTo>
                    <a:pt x="125" y="250"/>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4" name="Freeform 276">
              <a:extLst>
                <a:ext uri="{FF2B5EF4-FFF2-40B4-BE49-F238E27FC236}">
                  <a16:creationId xmlns:a16="http://schemas.microsoft.com/office/drawing/2014/main" id="{FF2C2766-68BB-486F-8706-E401E059F576}"/>
                </a:ext>
              </a:extLst>
            </p:cNvPr>
            <p:cNvSpPr>
              <a:spLocks/>
            </p:cNvSpPr>
            <p:nvPr/>
          </p:nvSpPr>
          <p:spPr bwMode="auto">
            <a:xfrm>
              <a:off x="2747" y="2270"/>
              <a:ext cx="26" cy="23"/>
            </a:xfrm>
            <a:custGeom>
              <a:avLst/>
              <a:gdLst>
                <a:gd name="T0" fmla="*/ 0 w 79"/>
                <a:gd name="T1" fmla="*/ 0 h 67"/>
                <a:gd name="T2" fmla="*/ 0 w 79"/>
                <a:gd name="T3" fmla="*/ 0 h 67"/>
                <a:gd name="T4" fmla="*/ 0 w 79"/>
                <a:gd name="T5" fmla="*/ 0 h 67"/>
                <a:gd name="T6" fmla="*/ 0 w 79"/>
                <a:gd name="T7" fmla="*/ 0 h 67"/>
                <a:gd name="T8" fmla="*/ 0 w 79"/>
                <a:gd name="T9" fmla="*/ 0 h 67"/>
                <a:gd name="T10" fmla="*/ 0 w 79"/>
                <a:gd name="T11" fmla="*/ 0 h 67"/>
                <a:gd name="T12" fmla="*/ 0 w 79"/>
                <a:gd name="T13" fmla="*/ 0 h 67"/>
                <a:gd name="T14" fmla="*/ 0 w 79"/>
                <a:gd name="T15" fmla="*/ 0 h 67"/>
                <a:gd name="T16" fmla="*/ 0 w 79"/>
                <a:gd name="T17" fmla="*/ 0 h 67"/>
                <a:gd name="T18" fmla="*/ 0 w 79"/>
                <a:gd name="T19" fmla="*/ 0 h 67"/>
                <a:gd name="T20" fmla="*/ 0 w 79"/>
                <a:gd name="T21" fmla="*/ 0 h 67"/>
                <a:gd name="T22" fmla="*/ 0 w 79"/>
                <a:gd name="T23" fmla="*/ 0 h 67"/>
                <a:gd name="T24" fmla="*/ 0 w 79"/>
                <a:gd name="T25" fmla="*/ 0 h 67"/>
                <a:gd name="T26" fmla="*/ 0 w 79"/>
                <a:gd name="T27" fmla="*/ 0 h 67"/>
                <a:gd name="T28" fmla="*/ 0 w 79"/>
                <a:gd name="T29" fmla="*/ 0 h 67"/>
                <a:gd name="T30" fmla="*/ 0 w 79"/>
                <a:gd name="T31" fmla="*/ 0 h 67"/>
                <a:gd name="T32" fmla="*/ 0 w 79"/>
                <a:gd name="T33" fmla="*/ 0 h 67"/>
                <a:gd name="T34" fmla="*/ 0 w 79"/>
                <a:gd name="T35" fmla="*/ 0 h 67"/>
                <a:gd name="T36" fmla="*/ 0 w 79"/>
                <a:gd name="T37" fmla="*/ 0 h 67"/>
                <a:gd name="T38" fmla="*/ 0 w 79"/>
                <a:gd name="T39" fmla="*/ 0 h 67"/>
                <a:gd name="T40" fmla="*/ 0 w 79"/>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 h="67">
                  <a:moveTo>
                    <a:pt x="79" y="29"/>
                  </a:moveTo>
                  <a:lnTo>
                    <a:pt x="79" y="29"/>
                  </a:lnTo>
                  <a:lnTo>
                    <a:pt x="72" y="29"/>
                  </a:lnTo>
                  <a:lnTo>
                    <a:pt x="64" y="26"/>
                  </a:lnTo>
                  <a:lnTo>
                    <a:pt x="57" y="23"/>
                  </a:lnTo>
                  <a:lnTo>
                    <a:pt x="50" y="20"/>
                  </a:lnTo>
                  <a:lnTo>
                    <a:pt x="46" y="15"/>
                  </a:lnTo>
                  <a:lnTo>
                    <a:pt x="40" y="8"/>
                  </a:lnTo>
                  <a:lnTo>
                    <a:pt x="39" y="4"/>
                  </a:lnTo>
                  <a:lnTo>
                    <a:pt x="39" y="0"/>
                  </a:lnTo>
                  <a:lnTo>
                    <a:pt x="0" y="0"/>
                  </a:lnTo>
                  <a:lnTo>
                    <a:pt x="3" y="15"/>
                  </a:lnTo>
                  <a:lnTo>
                    <a:pt x="10" y="27"/>
                  </a:lnTo>
                  <a:lnTo>
                    <a:pt x="18" y="37"/>
                  </a:lnTo>
                  <a:lnTo>
                    <a:pt x="28" y="48"/>
                  </a:lnTo>
                  <a:lnTo>
                    <a:pt x="40" y="56"/>
                  </a:lnTo>
                  <a:lnTo>
                    <a:pt x="53" y="62"/>
                  </a:lnTo>
                  <a:lnTo>
                    <a:pt x="66" y="64"/>
                  </a:lnTo>
                  <a:lnTo>
                    <a:pt x="79" y="67"/>
                  </a:lnTo>
                  <a:lnTo>
                    <a:pt x="79" y="2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5" name="Freeform 277">
              <a:extLst>
                <a:ext uri="{FF2B5EF4-FFF2-40B4-BE49-F238E27FC236}">
                  <a16:creationId xmlns:a16="http://schemas.microsoft.com/office/drawing/2014/main" id="{A607CE95-1E96-4CBF-82D7-C98ACA5C0B1C}"/>
                </a:ext>
              </a:extLst>
            </p:cNvPr>
            <p:cNvSpPr>
              <a:spLocks/>
            </p:cNvSpPr>
            <p:nvPr/>
          </p:nvSpPr>
          <p:spPr bwMode="auto">
            <a:xfrm>
              <a:off x="2773" y="2264"/>
              <a:ext cx="61" cy="29"/>
            </a:xfrm>
            <a:custGeom>
              <a:avLst/>
              <a:gdLst>
                <a:gd name="T0" fmla="*/ 0 w 182"/>
                <a:gd name="T1" fmla="*/ 0 h 85"/>
                <a:gd name="T2" fmla="*/ 0 w 182"/>
                <a:gd name="T3" fmla="*/ 0 h 85"/>
                <a:gd name="T4" fmla="*/ 0 w 182"/>
                <a:gd name="T5" fmla="*/ 0 h 85"/>
                <a:gd name="T6" fmla="*/ 0 w 182"/>
                <a:gd name="T7" fmla="*/ 0 h 85"/>
                <a:gd name="T8" fmla="*/ 0 w 182"/>
                <a:gd name="T9" fmla="*/ 0 h 85"/>
                <a:gd name="T10" fmla="*/ 0 w 182"/>
                <a:gd name="T11" fmla="*/ 0 h 85"/>
                <a:gd name="T12" fmla="*/ 0 w 182"/>
                <a:gd name="T13" fmla="*/ 0 h 85"/>
                <a:gd name="T14" fmla="*/ 0 w 182"/>
                <a:gd name="T15" fmla="*/ 0 h 85"/>
                <a:gd name="T16" fmla="*/ 0 w 182"/>
                <a:gd name="T17" fmla="*/ 0 h 85"/>
                <a:gd name="T18" fmla="*/ 0 w 182"/>
                <a:gd name="T19" fmla="*/ 0 h 85"/>
                <a:gd name="T20" fmla="*/ 0 w 182"/>
                <a:gd name="T21" fmla="*/ 0 h 85"/>
                <a:gd name="T22" fmla="*/ 0 w 182"/>
                <a:gd name="T23" fmla="*/ 0 h 85"/>
                <a:gd name="T24" fmla="*/ 0 w 182"/>
                <a:gd name="T25" fmla="*/ 0 h 85"/>
                <a:gd name="T26" fmla="*/ 0 w 182"/>
                <a:gd name="T27" fmla="*/ 0 h 85"/>
                <a:gd name="T28" fmla="*/ 0 w 182"/>
                <a:gd name="T29" fmla="*/ 0 h 85"/>
                <a:gd name="T30" fmla="*/ 0 w 182"/>
                <a:gd name="T31" fmla="*/ 0 h 85"/>
                <a:gd name="T32" fmla="*/ 0 w 182"/>
                <a:gd name="T33" fmla="*/ 0 h 85"/>
                <a:gd name="T34" fmla="*/ 0 w 182"/>
                <a:gd name="T35" fmla="*/ 0 h 85"/>
                <a:gd name="T36" fmla="*/ 0 w 182"/>
                <a:gd name="T37" fmla="*/ 0 h 85"/>
                <a:gd name="T38" fmla="*/ 0 w 182"/>
                <a:gd name="T39" fmla="*/ 0 h 85"/>
                <a:gd name="T40" fmla="*/ 0 w 182"/>
                <a:gd name="T41" fmla="*/ 0 h 85"/>
                <a:gd name="T42" fmla="*/ 0 w 182"/>
                <a:gd name="T43" fmla="*/ 0 h 85"/>
                <a:gd name="T44" fmla="*/ 0 w 182"/>
                <a:gd name="T45" fmla="*/ 0 h 85"/>
                <a:gd name="T46" fmla="*/ 0 w 182"/>
                <a:gd name="T47" fmla="*/ 0 h 85"/>
                <a:gd name="T48" fmla="*/ 0 w 182"/>
                <a:gd name="T49" fmla="*/ 0 h 85"/>
                <a:gd name="T50" fmla="*/ 0 w 182"/>
                <a:gd name="T51" fmla="*/ 0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2" h="85">
                  <a:moveTo>
                    <a:pt x="160" y="36"/>
                  </a:moveTo>
                  <a:lnTo>
                    <a:pt x="160" y="0"/>
                  </a:lnTo>
                  <a:lnTo>
                    <a:pt x="138" y="6"/>
                  </a:lnTo>
                  <a:lnTo>
                    <a:pt x="117" y="15"/>
                  </a:lnTo>
                  <a:lnTo>
                    <a:pt x="98" y="22"/>
                  </a:lnTo>
                  <a:lnTo>
                    <a:pt x="77" y="30"/>
                  </a:lnTo>
                  <a:lnTo>
                    <a:pt x="58" y="37"/>
                  </a:lnTo>
                  <a:lnTo>
                    <a:pt x="37" y="42"/>
                  </a:lnTo>
                  <a:lnTo>
                    <a:pt x="19" y="47"/>
                  </a:lnTo>
                  <a:lnTo>
                    <a:pt x="0" y="47"/>
                  </a:lnTo>
                  <a:lnTo>
                    <a:pt x="0" y="85"/>
                  </a:lnTo>
                  <a:lnTo>
                    <a:pt x="22" y="82"/>
                  </a:lnTo>
                  <a:lnTo>
                    <a:pt x="45" y="78"/>
                  </a:lnTo>
                  <a:lnTo>
                    <a:pt x="66" y="73"/>
                  </a:lnTo>
                  <a:lnTo>
                    <a:pt x="88" y="66"/>
                  </a:lnTo>
                  <a:lnTo>
                    <a:pt x="109" y="58"/>
                  </a:lnTo>
                  <a:lnTo>
                    <a:pt x="128" y="51"/>
                  </a:lnTo>
                  <a:lnTo>
                    <a:pt x="149" y="42"/>
                  </a:lnTo>
                  <a:lnTo>
                    <a:pt x="168" y="36"/>
                  </a:lnTo>
                  <a:lnTo>
                    <a:pt x="168" y="0"/>
                  </a:lnTo>
                  <a:lnTo>
                    <a:pt x="168" y="36"/>
                  </a:lnTo>
                  <a:lnTo>
                    <a:pt x="181" y="27"/>
                  </a:lnTo>
                  <a:lnTo>
                    <a:pt x="182" y="13"/>
                  </a:lnTo>
                  <a:lnTo>
                    <a:pt x="175" y="2"/>
                  </a:lnTo>
                  <a:lnTo>
                    <a:pt x="160" y="0"/>
                  </a:lnTo>
                  <a:lnTo>
                    <a:pt x="160" y="36"/>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6" name="Freeform 278">
              <a:extLst>
                <a:ext uri="{FF2B5EF4-FFF2-40B4-BE49-F238E27FC236}">
                  <a16:creationId xmlns:a16="http://schemas.microsoft.com/office/drawing/2014/main" id="{2B731B93-A335-410C-AB5D-95B0D434228E}"/>
                </a:ext>
              </a:extLst>
            </p:cNvPr>
            <p:cNvSpPr>
              <a:spLocks/>
            </p:cNvSpPr>
            <p:nvPr/>
          </p:nvSpPr>
          <p:spPr bwMode="auto">
            <a:xfrm>
              <a:off x="2773" y="2248"/>
              <a:ext cx="56" cy="28"/>
            </a:xfrm>
            <a:custGeom>
              <a:avLst/>
              <a:gdLst>
                <a:gd name="T0" fmla="*/ 0 w 168"/>
                <a:gd name="T1" fmla="*/ 0 h 85"/>
                <a:gd name="T2" fmla="*/ 0 w 168"/>
                <a:gd name="T3" fmla="*/ 0 h 85"/>
                <a:gd name="T4" fmla="*/ 0 w 168"/>
                <a:gd name="T5" fmla="*/ 0 h 85"/>
                <a:gd name="T6" fmla="*/ 0 w 168"/>
                <a:gd name="T7" fmla="*/ 0 h 85"/>
                <a:gd name="T8" fmla="*/ 0 w 168"/>
                <a:gd name="T9" fmla="*/ 0 h 85"/>
                <a:gd name="T10" fmla="*/ 0 w 168"/>
                <a:gd name="T11" fmla="*/ 0 h 85"/>
                <a:gd name="T12" fmla="*/ 0 w 168"/>
                <a:gd name="T13" fmla="*/ 0 h 85"/>
                <a:gd name="T14" fmla="*/ 0 w 168"/>
                <a:gd name="T15" fmla="*/ 0 h 85"/>
                <a:gd name="T16" fmla="*/ 0 w 168"/>
                <a:gd name="T17" fmla="*/ 0 h 85"/>
                <a:gd name="T18" fmla="*/ 0 w 168"/>
                <a:gd name="T19" fmla="*/ 0 h 85"/>
                <a:gd name="T20" fmla="*/ 0 w 168"/>
                <a:gd name="T21" fmla="*/ 0 h 85"/>
                <a:gd name="T22" fmla="*/ 0 w 168"/>
                <a:gd name="T23" fmla="*/ 0 h 85"/>
                <a:gd name="T24" fmla="*/ 0 w 168"/>
                <a:gd name="T25" fmla="*/ 0 h 85"/>
                <a:gd name="T26" fmla="*/ 0 w 168"/>
                <a:gd name="T27" fmla="*/ 0 h 85"/>
                <a:gd name="T28" fmla="*/ 0 w 168"/>
                <a:gd name="T29" fmla="*/ 0 h 85"/>
                <a:gd name="T30" fmla="*/ 0 w 168"/>
                <a:gd name="T31" fmla="*/ 0 h 85"/>
                <a:gd name="T32" fmla="*/ 0 w 168"/>
                <a:gd name="T33" fmla="*/ 0 h 85"/>
                <a:gd name="T34" fmla="*/ 0 w 168"/>
                <a:gd name="T35" fmla="*/ 0 h 85"/>
                <a:gd name="T36" fmla="*/ 0 w 168"/>
                <a:gd name="T37" fmla="*/ 0 h 85"/>
                <a:gd name="T38" fmla="*/ 0 w 168"/>
                <a:gd name="T39" fmla="*/ 0 h 85"/>
                <a:gd name="T40" fmla="*/ 0 w 168"/>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8" h="85">
                  <a:moveTo>
                    <a:pt x="0" y="39"/>
                  </a:moveTo>
                  <a:lnTo>
                    <a:pt x="0" y="39"/>
                  </a:lnTo>
                  <a:lnTo>
                    <a:pt x="19" y="39"/>
                  </a:lnTo>
                  <a:lnTo>
                    <a:pt x="37" y="43"/>
                  </a:lnTo>
                  <a:lnTo>
                    <a:pt x="58" y="49"/>
                  </a:lnTo>
                  <a:lnTo>
                    <a:pt x="77" y="55"/>
                  </a:lnTo>
                  <a:lnTo>
                    <a:pt x="98" y="62"/>
                  </a:lnTo>
                  <a:lnTo>
                    <a:pt x="117" y="71"/>
                  </a:lnTo>
                  <a:lnTo>
                    <a:pt x="138" y="78"/>
                  </a:lnTo>
                  <a:lnTo>
                    <a:pt x="160" y="85"/>
                  </a:lnTo>
                  <a:lnTo>
                    <a:pt x="168" y="49"/>
                  </a:lnTo>
                  <a:lnTo>
                    <a:pt x="149" y="42"/>
                  </a:lnTo>
                  <a:lnTo>
                    <a:pt x="128" y="35"/>
                  </a:lnTo>
                  <a:lnTo>
                    <a:pt x="109" y="26"/>
                  </a:lnTo>
                  <a:lnTo>
                    <a:pt x="88" y="20"/>
                  </a:lnTo>
                  <a:lnTo>
                    <a:pt x="66" y="13"/>
                  </a:lnTo>
                  <a:lnTo>
                    <a:pt x="45" y="7"/>
                  </a:lnTo>
                  <a:lnTo>
                    <a:pt x="22" y="3"/>
                  </a:lnTo>
                  <a:lnTo>
                    <a:pt x="0" y="0"/>
                  </a:lnTo>
                  <a:lnTo>
                    <a:pt x="0" y="39"/>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7" name="Freeform 279">
              <a:extLst>
                <a:ext uri="{FF2B5EF4-FFF2-40B4-BE49-F238E27FC236}">
                  <a16:creationId xmlns:a16="http://schemas.microsoft.com/office/drawing/2014/main" id="{D598B618-F1A1-4B59-A6B9-9DA592D7F350}"/>
                </a:ext>
              </a:extLst>
            </p:cNvPr>
            <p:cNvSpPr>
              <a:spLocks/>
            </p:cNvSpPr>
            <p:nvPr/>
          </p:nvSpPr>
          <p:spPr bwMode="auto">
            <a:xfrm>
              <a:off x="2747" y="2248"/>
              <a:ext cx="26" cy="22"/>
            </a:xfrm>
            <a:custGeom>
              <a:avLst/>
              <a:gdLst>
                <a:gd name="T0" fmla="*/ 0 w 79"/>
                <a:gd name="T1" fmla="*/ 0 h 67"/>
                <a:gd name="T2" fmla="*/ 0 w 79"/>
                <a:gd name="T3" fmla="*/ 0 h 67"/>
                <a:gd name="T4" fmla="*/ 0 w 79"/>
                <a:gd name="T5" fmla="*/ 0 h 67"/>
                <a:gd name="T6" fmla="*/ 0 w 79"/>
                <a:gd name="T7" fmla="*/ 0 h 67"/>
                <a:gd name="T8" fmla="*/ 0 w 79"/>
                <a:gd name="T9" fmla="*/ 0 h 67"/>
                <a:gd name="T10" fmla="*/ 0 w 79"/>
                <a:gd name="T11" fmla="*/ 0 h 67"/>
                <a:gd name="T12" fmla="*/ 0 w 79"/>
                <a:gd name="T13" fmla="*/ 0 h 67"/>
                <a:gd name="T14" fmla="*/ 0 w 79"/>
                <a:gd name="T15" fmla="*/ 0 h 67"/>
                <a:gd name="T16" fmla="*/ 0 w 79"/>
                <a:gd name="T17" fmla="*/ 0 h 67"/>
                <a:gd name="T18" fmla="*/ 0 w 79"/>
                <a:gd name="T19" fmla="*/ 0 h 67"/>
                <a:gd name="T20" fmla="*/ 0 w 79"/>
                <a:gd name="T21" fmla="*/ 0 h 67"/>
                <a:gd name="T22" fmla="*/ 0 w 79"/>
                <a:gd name="T23" fmla="*/ 0 h 67"/>
                <a:gd name="T24" fmla="*/ 0 w 79"/>
                <a:gd name="T25" fmla="*/ 0 h 67"/>
                <a:gd name="T26" fmla="*/ 0 w 79"/>
                <a:gd name="T27" fmla="*/ 0 h 67"/>
                <a:gd name="T28" fmla="*/ 0 w 79"/>
                <a:gd name="T29" fmla="*/ 0 h 67"/>
                <a:gd name="T30" fmla="*/ 0 w 79"/>
                <a:gd name="T31" fmla="*/ 0 h 67"/>
                <a:gd name="T32" fmla="*/ 0 w 79"/>
                <a:gd name="T33" fmla="*/ 0 h 67"/>
                <a:gd name="T34" fmla="*/ 0 w 79"/>
                <a:gd name="T35" fmla="*/ 0 h 67"/>
                <a:gd name="T36" fmla="*/ 0 w 79"/>
                <a:gd name="T37" fmla="*/ 0 h 67"/>
                <a:gd name="T38" fmla="*/ 0 w 79"/>
                <a:gd name="T39" fmla="*/ 0 h 67"/>
                <a:gd name="T40" fmla="*/ 0 w 79"/>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 h="67">
                  <a:moveTo>
                    <a:pt x="39" y="67"/>
                  </a:moveTo>
                  <a:lnTo>
                    <a:pt x="39" y="67"/>
                  </a:lnTo>
                  <a:lnTo>
                    <a:pt x="39" y="62"/>
                  </a:lnTo>
                  <a:lnTo>
                    <a:pt x="40" y="58"/>
                  </a:lnTo>
                  <a:lnTo>
                    <a:pt x="46" y="53"/>
                  </a:lnTo>
                  <a:lnTo>
                    <a:pt x="50" y="49"/>
                  </a:lnTo>
                  <a:lnTo>
                    <a:pt x="57" y="44"/>
                  </a:lnTo>
                  <a:lnTo>
                    <a:pt x="64" y="42"/>
                  </a:lnTo>
                  <a:lnTo>
                    <a:pt x="72" y="39"/>
                  </a:lnTo>
                  <a:lnTo>
                    <a:pt x="79" y="39"/>
                  </a:lnTo>
                  <a:lnTo>
                    <a:pt x="79" y="0"/>
                  </a:lnTo>
                  <a:lnTo>
                    <a:pt x="66" y="3"/>
                  </a:lnTo>
                  <a:lnTo>
                    <a:pt x="53" y="6"/>
                  </a:lnTo>
                  <a:lnTo>
                    <a:pt x="40" y="11"/>
                  </a:lnTo>
                  <a:lnTo>
                    <a:pt x="28" y="18"/>
                  </a:lnTo>
                  <a:lnTo>
                    <a:pt x="18" y="28"/>
                  </a:lnTo>
                  <a:lnTo>
                    <a:pt x="10" y="39"/>
                  </a:lnTo>
                  <a:lnTo>
                    <a:pt x="3" y="51"/>
                  </a:lnTo>
                  <a:lnTo>
                    <a:pt x="0" y="67"/>
                  </a:lnTo>
                  <a:lnTo>
                    <a:pt x="39" y="6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8" name="Freeform 280">
              <a:extLst>
                <a:ext uri="{FF2B5EF4-FFF2-40B4-BE49-F238E27FC236}">
                  <a16:creationId xmlns:a16="http://schemas.microsoft.com/office/drawing/2014/main" id="{129803D5-5CCA-43D7-BAD1-9E888B77C1C1}"/>
                </a:ext>
              </a:extLst>
            </p:cNvPr>
            <p:cNvSpPr>
              <a:spLocks/>
            </p:cNvSpPr>
            <p:nvPr/>
          </p:nvSpPr>
          <p:spPr bwMode="auto">
            <a:xfrm>
              <a:off x="2753" y="2255"/>
              <a:ext cx="75" cy="31"/>
            </a:xfrm>
            <a:custGeom>
              <a:avLst/>
              <a:gdLst>
                <a:gd name="T0" fmla="*/ 0 w 224"/>
                <a:gd name="T1" fmla="*/ 0 h 95"/>
                <a:gd name="T2" fmla="*/ 0 w 224"/>
                <a:gd name="T3" fmla="*/ 0 h 95"/>
                <a:gd name="T4" fmla="*/ 0 w 224"/>
                <a:gd name="T5" fmla="*/ 0 h 95"/>
                <a:gd name="T6" fmla="*/ 0 w 224"/>
                <a:gd name="T7" fmla="*/ 0 h 95"/>
                <a:gd name="T8" fmla="*/ 0 w 224"/>
                <a:gd name="T9" fmla="*/ 0 h 95"/>
                <a:gd name="T10" fmla="*/ 0 w 224"/>
                <a:gd name="T11" fmla="*/ 0 h 95"/>
                <a:gd name="T12" fmla="*/ 0 w 224"/>
                <a:gd name="T13" fmla="*/ 0 h 95"/>
                <a:gd name="T14" fmla="*/ 0 w 224"/>
                <a:gd name="T15" fmla="*/ 0 h 95"/>
                <a:gd name="T16" fmla="*/ 0 w 224"/>
                <a:gd name="T17" fmla="*/ 0 h 95"/>
                <a:gd name="T18" fmla="*/ 0 w 224"/>
                <a:gd name="T19" fmla="*/ 0 h 95"/>
                <a:gd name="T20" fmla="*/ 0 w 224"/>
                <a:gd name="T21" fmla="*/ 0 h 95"/>
                <a:gd name="T22" fmla="*/ 0 w 224"/>
                <a:gd name="T23" fmla="*/ 0 h 95"/>
                <a:gd name="T24" fmla="*/ 0 w 224"/>
                <a:gd name="T25" fmla="*/ 0 h 95"/>
                <a:gd name="T26" fmla="*/ 0 w 224"/>
                <a:gd name="T27" fmla="*/ 0 h 95"/>
                <a:gd name="T28" fmla="*/ 0 w 224"/>
                <a:gd name="T29" fmla="*/ 0 h 95"/>
                <a:gd name="T30" fmla="*/ 0 w 224"/>
                <a:gd name="T31" fmla="*/ 0 h 95"/>
                <a:gd name="T32" fmla="*/ 0 w 224"/>
                <a:gd name="T33" fmla="*/ 0 h 95"/>
                <a:gd name="T34" fmla="*/ 0 w 224"/>
                <a:gd name="T35" fmla="*/ 0 h 95"/>
                <a:gd name="T36" fmla="*/ 0 w 224"/>
                <a:gd name="T37" fmla="*/ 0 h 95"/>
                <a:gd name="T38" fmla="*/ 0 w 224"/>
                <a:gd name="T39" fmla="*/ 0 h 95"/>
                <a:gd name="T40" fmla="*/ 0 w 224"/>
                <a:gd name="T41" fmla="*/ 0 h 95"/>
                <a:gd name="T42" fmla="*/ 0 w 224"/>
                <a:gd name="T43" fmla="*/ 0 h 95"/>
                <a:gd name="T44" fmla="*/ 0 w 224"/>
                <a:gd name="T45" fmla="*/ 0 h 95"/>
                <a:gd name="T46" fmla="*/ 0 w 224"/>
                <a:gd name="T47" fmla="*/ 0 h 95"/>
                <a:gd name="T48" fmla="*/ 0 w 224"/>
                <a:gd name="T49" fmla="*/ 0 h 95"/>
                <a:gd name="T50" fmla="*/ 0 w 224"/>
                <a:gd name="T51" fmla="*/ 0 h 95"/>
                <a:gd name="T52" fmla="*/ 0 w 224"/>
                <a:gd name="T53" fmla="*/ 0 h 95"/>
                <a:gd name="T54" fmla="*/ 0 w 224"/>
                <a:gd name="T55" fmla="*/ 0 h 95"/>
                <a:gd name="T56" fmla="*/ 0 w 224"/>
                <a:gd name="T57" fmla="*/ 0 h 95"/>
                <a:gd name="T58" fmla="*/ 0 w 224"/>
                <a:gd name="T59" fmla="*/ 0 h 95"/>
                <a:gd name="T60" fmla="*/ 0 w 224"/>
                <a:gd name="T61" fmla="*/ 0 h 95"/>
                <a:gd name="T62" fmla="*/ 0 w 224"/>
                <a:gd name="T63" fmla="*/ 0 h 95"/>
                <a:gd name="T64" fmla="*/ 0 w 224"/>
                <a:gd name="T65" fmla="*/ 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95">
                  <a:moveTo>
                    <a:pt x="0" y="47"/>
                  </a:moveTo>
                  <a:lnTo>
                    <a:pt x="2" y="56"/>
                  </a:lnTo>
                  <a:lnTo>
                    <a:pt x="6" y="65"/>
                  </a:lnTo>
                  <a:lnTo>
                    <a:pt x="13" y="73"/>
                  </a:lnTo>
                  <a:lnTo>
                    <a:pt x="20" y="81"/>
                  </a:lnTo>
                  <a:lnTo>
                    <a:pt x="29" y="87"/>
                  </a:lnTo>
                  <a:lnTo>
                    <a:pt x="39" y="91"/>
                  </a:lnTo>
                  <a:lnTo>
                    <a:pt x="50" y="94"/>
                  </a:lnTo>
                  <a:lnTo>
                    <a:pt x="60" y="95"/>
                  </a:lnTo>
                  <a:lnTo>
                    <a:pt x="81" y="94"/>
                  </a:lnTo>
                  <a:lnTo>
                    <a:pt x="101" y="89"/>
                  </a:lnTo>
                  <a:lnTo>
                    <a:pt x="122" y="84"/>
                  </a:lnTo>
                  <a:lnTo>
                    <a:pt x="143" y="77"/>
                  </a:lnTo>
                  <a:lnTo>
                    <a:pt x="163" y="69"/>
                  </a:lnTo>
                  <a:lnTo>
                    <a:pt x="183" y="62"/>
                  </a:lnTo>
                  <a:lnTo>
                    <a:pt x="203" y="53"/>
                  </a:lnTo>
                  <a:lnTo>
                    <a:pt x="224" y="47"/>
                  </a:lnTo>
                  <a:lnTo>
                    <a:pt x="203" y="40"/>
                  </a:lnTo>
                  <a:lnTo>
                    <a:pt x="183" y="33"/>
                  </a:lnTo>
                  <a:lnTo>
                    <a:pt x="163" y="24"/>
                  </a:lnTo>
                  <a:lnTo>
                    <a:pt x="143" y="18"/>
                  </a:lnTo>
                  <a:lnTo>
                    <a:pt x="122" y="11"/>
                  </a:lnTo>
                  <a:lnTo>
                    <a:pt x="101" y="5"/>
                  </a:lnTo>
                  <a:lnTo>
                    <a:pt x="81" y="1"/>
                  </a:lnTo>
                  <a:lnTo>
                    <a:pt x="60" y="0"/>
                  </a:lnTo>
                  <a:lnTo>
                    <a:pt x="50" y="1"/>
                  </a:lnTo>
                  <a:lnTo>
                    <a:pt x="39" y="4"/>
                  </a:lnTo>
                  <a:lnTo>
                    <a:pt x="29" y="8"/>
                  </a:lnTo>
                  <a:lnTo>
                    <a:pt x="20" y="13"/>
                  </a:lnTo>
                  <a:lnTo>
                    <a:pt x="13" y="20"/>
                  </a:lnTo>
                  <a:lnTo>
                    <a:pt x="6" y="29"/>
                  </a:lnTo>
                  <a:lnTo>
                    <a:pt x="2" y="37"/>
                  </a:lnTo>
                  <a:lnTo>
                    <a:pt x="0" y="47"/>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89" name="Freeform 281">
              <a:extLst>
                <a:ext uri="{FF2B5EF4-FFF2-40B4-BE49-F238E27FC236}">
                  <a16:creationId xmlns:a16="http://schemas.microsoft.com/office/drawing/2014/main" id="{83005B4B-1852-4BC3-ACAA-88BD2CBB4ECC}"/>
                </a:ext>
              </a:extLst>
            </p:cNvPr>
            <p:cNvSpPr>
              <a:spLocks/>
            </p:cNvSpPr>
            <p:nvPr/>
          </p:nvSpPr>
          <p:spPr bwMode="auto">
            <a:xfrm>
              <a:off x="2882" y="2270"/>
              <a:ext cx="27" cy="23"/>
            </a:xfrm>
            <a:custGeom>
              <a:avLst/>
              <a:gdLst>
                <a:gd name="T0" fmla="*/ 0 w 80"/>
                <a:gd name="T1" fmla="*/ 0 h 67"/>
                <a:gd name="T2" fmla="*/ 0 w 80"/>
                <a:gd name="T3" fmla="*/ 0 h 67"/>
                <a:gd name="T4" fmla="*/ 0 w 80"/>
                <a:gd name="T5" fmla="*/ 0 h 67"/>
                <a:gd name="T6" fmla="*/ 0 w 80"/>
                <a:gd name="T7" fmla="*/ 0 h 67"/>
                <a:gd name="T8" fmla="*/ 0 w 80"/>
                <a:gd name="T9" fmla="*/ 0 h 67"/>
                <a:gd name="T10" fmla="*/ 0 w 80"/>
                <a:gd name="T11" fmla="*/ 0 h 67"/>
                <a:gd name="T12" fmla="*/ 0 w 80"/>
                <a:gd name="T13" fmla="*/ 0 h 67"/>
                <a:gd name="T14" fmla="*/ 0 w 80"/>
                <a:gd name="T15" fmla="*/ 0 h 67"/>
                <a:gd name="T16" fmla="*/ 0 w 80"/>
                <a:gd name="T17" fmla="*/ 0 h 67"/>
                <a:gd name="T18" fmla="*/ 0 w 80"/>
                <a:gd name="T19" fmla="*/ 0 h 67"/>
                <a:gd name="T20" fmla="*/ 0 w 80"/>
                <a:gd name="T21" fmla="*/ 0 h 67"/>
                <a:gd name="T22" fmla="*/ 0 w 80"/>
                <a:gd name="T23" fmla="*/ 0 h 67"/>
                <a:gd name="T24" fmla="*/ 0 w 80"/>
                <a:gd name="T25" fmla="*/ 0 h 67"/>
                <a:gd name="T26" fmla="*/ 0 w 80"/>
                <a:gd name="T27" fmla="*/ 0 h 67"/>
                <a:gd name="T28" fmla="*/ 0 w 80"/>
                <a:gd name="T29" fmla="*/ 0 h 67"/>
                <a:gd name="T30" fmla="*/ 0 w 80"/>
                <a:gd name="T31" fmla="*/ 0 h 67"/>
                <a:gd name="T32" fmla="*/ 0 w 80"/>
                <a:gd name="T33" fmla="*/ 0 h 67"/>
                <a:gd name="T34" fmla="*/ 0 w 80"/>
                <a:gd name="T35" fmla="*/ 0 h 67"/>
                <a:gd name="T36" fmla="*/ 0 w 80"/>
                <a:gd name="T37" fmla="*/ 0 h 67"/>
                <a:gd name="T38" fmla="*/ 0 w 80"/>
                <a:gd name="T39" fmla="*/ 0 h 67"/>
                <a:gd name="T40" fmla="*/ 0 w 80"/>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67">
                  <a:moveTo>
                    <a:pt x="0" y="67"/>
                  </a:moveTo>
                  <a:lnTo>
                    <a:pt x="0" y="67"/>
                  </a:lnTo>
                  <a:lnTo>
                    <a:pt x="13" y="64"/>
                  </a:lnTo>
                  <a:lnTo>
                    <a:pt x="26" y="62"/>
                  </a:lnTo>
                  <a:lnTo>
                    <a:pt x="39" y="56"/>
                  </a:lnTo>
                  <a:lnTo>
                    <a:pt x="51" y="49"/>
                  </a:lnTo>
                  <a:lnTo>
                    <a:pt x="62" y="38"/>
                  </a:lnTo>
                  <a:lnTo>
                    <a:pt x="71" y="27"/>
                  </a:lnTo>
                  <a:lnTo>
                    <a:pt x="78" y="15"/>
                  </a:lnTo>
                  <a:lnTo>
                    <a:pt x="80" y="0"/>
                  </a:lnTo>
                  <a:lnTo>
                    <a:pt x="42" y="0"/>
                  </a:lnTo>
                  <a:lnTo>
                    <a:pt x="42" y="4"/>
                  </a:lnTo>
                  <a:lnTo>
                    <a:pt x="40" y="8"/>
                  </a:lnTo>
                  <a:lnTo>
                    <a:pt x="35" y="13"/>
                  </a:lnTo>
                  <a:lnTo>
                    <a:pt x="29" y="19"/>
                  </a:lnTo>
                  <a:lnTo>
                    <a:pt x="22" y="23"/>
                  </a:lnTo>
                  <a:lnTo>
                    <a:pt x="15" y="26"/>
                  </a:lnTo>
                  <a:lnTo>
                    <a:pt x="7" y="29"/>
                  </a:lnTo>
                  <a:lnTo>
                    <a:pt x="0" y="29"/>
                  </a:lnTo>
                  <a:lnTo>
                    <a:pt x="0" y="6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0" name="Freeform 282">
              <a:extLst>
                <a:ext uri="{FF2B5EF4-FFF2-40B4-BE49-F238E27FC236}">
                  <a16:creationId xmlns:a16="http://schemas.microsoft.com/office/drawing/2014/main" id="{F67EC480-B74C-49B6-9939-D435362B4D0C}"/>
                </a:ext>
              </a:extLst>
            </p:cNvPr>
            <p:cNvSpPr>
              <a:spLocks/>
            </p:cNvSpPr>
            <p:nvPr/>
          </p:nvSpPr>
          <p:spPr bwMode="auto">
            <a:xfrm>
              <a:off x="2822" y="2264"/>
              <a:ext cx="60" cy="29"/>
            </a:xfrm>
            <a:custGeom>
              <a:avLst/>
              <a:gdLst>
                <a:gd name="T0" fmla="*/ 0 w 181"/>
                <a:gd name="T1" fmla="*/ 0 h 85"/>
                <a:gd name="T2" fmla="*/ 0 w 181"/>
                <a:gd name="T3" fmla="*/ 0 h 85"/>
                <a:gd name="T4" fmla="*/ 0 w 181"/>
                <a:gd name="T5" fmla="*/ 0 h 85"/>
                <a:gd name="T6" fmla="*/ 0 w 181"/>
                <a:gd name="T7" fmla="*/ 0 h 85"/>
                <a:gd name="T8" fmla="*/ 0 w 181"/>
                <a:gd name="T9" fmla="*/ 0 h 85"/>
                <a:gd name="T10" fmla="*/ 0 w 181"/>
                <a:gd name="T11" fmla="*/ 0 h 85"/>
                <a:gd name="T12" fmla="*/ 0 w 181"/>
                <a:gd name="T13" fmla="*/ 0 h 85"/>
                <a:gd name="T14" fmla="*/ 0 w 181"/>
                <a:gd name="T15" fmla="*/ 0 h 85"/>
                <a:gd name="T16" fmla="*/ 0 w 181"/>
                <a:gd name="T17" fmla="*/ 0 h 85"/>
                <a:gd name="T18" fmla="*/ 0 w 181"/>
                <a:gd name="T19" fmla="*/ 0 h 85"/>
                <a:gd name="T20" fmla="*/ 0 w 181"/>
                <a:gd name="T21" fmla="*/ 0 h 85"/>
                <a:gd name="T22" fmla="*/ 0 w 181"/>
                <a:gd name="T23" fmla="*/ 0 h 85"/>
                <a:gd name="T24" fmla="*/ 0 w 181"/>
                <a:gd name="T25" fmla="*/ 0 h 85"/>
                <a:gd name="T26" fmla="*/ 0 w 181"/>
                <a:gd name="T27" fmla="*/ 0 h 85"/>
                <a:gd name="T28" fmla="*/ 0 w 181"/>
                <a:gd name="T29" fmla="*/ 0 h 85"/>
                <a:gd name="T30" fmla="*/ 0 w 181"/>
                <a:gd name="T31" fmla="*/ 0 h 85"/>
                <a:gd name="T32" fmla="*/ 0 w 181"/>
                <a:gd name="T33" fmla="*/ 0 h 85"/>
                <a:gd name="T34" fmla="*/ 0 w 181"/>
                <a:gd name="T35" fmla="*/ 0 h 85"/>
                <a:gd name="T36" fmla="*/ 0 w 181"/>
                <a:gd name="T37" fmla="*/ 0 h 85"/>
                <a:gd name="T38" fmla="*/ 0 w 181"/>
                <a:gd name="T39" fmla="*/ 0 h 85"/>
                <a:gd name="T40" fmla="*/ 0 w 181"/>
                <a:gd name="T41" fmla="*/ 0 h 85"/>
                <a:gd name="T42" fmla="*/ 0 w 181"/>
                <a:gd name="T43" fmla="*/ 0 h 85"/>
                <a:gd name="T44" fmla="*/ 0 w 181"/>
                <a:gd name="T45" fmla="*/ 0 h 85"/>
                <a:gd name="T46" fmla="*/ 0 w 181"/>
                <a:gd name="T47" fmla="*/ 0 h 85"/>
                <a:gd name="T48" fmla="*/ 0 w 181"/>
                <a:gd name="T49" fmla="*/ 0 h 85"/>
                <a:gd name="T50" fmla="*/ 0 w 181"/>
                <a:gd name="T51" fmla="*/ 0 h 8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1" h="85">
                  <a:moveTo>
                    <a:pt x="14" y="0"/>
                  </a:moveTo>
                  <a:lnTo>
                    <a:pt x="14" y="36"/>
                  </a:lnTo>
                  <a:lnTo>
                    <a:pt x="33" y="42"/>
                  </a:lnTo>
                  <a:lnTo>
                    <a:pt x="54" y="51"/>
                  </a:lnTo>
                  <a:lnTo>
                    <a:pt x="73" y="58"/>
                  </a:lnTo>
                  <a:lnTo>
                    <a:pt x="94" y="66"/>
                  </a:lnTo>
                  <a:lnTo>
                    <a:pt x="115" y="73"/>
                  </a:lnTo>
                  <a:lnTo>
                    <a:pt x="136" y="78"/>
                  </a:lnTo>
                  <a:lnTo>
                    <a:pt x="159" y="82"/>
                  </a:lnTo>
                  <a:lnTo>
                    <a:pt x="181" y="85"/>
                  </a:lnTo>
                  <a:lnTo>
                    <a:pt x="181" y="47"/>
                  </a:lnTo>
                  <a:lnTo>
                    <a:pt x="162" y="47"/>
                  </a:lnTo>
                  <a:lnTo>
                    <a:pt x="144" y="42"/>
                  </a:lnTo>
                  <a:lnTo>
                    <a:pt x="126" y="37"/>
                  </a:lnTo>
                  <a:lnTo>
                    <a:pt x="105" y="30"/>
                  </a:lnTo>
                  <a:lnTo>
                    <a:pt x="85" y="22"/>
                  </a:lnTo>
                  <a:lnTo>
                    <a:pt x="65" y="15"/>
                  </a:lnTo>
                  <a:lnTo>
                    <a:pt x="44" y="6"/>
                  </a:lnTo>
                  <a:lnTo>
                    <a:pt x="22" y="0"/>
                  </a:lnTo>
                  <a:lnTo>
                    <a:pt x="22" y="36"/>
                  </a:lnTo>
                  <a:lnTo>
                    <a:pt x="22" y="0"/>
                  </a:lnTo>
                  <a:lnTo>
                    <a:pt x="9" y="2"/>
                  </a:lnTo>
                  <a:lnTo>
                    <a:pt x="0" y="13"/>
                  </a:lnTo>
                  <a:lnTo>
                    <a:pt x="2" y="27"/>
                  </a:lnTo>
                  <a:lnTo>
                    <a:pt x="14" y="36"/>
                  </a:lnTo>
                  <a:lnTo>
                    <a:pt x="14"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1" name="Freeform 283">
              <a:extLst>
                <a:ext uri="{FF2B5EF4-FFF2-40B4-BE49-F238E27FC236}">
                  <a16:creationId xmlns:a16="http://schemas.microsoft.com/office/drawing/2014/main" id="{057EB429-FC04-42E4-8FC9-299D55B5F4E5}"/>
                </a:ext>
              </a:extLst>
            </p:cNvPr>
            <p:cNvSpPr>
              <a:spLocks/>
            </p:cNvSpPr>
            <p:nvPr/>
          </p:nvSpPr>
          <p:spPr bwMode="auto">
            <a:xfrm>
              <a:off x="2826" y="2248"/>
              <a:ext cx="56" cy="28"/>
            </a:xfrm>
            <a:custGeom>
              <a:avLst/>
              <a:gdLst>
                <a:gd name="T0" fmla="*/ 0 w 167"/>
                <a:gd name="T1" fmla="*/ 0 h 85"/>
                <a:gd name="T2" fmla="*/ 0 w 167"/>
                <a:gd name="T3" fmla="*/ 0 h 85"/>
                <a:gd name="T4" fmla="*/ 0 w 167"/>
                <a:gd name="T5" fmla="*/ 0 h 85"/>
                <a:gd name="T6" fmla="*/ 0 w 167"/>
                <a:gd name="T7" fmla="*/ 0 h 85"/>
                <a:gd name="T8" fmla="*/ 0 w 167"/>
                <a:gd name="T9" fmla="*/ 0 h 85"/>
                <a:gd name="T10" fmla="*/ 0 w 167"/>
                <a:gd name="T11" fmla="*/ 0 h 85"/>
                <a:gd name="T12" fmla="*/ 0 w 167"/>
                <a:gd name="T13" fmla="*/ 0 h 85"/>
                <a:gd name="T14" fmla="*/ 0 w 167"/>
                <a:gd name="T15" fmla="*/ 0 h 85"/>
                <a:gd name="T16" fmla="*/ 0 w 167"/>
                <a:gd name="T17" fmla="*/ 0 h 85"/>
                <a:gd name="T18" fmla="*/ 0 w 167"/>
                <a:gd name="T19" fmla="*/ 0 h 85"/>
                <a:gd name="T20" fmla="*/ 0 w 167"/>
                <a:gd name="T21" fmla="*/ 0 h 85"/>
                <a:gd name="T22" fmla="*/ 0 w 167"/>
                <a:gd name="T23" fmla="*/ 0 h 85"/>
                <a:gd name="T24" fmla="*/ 0 w 167"/>
                <a:gd name="T25" fmla="*/ 0 h 85"/>
                <a:gd name="T26" fmla="*/ 0 w 167"/>
                <a:gd name="T27" fmla="*/ 0 h 85"/>
                <a:gd name="T28" fmla="*/ 0 w 167"/>
                <a:gd name="T29" fmla="*/ 0 h 85"/>
                <a:gd name="T30" fmla="*/ 0 w 167"/>
                <a:gd name="T31" fmla="*/ 0 h 85"/>
                <a:gd name="T32" fmla="*/ 0 w 167"/>
                <a:gd name="T33" fmla="*/ 0 h 85"/>
                <a:gd name="T34" fmla="*/ 0 w 167"/>
                <a:gd name="T35" fmla="*/ 0 h 85"/>
                <a:gd name="T36" fmla="*/ 0 w 167"/>
                <a:gd name="T37" fmla="*/ 0 h 85"/>
                <a:gd name="T38" fmla="*/ 0 w 167"/>
                <a:gd name="T39" fmla="*/ 0 h 85"/>
                <a:gd name="T40" fmla="*/ 0 w 167"/>
                <a:gd name="T41" fmla="*/ 0 h 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7" h="85">
                  <a:moveTo>
                    <a:pt x="167" y="0"/>
                  </a:moveTo>
                  <a:lnTo>
                    <a:pt x="167" y="0"/>
                  </a:lnTo>
                  <a:lnTo>
                    <a:pt x="145" y="3"/>
                  </a:lnTo>
                  <a:lnTo>
                    <a:pt x="122" y="7"/>
                  </a:lnTo>
                  <a:lnTo>
                    <a:pt x="101" y="13"/>
                  </a:lnTo>
                  <a:lnTo>
                    <a:pt x="80" y="20"/>
                  </a:lnTo>
                  <a:lnTo>
                    <a:pt x="59" y="26"/>
                  </a:lnTo>
                  <a:lnTo>
                    <a:pt x="40" y="35"/>
                  </a:lnTo>
                  <a:lnTo>
                    <a:pt x="19" y="42"/>
                  </a:lnTo>
                  <a:lnTo>
                    <a:pt x="0" y="49"/>
                  </a:lnTo>
                  <a:lnTo>
                    <a:pt x="8" y="85"/>
                  </a:lnTo>
                  <a:lnTo>
                    <a:pt x="30" y="78"/>
                  </a:lnTo>
                  <a:lnTo>
                    <a:pt x="51" y="71"/>
                  </a:lnTo>
                  <a:lnTo>
                    <a:pt x="71" y="62"/>
                  </a:lnTo>
                  <a:lnTo>
                    <a:pt x="91" y="55"/>
                  </a:lnTo>
                  <a:lnTo>
                    <a:pt x="112" y="49"/>
                  </a:lnTo>
                  <a:lnTo>
                    <a:pt x="130" y="43"/>
                  </a:lnTo>
                  <a:lnTo>
                    <a:pt x="148" y="39"/>
                  </a:lnTo>
                  <a:lnTo>
                    <a:pt x="167" y="39"/>
                  </a:lnTo>
                  <a:lnTo>
                    <a:pt x="167" y="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2" name="Freeform 284">
              <a:extLst>
                <a:ext uri="{FF2B5EF4-FFF2-40B4-BE49-F238E27FC236}">
                  <a16:creationId xmlns:a16="http://schemas.microsoft.com/office/drawing/2014/main" id="{9C9B3998-3D57-4843-B2AB-DF5221686041}"/>
                </a:ext>
              </a:extLst>
            </p:cNvPr>
            <p:cNvSpPr>
              <a:spLocks/>
            </p:cNvSpPr>
            <p:nvPr/>
          </p:nvSpPr>
          <p:spPr bwMode="auto">
            <a:xfrm>
              <a:off x="2882" y="2248"/>
              <a:ext cx="27" cy="22"/>
            </a:xfrm>
            <a:custGeom>
              <a:avLst/>
              <a:gdLst>
                <a:gd name="T0" fmla="*/ 0 w 80"/>
                <a:gd name="T1" fmla="*/ 0 h 67"/>
                <a:gd name="T2" fmla="*/ 0 w 80"/>
                <a:gd name="T3" fmla="*/ 0 h 67"/>
                <a:gd name="T4" fmla="*/ 0 w 80"/>
                <a:gd name="T5" fmla="*/ 0 h 67"/>
                <a:gd name="T6" fmla="*/ 0 w 80"/>
                <a:gd name="T7" fmla="*/ 0 h 67"/>
                <a:gd name="T8" fmla="*/ 0 w 80"/>
                <a:gd name="T9" fmla="*/ 0 h 67"/>
                <a:gd name="T10" fmla="*/ 0 w 80"/>
                <a:gd name="T11" fmla="*/ 0 h 67"/>
                <a:gd name="T12" fmla="*/ 0 w 80"/>
                <a:gd name="T13" fmla="*/ 0 h 67"/>
                <a:gd name="T14" fmla="*/ 0 w 80"/>
                <a:gd name="T15" fmla="*/ 0 h 67"/>
                <a:gd name="T16" fmla="*/ 0 w 80"/>
                <a:gd name="T17" fmla="*/ 0 h 67"/>
                <a:gd name="T18" fmla="*/ 0 w 80"/>
                <a:gd name="T19" fmla="*/ 0 h 67"/>
                <a:gd name="T20" fmla="*/ 0 w 80"/>
                <a:gd name="T21" fmla="*/ 0 h 67"/>
                <a:gd name="T22" fmla="*/ 0 w 80"/>
                <a:gd name="T23" fmla="*/ 0 h 67"/>
                <a:gd name="T24" fmla="*/ 0 w 80"/>
                <a:gd name="T25" fmla="*/ 0 h 67"/>
                <a:gd name="T26" fmla="*/ 0 w 80"/>
                <a:gd name="T27" fmla="*/ 0 h 67"/>
                <a:gd name="T28" fmla="*/ 0 w 80"/>
                <a:gd name="T29" fmla="*/ 0 h 67"/>
                <a:gd name="T30" fmla="*/ 0 w 80"/>
                <a:gd name="T31" fmla="*/ 0 h 67"/>
                <a:gd name="T32" fmla="*/ 0 w 80"/>
                <a:gd name="T33" fmla="*/ 0 h 67"/>
                <a:gd name="T34" fmla="*/ 0 w 80"/>
                <a:gd name="T35" fmla="*/ 0 h 67"/>
                <a:gd name="T36" fmla="*/ 0 w 80"/>
                <a:gd name="T37" fmla="*/ 0 h 67"/>
                <a:gd name="T38" fmla="*/ 0 w 80"/>
                <a:gd name="T39" fmla="*/ 0 h 67"/>
                <a:gd name="T40" fmla="*/ 0 w 80"/>
                <a:gd name="T41" fmla="*/ 0 h 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0" h="67">
                  <a:moveTo>
                    <a:pt x="80" y="67"/>
                  </a:moveTo>
                  <a:lnTo>
                    <a:pt x="80" y="67"/>
                  </a:lnTo>
                  <a:lnTo>
                    <a:pt x="78" y="51"/>
                  </a:lnTo>
                  <a:lnTo>
                    <a:pt x="71" y="39"/>
                  </a:lnTo>
                  <a:lnTo>
                    <a:pt x="61" y="28"/>
                  </a:lnTo>
                  <a:lnTo>
                    <a:pt x="50" y="18"/>
                  </a:lnTo>
                  <a:lnTo>
                    <a:pt x="39" y="11"/>
                  </a:lnTo>
                  <a:lnTo>
                    <a:pt x="26" y="6"/>
                  </a:lnTo>
                  <a:lnTo>
                    <a:pt x="13" y="3"/>
                  </a:lnTo>
                  <a:lnTo>
                    <a:pt x="0" y="0"/>
                  </a:lnTo>
                  <a:lnTo>
                    <a:pt x="0" y="39"/>
                  </a:lnTo>
                  <a:lnTo>
                    <a:pt x="7" y="39"/>
                  </a:lnTo>
                  <a:lnTo>
                    <a:pt x="15" y="42"/>
                  </a:lnTo>
                  <a:lnTo>
                    <a:pt x="22" y="44"/>
                  </a:lnTo>
                  <a:lnTo>
                    <a:pt x="31" y="49"/>
                  </a:lnTo>
                  <a:lnTo>
                    <a:pt x="36" y="53"/>
                  </a:lnTo>
                  <a:lnTo>
                    <a:pt x="40" y="58"/>
                  </a:lnTo>
                  <a:lnTo>
                    <a:pt x="42" y="62"/>
                  </a:lnTo>
                  <a:lnTo>
                    <a:pt x="42" y="67"/>
                  </a:lnTo>
                  <a:lnTo>
                    <a:pt x="80" y="67"/>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3" name="Freeform 285">
              <a:extLst>
                <a:ext uri="{FF2B5EF4-FFF2-40B4-BE49-F238E27FC236}">
                  <a16:creationId xmlns:a16="http://schemas.microsoft.com/office/drawing/2014/main" id="{36F19462-B545-432A-A5FC-78C2FDA64954}"/>
                </a:ext>
              </a:extLst>
            </p:cNvPr>
            <p:cNvSpPr>
              <a:spLocks/>
            </p:cNvSpPr>
            <p:nvPr/>
          </p:nvSpPr>
          <p:spPr bwMode="auto">
            <a:xfrm>
              <a:off x="2828" y="2255"/>
              <a:ext cx="74" cy="31"/>
            </a:xfrm>
            <a:custGeom>
              <a:avLst/>
              <a:gdLst>
                <a:gd name="T0" fmla="*/ 0 w 224"/>
                <a:gd name="T1" fmla="*/ 0 h 95"/>
                <a:gd name="T2" fmla="*/ 0 w 224"/>
                <a:gd name="T3" fmla="*/ 0 h 95"/>
                <a:gd name="T4" fmla="*/ 0 w 224"/>
                <a:gd name="T5" fmla="*/ 0 h 95"/>
                <a:gd name="T6" fmla="*/ 0 w 224"/>
                <a:gd name="T7" fmla="*/ 0 h 95"/>
                <a:gd name="T8" fmla="*/ 0 w 224"/>
                <a:gd name="T9" fmla="*/ 0 h 95"/>
                <a:gd name="T10" fmla="*/ 0 w 224"/>
                <a:gd name="T11" fmla="*/ 0 h 95"/>
                <a:gd name="T12" fmla="*/ 0 w 224"/>
                <a:gd name="T13" fmla="*/ 0 h 95"/>
                <a:gd name="T14" fmla="*/ 0 w 224"/>
                <a:gd name="T15" fmla="*/ 0 h 95"/>
                <a:gd name="T16" fmla="*/ 0 w 224"/>
                <a:gd name="T17" fmla="*/ 0 h 95"/>
                <a:gd name="T18" fmla="*/ 0 w 224"/>
                <a:gd name="T19" fmla="*/ 0 h 95"/>
                <a:gd name="T20" fmla="*/ 0 w 224"/>
                <a:gd name="T21" fmla="*/ 0 h 95"/>
                <a:gd name="T22" fmla="*/ 0 w 224"/>
                <a:gd name="T23" fmla="*/ 0 h 95"/>
                <a:gd name="T24" fmla="*/ 0 w 224"/>
                <a:gd name="T25" fmla="*/ 0 h 95"/>
                <a:gd name="T26" fmla="*/ 0 w 224"/>
                <a:gd name="T27" fmla="*/ 0 h 95"/>
                <a:gd name="T28" fmla="*/ 0 w 224"/>
                <a:gd name="T29" fmla="*/ 0 h 95"/>
                <a:gd name="T30" fmla="*/ 0 w 224"/>
                <a:gd name="T31" fmla="*/ 0 h 95"/>
                <a:gd name="T32" fmla="*/ 0 w 224"/>
                <a:gd name="T33" fmla="*/ 0 h 95"/>
                <a:gd name="T34" fmla="*/ 0 w 224"/>
                <a:gd name="T35" fmla="*/ 0 h 95"/>
                <a:gd name="T36" fmla="*/ 0 w 224"/>
                <a:gd name="T37" fmla="*/ 0 h 95"/>
                <a:gd name="T38" fmla="*/ 0 w 224"/>
                <a:gd name="T39" fmla="*/ 0 h 95"/>
                <a:gd name="T40" fmla="*/ 0 w 224"/>
                <a:gd name="T41" fmla="*/ 0 h 95"/>
                <a:gd name="T42" fmla="*/ 0 w 224"/>
                <a:gd name="T43" fmla="*/ 0 h 95"/>
                <a:gd name="T44" fmla="*/ 0 w 224"/>
                <a:gd name="T45" fmla="*/ 0 h 95"/>
                <a:gd name="T46" fmla="*/ 0 w 224"/>
                <a:gd name="T47" fmla="*/ 0 h 95"/>
                <a:gd name="T48" fmla="*/ 0 w 224"/>
                <a:gd name="T49" fmla="*/ 0 h 95"/>
                <a:gd name="T50" fmla="*/ 0 w 224"/>
                <a:gd name="T51" fmla="*/ 0 h 95"/>
                <a:gd name="T52" fmla="*/ 0 w 224"/>
                <a:gd name="T53" fmla="*/ 0 h 95"/>
                <a:gd name="T54" fmla="*/ 0 w 224"/>
                <a:gd name="T55" fmla="*/ 0 h 95"/>
                <a:gd name="T56" fmla="*/ 0 w 224"/>
                <a:gd name="T57" fmla="*/ 0 h 95"/>
                <a:gd name="T58" fmla="*/ 0 w 224"/>
                <a:gd name="T59" fmla="*/ 0 h 95"/>
                <a:gd name="T60" fmla="*/ 0 w 224"/>
                <a:gd name="T61" fmla="*/ 0 h 95"/>
                <a:gd name="T62" fmla="*/ 0 w 224"/>
                <a:gd name="T63" fmla="*/ 0 h 95"/>
                <a:gd name="T64" fmla="*/ 0 w 224"/>
                <a:gd name="T65" fmla="*/ 0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24" h="95">
                  <a:moveTo>
                    <a:pt x="224" y="47"/>
                  </a:moveTo>
                  <a:lnTo>
                    <a:pt x="223" y="56"/>
                  </a:lnTo>
                  <a:lnTo>
                    <a:pt x="218" y="65"/>
                  </a:lnTo>
                  <a:lnTo>
                    <a:pt x="212" y="73"/>
                  </a:lnTo>
                  <a:lnTo>
                    <a:pt x="203" y="81"/>
                  </a:lnTo>
                  <a:lnTo>
                    <a:pt x="194" y="87"/>
                  </a:lnTo>
                  <a:lnTo>
                    <a:pt x="184" y="91"/>
                  </a:lnTo>
                  <a:lnTo>
                    <a:pt x="173" y="94"/>
                  </a:lnTo>
                  <a:lnTo>
                    <a:pt x="163" y="95"/>
                  </a:lnTo>
                  <a:lnTo>
                    <a:pt x="142" y="94"/>
                  </a:lnTo>
                  <a:lnTo>
                    <a:pt x="122" y="89"/>
                  </a:lnTo>
                  <a:lnTo>
                    <a:pt x="102" y="84"/>
                  </a:lnTo>
                  <a:lnTo>
                    <a:pt x="82" y="77"/>
                  </a:lnTo>
                  <a:lnTo>
                    <a:pt x="61" y="69"/>
                  </a:lnTo>
                  <a:lnTo>
                    <a:pt x="42" y="62"/>
                  </a:lnTo>
                  <a:lnTo>
                    <a:pt x="21" y="53"/>
                  </a:lnTo>
                  <a:lnTo>
                    <a:pt x="0" y="47"/>
                  </a:lnTo>
                  <a:lnTo>
                    <a:pt x="21" y="40"/>
                  </a:lnTo>
                  <a:lnTo>
                    <a:pt x="42" y="33"/>
                  </a:lnTo>
                  <a:lnTo>
                    <a:pt x="61" y="24"/>
                  </a:lnTo>
                  <a:lnTo>
                    <a:pt x="82" y="18"/>
                  </a:lnTo>
                  <a:lnTo>
                    <a:pt x="102" y="11"/>
                  </a:lnTo>
                  <a:lnTo>
                    <a:pt x="122" y="5"/>
                  </a:lnTo>
                  <a:lnTo>
                    <a:pt x="142" y="1"/>
                  </a:lnTo>
                  <a:lnTo>
                    <a:pt x="163" y="0"/>
                  </a:lnTo>
                  <a:lnTo>
                    <a:pt x="173" y="1"/>
                  </a:lnTo>
                  <a:lnTo>
                    <a:pt x="184" y="4"/>
                  </a:lnTo>
                  <a:lnTo>
                    <a:pt x="194" y="8"/>
                  </a:lnTo>
                  <a:lnTo>
                    <a:pt x="203" y="13"/>
                  </a:lnTo>
                  <a:lnTo>
                    <a:pt x="212" y="20"/>
                  </a:lnTo>
                  <a:lnTo>
                    <a:pt x="218" y="29"/>
                  </a:lnTo>
                  <a:lnTo>
                    <a:pt x="223" y="37"/>
                  </a:lnTo>
                  <a:lnTo>
                    <a:pt x="224" y="47"/>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4" name="Freeform 286">
              <a:extLst>
                <a:ext uri="{FF2B5EF4-FFF2-40B4-BE49-F238E27FC236}">
                  <a16:creationId xmlns:a16="http://schemas.microsoft.com/office/drawing/2014/main" id="{1FD803FB-4CD3-48E4-924D-7965AFD388D1}"/>
                </a:ext>
              </a:extLst>
            </p:cNvPr>
            <p:cNvSpPr>
              <a:spLocks noEditPoints="1"/>
            </p:cNvSpPr>
            <p:nvPr/>
          </p:nvSpPr>
          <p:spPr bwMode="auto">
            <a:xfrm>
              <a:off x="2999" y="2481"/>
              <a:ext cx="53" cy="183"/>
            </a:xfrm>
            <a:custGeom>
              <a:avLst/>
              <a:gdLst>
                <a:gd name="T0" fmla="*/ 0 w 159"/>
                <a:gd name="T1" fmla="*/ 1 h 550"/>
                <a:gd name="T2" fmla="*/ 0 w 159"/>
                <a:gd name="T3" fmla="*/ 1 h 550"/>
                <a:gd name="T4" fmla="*/ 0 w 159"/>
                <a:gd name="T5" fmla="*/ 1 h 550"/>
                <a:gd name="T6" fmla="*/ 0 w 159"/>
                <a:gd name="T7" fmla="*/ 1 h 550"/>
                <a:gd name="T8" fmla="*/ 0 w 159"/>
                <a:gd name="T9" fmla="*/ 1 h 550"/>
                <a:gd name="T10" fmla="*/ 0 w 159"/>
                <a:gd name="T11" fmla="*/ 1 h 550"/>
                <a:gd name="T12" fmla="*/ 0 w 159"/>
                <a:gd name="T13" fmla="*/ 1 h 550"/>
                <a:gd name="T14" fmla="*/ 0 w 159"/>
                <a:gd name="T15" fmla="*/ 1 h 550"/>
                <a:gd name="T16" fmla="*/ 0 w 159"/>
                <a:gd name="T17" fmla="*/ 1 h 550"/>
                <a:gd name="T18" fmla="*/ 0 w 159"/>
                <a:gd name="T19" fmla="*/ 1 h 550"/>
                <a:gd name="T20" fmla="*/ 0 w 159"/>
                <a:gd name="T21" fmla="*/ 1 h 550"/>
                <a:gd name="T22" fmla="*/ 0 w 159"/>
                <a:gd name="T23" fmla="*/ 1 h 550"/>
                <a:gd name="T24" fmla="*/ 0 w 159"/>
                <a:gd name="T25" fmla="*/ 1 h 550"/>
                <a:gd name="T26" fmla="*/ 0 w 159"/>
                <a:gd name="T27" fmla="*/ 1 h 550"/>
                <a:gd name="T28" fmla="*/ 0 w 159"/>
                <a:gd name="T29" fmla="*/ 0 h 550"/>
                <a:gd name="T30" fmla="*/ 0 w 159"/>
                <a:gd name="T31" fmla="*/ 0 h 550"/>
                <a:gd name="T32" fmla="*/ 0 w 159"/>
                <a:gd name="T33" fmla="*/ 0 h 550"/>
                <a:gd name="T34" fmla="*/ 0 w 159"/>
                <a:gd name="T35" fmla="*/ 1 h 550"/>
                <a:gd name="T36" fmla="*/ 0 w 159"/>
                <a:gd name="T37" fmla="*/ 1 h 550"/>
                <a:gd name="T38" fmla="*/ 0 w 159"/>
                <a:gd name="T39" fmla="*/ 1 h 550"/>
                <a:gd name="T40" fmla="*/ 0 w 159"/>
                <a:gd name="T41" fmla="*/ 1 h 550"/>
                <a:gd name="T42" fmla="*/ 0 w 159"/>
                <a:gd name="T43" fmla="*/ 0 h 550"/>
                <a:gd name="T44" fmla="*/ 0 w 159"/>
                <a:gd name="T45" fmla="*/ 1 h 550"/>
                <a:gd name="T46" fmla="*/ 0 w 159"/>
                <a:gd name="T47" fmla="*/ 1 h 550"/>
                <a:gd name="T48" fmla="*/ 0 w 159"/>
                <a:gd name="T49" fmla="*/ 0 h 550"/>
                <a:gd name="T50" fmla="*/ 0 w 159"/>
                <a:gd name="T51" fmla="*/ 0 h 550"/>
                <a:gd name="T52" fmla="*/ 0 w 159"/>
                <a:gd name="T53" fmla="*/ 0 h 550"/>
                <a:gd name="T54" fmla="*/ 0 w 159"/>
                <a:gd name="T55" fmla="*/ 0 h 550"/>
                <a:gd name="T56" fmla="*/ 0 w 159"/>
                <a:gd name="T57" fmla="*/ 0 h 550"/>
                <a:gd name="T58" fmla="*/ 0 w 159"/>
                <a:gd name="T59" fmla="*/ 0 h 550"/>
                <a:gd name="T60" fmla="*/ 0 w 159"/>
                <a:gd name="T61" fmla="*/ 0 h 550"/>
                <a:gd name="T62" fmla="*/ 0 w 159"/>
                <a:gd name="T63" fmla="*/ 0 h 550"/>
                <a:gd name="T64" fmla="*/ 0 w 159"/>
                <a:gd name="T65" fmla="*/ 0 h 550"/>
                <a:gd name="T66" fmla="*/ 0 w 159"/>
                <a:gd name="T67" fmla="*/ 0 h 550"/>
                <a:gd name="T68" fmla="*/ 0 w 159"/>
                <a:gd name="T69" fmla="*/ 0 h 550"/>
                <a:gd name="T70" fmla="*/ 0 w 159"/>
                <a:gd name="T71" fmla="*/ 0 h 550"/>
                <a:gd name="T72" fmla="*/ 0 w 159"/>
                <a:gd name="T73" fmla="*/ 0 h 550"/>
                <a:gd name="T74" fmla="*/ 0 w 159"/>
                <a:gd name="T75" fmla="*/ 0 h 550"/>
                <a:gd name="T76" fmla="*/ 0 w 159"/>
                <a:gd name="T77" fmla="*/ 0 h 550"/>
                <a:gd name="T78" fmla="*/ 0 w 159"/>
                <a:gd name="T79" fmla="*/ 0 h 550"/>
                <a:gd name="T80" fmla="*/ 0 w 159"/>
                <a:gd name="T81" fmla="*/ 0 h 550"/>
                <a:gd name="T82" fmla="*/ 0 w 159"/>
                <a:gd name="T83" fmla="*/ 0 h 550"/>
                <a:gd name="T84" fmla="*/ 0 w 159"/>
                <a:gd name="T85" fmla="*/ 0 h 550"/>
                <a:gd name="T86" fmla="*/ 0 w 159"/>
                <a:gd name="T87" fmla="*/ 0 h 550"/>
                <a:gd name="T88" fmla="*/ 0 w 159"/>
                <a:gd name="T89" fmla="*/ 0 h 550"/>
                <a:gd name="T90" fmla="*/ 0 w 159"/>
                <a:gd name="T91" fmla="*/ 0 h 550"/>
                <a:gd name="T92" fmla="*/ 0 w 159"/>
                <a:gd name="T93" fmla="*/ 0 h 550"/>
                <a:gd name="T94" fmla="*/ 0 w 159"/>
                <a:gd name="T95" fmla="*/ 0 h 550"/>
                <a:gd name="T96" fmla="*/ 0 w 159"/>
                <a:gd name="T97" fmla="*/ 0 h 550"/>
                <a:gd name="T98" fmla="*/ 0 w 159"/>
                <a:gd name="T99" fmla="*/ 0 h 550"/>
                <a:gd name="T100" fmla="*/ 0 w 159"/>
                <a:gd name="T101" fmla="*/ 0 h 550"/>
                <a:gd name="T102" fmla="*/ 0 w 159"/>
                <a:gd name="T103" fmla="*/ 0 h 550"/>
                <a:gd name="T104" fmla="*/ 0 w 159"/>
                <a:gd name="T105" fmla="*/ 0 h 550"/>
                <a:gd name="T106" fmla="*/ 0 w 159"/>
                <a:gd name="T107" fmla="*/ 0 h 550"/>
                <a:gd name="T108" fmla="*/ 0 w 159"/>
                <a:gd name="T109" fmla="*/ 0 h 550"/>
                <a:gd name="T110" fmla="*/ 0 w 159"/>
                <a:gd name="T111" fmla="*/ 0 h 550"/>
                <a:gd name="T112" fmla="*/ 0 w 159"/>
                <a:gd name="T113" fmla="*/ 0 h 5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9" h="550">
                  <a:moveTo>
                    <a:pt x="77" y="466"/>
                  </a:moveTo>
                  <a:lnTo>
                    <a:pt x="85" y="442"/>
                  </a:lnTo>
                  <a:lnTo>
                    <a:pt x="95" y="445"/>
                  </a:lnTo>
                  <a:lnTo>
                    <a:pt x="103" y="449"/>
                  </a:lnTo>
                  <a:lnTo>
                    <a:pt x="110" y="455"/>
                  </a:lnTo>
                  <a:lnTo>
                    <a:pt x="116" y="460"/>
                  </a:lnTo>
                  <a:lnTo>
                    <a:pt x="120" y="467"/>
                  </a:lnTo>
                  <a:lnTo>
                    <a:pt x="123" y="474"/>
                  </a:lnTo>
                  <a:lnTo>
                    <a:pt x="125" y="484"/>
                  </a:lnTo>
                  <a:lnTo>
                    <a:pt x="125" y="493"/>
                  </a:lnTo>
                  <a:lnTo>
                    <a:pt x="124" y="504"/>
                  </a:lnTo>
                  <a:lnTo>
                    <a:pt x="121" y="515"/>
                  </a:lnTo>
                  <a:lnTo>
                    <a:pt x="116" y="525"/>
                  </a:lnTo>
                  <a:lnTo>
                    <a:pt x="109" y="533"/>
                  </a:lnTo>
                  <a:lnTo>
                    <a:pt x="105" y="538"/>
                  </a:lnTo>
                  <a:lnTo>
                    <a:pt x="99" y="540"/>
                  </a:lnTo>
                  <a:lnTo>
                    <a:pt x="95" y="543"/>
                  </a:lnTo>
                  <a:lnTo>
                    <a:pt x="89" y="546"/>
                  </a:lnTo>
                  <a:lnTo>
                    <a:pt x="83" y="547"/>
                  </a:lnTo>
                  <a:lnTo>
                    <a:pt x="77" y="549"/>
                  </a:lnTo>
                  <a:lnTo>
                    <a:pt x="70" y="550"/>
                  </a:lnTo>
                  <a:lnTo>
                    <a:pt x="63" y="550"/>
                  </a:lnTo>
                  <a:lnTo>
                    <a:pt x="56" y="550"/>
                  </a:lnTo>
                  <a:lnTo>
                    <a:pt x="49" y="549"/>
                  </a:lnTo>
                  <a:lnTo>
                    <a:pt x="42" y="547"/>
                  </a:lnTo>
                  <a:lnTo>
                    <a:pt x="37" y="546"/>
                  </a:lnTo>
                  <a:lnTo>
                    <a:pt x="31" y="543"/>
                  </a:lnTo>
                  <a:lnTo>
                    <a:pt x="26" y="540"/>
                  </a:lnTo>
                  <a:lnTo>
                    <a:pt x="20" y="538"/>
                  </a:lnTo>
                  <a:lnTo>
                    <a:pt x="16" y="533"/>
                  </a:lnTo>
                  <a:lnTo>
                    <a:pt x="9" y="525"/>
                  </a:lnTo>
                  <a:lnTo>
                    <a:pt x="4" y="515"/>
                  </a:lnTo>
                  <a:lnTo>
                    <a:pt x="1" y="504"/>
                  </a:lnTo>
                  <a:lnTo>
                    <a:pt x="0" y="492"/>
                  </a:lnTo>
                  <a:lnTo>
                    <a:pt x="1" y="481"/>
                  </a:lnTo>
                  <a:lnTo>
                    <a:pt x="2" y="471"/>
                  </a:lnTo>
                  <a:lnTo>
                    <a:pt x="7" y="463"/>
                  </a:lnTo>
                  <a:lnTo>
                    <a:pt x="13" y="456"/>
                  </a:lnTo>
                  <a:lnTo>
                    <a:pt x="18" y="452"/>
                  </a:lnTo>
                  <a:lnTo>
                    <a:pt x="23" y="449"/>
                  </a:lnTo>
                  <a:lnTo>
                    <a:pt x="30" y="445"/>
                  </a:lnTo>
                  <a:lnTo>
                    <a:pt x="37" y="442"/>
                  </a:lnTo>
                  <a:lnTo>
                    <a:pt x="41" y="467"/>
                  </a:lnTo>
                  <a:lnTo>
                    <a:pt x="37" y="468"/>
                  </a:lnTo>
                  <a:lnTo>
                    <a:pt x="33" y="470"/>
                  </a:lnTo>
                  <a:lnTo>
                    <a:pt x="29" y="473"/>
                  </a:lnTo>
                  <a:lnTo>
                    <a:pt x="26" y="477"/>
                  </a:lnTo>
                  <a:lnTo>
                    <a:pt x="25" y="479"/>
                  </a:lnTo>
                  <a:lnTo>
                    <a:pt x="22" y="484"/>
                  </a:lnTo>
                  <a:lnTo>
                    <a:pt x="20" y="488"/>
                  </a:lnTo>
                  <a:lnTo>
                    <a:pt x="20" y="493"/>
                  </a:lnTo>
                  <a:lnTo>
                    <a:pt x="22" y="500"/>
                  </a:lnTo>
                  <a:lnTo>
                    <a:pt x="23" y="507"/>
                  </a:lnTo>
                  <a:lnTo>
                    <a:pt x="26" y="513"/>
                  </a:lnTo>
                  <a:lnTo>
                    <a:pt x="30" y="517"/>
                  </a:lnTo>
                  <a:lnTo>
                    <a:pt x="36" y="521"/>
                  </a:lnTo>
                  <a:lnTo>
                    <a:pt x="44" y="522"/>
                  </a:lnTo>
                  <a:lnTo>
                    <a:pt x="52" y="525"/>
                  </a:lnTo>
                  <a:lnTo>
                    <a:pt x="62" y="525"/>
                  </a:lnTo>
                  <a:lnTo>
                    <a:pt x="73" y="525"/>
                  </a:lnTo>
                  <a:lnTo>
                    <a:pt x="81" y="522"/>
                  </a:lnTo>
                  <a:lnTo>
                    <a:pt x="89" y="521"/>
                  </a:lnTo>
                  <a:lnTo>
                    <a:pt x="95" y="517"/>
                  </a:lnTo>
                  <a:lnTo>
                    <a:pt x="99" y="513"/>
                  </a:lnTo>
                  <a:lnTo>
                    <a:pt x="102" y="507"/>
                  </a:lnTo>
                  <a:lnTo>
                    <a:pt x="103" y="500"/>
                  </a:lnTo>
                  <a:lnTo>
                    <a:pt x="105" y="493"/>
                  </a:lnTo>
                  <a:lnTo>
                    <a:pt x="105" y="489"/>
                  </a:lnTo>
                  <a:lnTo>
                    <a:pt x="103" y="485"/>
                  </a:lnTo>
                  <a:lnTo>
                    <a:pt x="100" y="481"/>
                  </a:lnTo>
                  <a:lnTo>
                    <a:pt x="98" y="477"/>
                  </a:lnTo>
                  <a:lnTo>
                    <a:pt x="94" y="473"/>
                  </a:lnTo>
                  <a:lnTo>
                    <a:pt x="89" y="470"/>
                  </a:lnTo>
                  <a:lnTo>
                    <a:pt x="84" y="468"/>
                  </a:lnTo>
                  <a:lnTo>
                    <a:pt x="77" y="466"/>
                  </a:lnTo>
                  <a:close/>
                  <a:moveTo>
                    <a:pt x="80" y="427"/>
                  </a:moveTo>
                  <a:lnTo>
                    <a:pt x="74" y="427"/>
                  </a:lnTo>
                  <a:lnTo>
                    <a:pt x="67" y="426"/>
                  </a:lnTo>
                  <a:lnTo>
                    <a:pt x="62" y="423"/>
                  </a:lnTo>
                  <a:lnTo>
                    <a:pt x="56" y="420"/>
                  </a:lnTo>
                  <a:lnTo>
                    <a:pt x="51" y="417"/>
                  </a:lnTo>
                  <a:lnTo>
                    <a:pt x="47" y="415"/>
                  </a:lnTo>
                  <a:lnTo>
                    <a:pt x="42" y="410"/>
                  </a:lnTo>
                  <a:lnTo>
                    <a:pt x="38" y="405"/>
                  </a:lnTo>
                  <a:lnTo>
                    <a:pt x="37" y="399"/>
                  </a:lnTo>
                  <a:lnTo>
                    <a:pt x="34" y="392"/>
                  </a:lnTo>
                  <a:lnTo>
                    <a:pt x="33" y="387"/>
                  </a:lnTo>
                  <a:lnTo>
                    <a:pt x="33" y="380"/>
                  </a:lnTo>
                  <a:lnTo>
                    <a:pt x="34" y="370"/>
                  </a:lnTo>
                  <a:lnTo>
                    <a:pt x="36" y="362"/>
                  </a:lnTo>
                  <a:lnTo>
                    <a:pt x="40" y="355"/>
                  </a:lnTo>
                  <a:lnTo>
                    <a:pt x="47" y="348"/>
                  </a:lnTo>
                  <a:lnTo>
                    <a:pt x="54" y="341"/>
                  </a:lnTo>
                  <a:lnTo>
                    <a:pt x="62" y="337"/>
                  </a:lnTo>
                  <a:lnTo>
                    <a:pt x="71" y="336"/>
                  </a:lnTo>
                  <a:lnTo>
                    <a:pt x="81" y="334"/>
                  </a:lnTo>
                  <a:lnTo>
                    <a:pt x="91" y="336"/>
                  </a:lnTo>
                  <a:lnTo>
                    <a:pt x="100" y="337"/>
                  </a:lnTo>
                  <a:lnTo>
                    <a:pt x="109" y="341"/>
                  </a:lnTo>
                  <a:lnTo>
                    <a:pt x="116" y="348"/>
                  </a:lnTo>
                  <a:lnTo>
                    <a:pt x="121" y="355"/>
                  </a:lnTo>
                  <a:lnTo>
                    <a:pt x="124" y="362"/>
                  </a:lnTo>
                  <a:lnTo>
                    <a:pt x="127" y="370"/>
                  </a:lnTo>
                  <a:lnTo>
                    <a:pt x="127" y="380"/>
                  </a:lnTo>
                  <a:lnTo>
                    <a:pt x="127" y="386"/>
                  </a:lnTo>
                  <a:lnTo>
                    <a:pt x="125" y="392"/>
                  </a:lnTo>
                  <a:lnTo>
                    <a:pt x="124" y="398"/>
                  </a:lnTo>
                  <a:lnTo>
                    <a:pt x="123" y="404"/>
                  </a:lnTo>
                  <a:lnTo>
                    <a:pt x="120" y="409"/>
                  </a:lnTo>
                  <a:lnTo>
                    <a:pt x="117" y="413"/>
                  </a:lnTo>
                  <a:lnTo>
                    <a:pt x="112" y="417"/>
                  </a:lnTo>
                  <a:lnTo>
                    <a:pt x="106" y="420"/>
                  </a:lnTo>
                  <a:lnTo>
                    <a:pt x="100" y="423"/>
                  </a:lnTo>
                  <a:lnTo>
                    <a:pt x="94" y="426"/>
                  </a:lnTo>
                  <a:lnTo>
                    <a:pt x="87" y="427"/>
                  </a:lnTo>
                  <a:lnTo>
                    <a:pt x="80" y="427"/>
                  </a:lnTo>
                  <a:close/>
                  <a:moveTo>
                    <a:pt x="81" y="402"/>
                  </a:moveTo>
                  <a:lnTo>
                    <a:pt x="88" y="402"/>
                  </a:lnTo>
                  <a:lnTo>
                    <a:pt x="94" y="401"/>
                  </a:lnTo>
                  <a:lnTo>
                    <a:pt x="99" y="399"/>
                  </a:lnTo>
                  <a:lnTo>
                    <a:pt x="103" y="397"/>
                  </a:lnTo>
                  <a:lnTo>
                    <a:pt x="107" y="394"/>
                  </a:lnTo>
                  <a:lnTo>
                    <a:pt x="110" y="390"/>
                  </a:lnTo>
                  <a:lnTo>
                    <a:pt x="112" y="386"/>
                  </a:lnTo>
                  <a:lnTo>
                    <a:pt x="112" y="380"/>
                  </a:lnTo>
                  <a:lnTo>
                    <a:pt x="112" y="376"/>
                  </a:lnTo>
                  <a:lnTo>
                    <a:pt x="110" y="372"/>
                  </a:lnTo>
                  <a:lnTo>
                    <a:pt x="107" y="368"/>
                  </a:lnTo>
                  <a:lnTo>
                    <a:pt x="103" y="365"/>
                  </a:lnTo>
                  <a:lnTo>
                    <a:pt x="99" y="362"/>
                  </a:lnTo>
                  <a:lnTo>
                    <a:pt x="94" y="361"/>
                  </a:lnTo>
                  <a:lnTo>
                    <a:pt x="88" y="359"/>
                  </a:lnTo>
                  <a:lnTo>
                    <a:pt x="81" y="359"/>
                  </a:lnTo>
                  <a:lnTo>
                    <a:pt x="74" y="359"/>
                  </a:lnTo>
                  <a:lnTo>
                    <a:pt x="67" y="361"/>
                  </a:lnTo>
                  <a:lnTo>
                    <a:pt x="62" y="362"/>
                  </a:lnTo>
                  <a:lnTo>
                    <a:pt x="58" y="365"/>
                  </a:lnTo>
                  <a:lnTo>
                    <a:pt x="55" y="368"/>
                  </a:lnTo>
                  <a:lnTo>
                    <a:pt x="52" y="372"/>
                  </a:lnTo>
                  <a:lnTo>
                    <a:pt x="51" y="376"/>
                  </a:lnTo>
                  <a:lnTo>
                    <a:pt x="51" y="380"/>
                  </a:lnTo>
                  <a:lnTo>
                    <a:pt x="51" y="386"/>
                  </a:lnTo>
                  <a:lnTo>
                    <a:pt x="52" y="390"/>
                  </a:lnTo>
                  <a:lnTo>
                    <a:pt x="55" y="394"/>
                  </a:lnTo>
                  <a:lnTo>
                    <a:pt x="58" y="397"/>
                  </a:lnTo>
                  <a:lnTo>
                    <a:pt x="62" y="399"/>
                  </a:lnTo>
                  <a:lnTo>
                    <a:pt x="67" y="401"/>
                  </a:lnTo>
                  <a:lnTo>
                    <a:pt x="74" y="402"/>
                  </a:lnTo>
                  <a:lnTo>
                    <a:pt x="81" y="402"/>
                  </a:lnTo>
                  <a:close/>
                  <a:moveTo>
                    <a:pt x="36" y="319"/>
                  </a:moveTo>
                  <a:lnTo>
                    <a:pt x="36" y="294"/>
                  </a:lnTo>
                  <a:lnTo>
                    <a:pt x="48" y="294"/>
                  </a:lnTo>
                  <a:lnTo>
                    <a:pt x="41" y="289"/>
                  </a:lnTo>
                  <a:lnTo>
                    <a:pt x="37" y="282"/>
                  </a:lnTo>
                  <a:lnTo>
                    <a:pt x="34" y="275"/>
                  </a:lnTo>
                  <a:lnTo>
                    <a:pt x="33" y="268"/>
                  </a:lnTo>
                  <a:lnTo>
                    <a:pt x="33" y="264"/>
                  </a:lnTo>
                  <a:lnTo>
                    <a:pt x="34" y="260"/>
                  </a:lnTo>
                  <a:lnTo>
                    <a:pt x="36" y="256"/>
                  </a:lnTo>
                  <a:lnTo>
                    <a:pt x="37" y="253"/>
                  </a:lnTo>
                  <a:lnTo>
                    <a:pt x="38" y="250"/>
                  </a:lnTo>
                  <a:lnTo>
                    <a:pt x="41" y="247"/>
                  </a:lnTo>
                  <a:lnTo>
                    <a:pt x="44" y="246"/>
                  </a:lnTo>
                  <a:lnTo>
                    <a:pt x="47" y="243"/>
                  </a:lnTo>
                  <a:lnTo>
                    <a:pt x="44" y="241"/>
                  </a:lnTo>
                  <a:lnTo>
                    <a:pt x="41" y="236"/>
                  </a:lnTo>
                  <a:lnTo>
                    <a:pt x="38" y="234"/>
                  </a:lnTo>
                  <a:lnTo>
                    <a:pt x="37" y="231"/>
                  </a:lnTo>
                  <a:lnTo>
                    <a:pt x="36" y="228"/>
                  </a:lnTo>
                  <a:lnTo>
                    <a:pt x="34" y="224"/>
                  </a:lnTo>
                  <a:lnTo>
                    <a:pt x="33" y="220"/>
                  </a:lnTo>
                  <a:lnTo>
                    <a:pt x="33" y="216"/>
                  </a:lnTo>
                  <a:lnTo>
                    <a:pt x="33" y="212"/>
                  </a:lnTo>
                  <a:lnTo>
                    <a:pt x="34" y="207"/>
                  </a:lnTo>
                  <a:lnTo>
                    <a:pt x="36" y="203"/>
                  </a:lnTo>
                  <a:lnTo>
                    <a:pt x="37" y="199"/>
                  </a:lnTo>
                  <a:lnTo>
                    <a:pt x="40" y="196"/>
                  </a:lnTo>
                  <a:lnTo>
                    <a:pt x="42" y="194"/>
                  </a:lnTo>
                  <a:lnTo>
                    <a:pt x="45" y="191"/>
                  </a:lnTo>
                  <a:lnTo>
                    <a:pt x="49" y="189"/>
                  </a:lnTo>
                  <a:lnTo>
                    <a:pt x="52" y="188"/>
                  </a:lnTo>
                  <a:lnTo>
                    <a:pt x="56" y="188"/>
                  </a:lnTo>
                  <a:lnTo>
                    <a:pt x="62" y="187"/>
                  </a:lnTo>
                  <a:lnTo>
                    <a:pt x="67" y="187"/>
                  </a:lnTo>
                  <a:lnTo>
                    <a:pt x="125" y="187"/>
                  </a:lnTo>
                  <a:lnTo>
                    <a:pt x="125" y="212"/>
                  </a:lnTo>
                  <a:lnTo>
                    <a:pt x="73" y="212"/>
                  </a:lnTo>
                  <a:lnTo>
                    <a:pt x="67" y="212"/>
                  </a:lnTo>
                  <a:lnTo>
                    <a:pt x="62" y="212"/>
                  </a:lnTo>
                  <a:lnTo>
                    <a:pt x="58" y="212"/>
                  </a:lnTo>
                  <a:lnTo>
                    <a:pt x="56" y="213"/>
                  </a:lnTo>
                  <a:lnTo>
                    <a:pt x="54" y="216"/>
                  </a:lnTo>
                  <a:lnTo>
                    <a:pt x="52" y="217"/>
                  </a:lnTo>
                  <a:lnTo>
                    <a:pt x="51" y="220"/>
                  </a:lnTo>
                  <a:lnTo>
                    <a:pt x="51" y="224"/>
                  </a:lnTo>
                  <a:lnTo>
                    <a:pt x="51" y="225"/>
                  </a:lnTo>
                  <a:lnTo>
                    <a:pt x="52" y="228"/>
                  </a:lnTo>
                  <a:lnTo>
                    <a:pt x="52" y="229"/>
                  </a:lnTo>
                  <a:lnTo>
                    <a:pt x="54" y="232"/>
                  </a:lnTo>
                  <a:lnTo>
                    <a:pt x="56" y="234"/>
                  </a:lnTo>
                  <a:lnTo>
                    <a:pt x="58" y="236"/>
                  </a:lnTo>
                  <a:lnTo>
                    <a:pt x="60" y="238"/>
                  </a:lnTo>
                  <a:lnTo>
                    <a:pt x="63" y="239"/>
                  </a:lnTo>
                  <a:lnTo>
                    <a:pt x="66" y="241"/>
                  </a:lnTo>
                  <a:lnTo>
                    <a:pt x="71" y="241"/>
                  </a:lnTo>
                  <a:lnTo>
                    <a:pt x="76" y="241"/>
                  </a:lnTo>
                  <a:lnTo>
                    <a:pt x="83" y="241"/>
                  </a:lnTo>
                  <a:lnTo>
                    <a:pt x="125" y="241"/>
                  </a:lnTo>
                  <a:lnTo>
                    <a:pt x="125" y="265"/>
                  </a:lnTo>
                  <a:lnTo>
                    <a:pt x="76" y="265"/>
                  </a:lnTo>
                  <a:lnTo>
                    <a:pt x="70" y="265"/>
                  </a:lnTo>
                  <a:lnTo>
                    <a:pt x="65" y="265"/>
                  </a:lnTo>
                  <a:lnTo>
                    <a:pt x="60" y="265"/>
                  </a:lnTo>
                  <a:lnTo>
                    <a:pt x="58" y="267"/>
                  </a:lnTo>
                  <a:lnTo>
                    <a:pt x="56" y="267"/>
                  </a:lnTo>
                  <a:lnTo>
                    <a:pt x="55" y="268"/>
                  </a:lnTo>
                  <a:lnTo>
                    <a:pt x="54" y="268"/>
                  </a:lnTo>
                  <a:lnTo>
                    <a:pt x="52" y="270"/>
                  </a:lnTo>
                  <a:lnTo>
                    <a:pt x="51" y="271"/>
                  </a:lnTo>
                  <a:lnTo>
                    <a:pt x="51" y="272"/>
                  </a:lnTo>
                  <a:lnTo>
                    <a:pt x="51" y="275"/>
                  </a:lnTo>
                  <a:lnTo>
                    <a:pt x="51" y="276"/>
                  </a:lnTo>
                  <a:lnTo>
                    <a:pt x="51" y="279"/>
                  </a:lnTo>
                  <a:lnTo>
                    <a:pt x="52" y="282"/>
                  </a:lnTo>
                  <a:lnTo>
                    <a:pt x="52" y="283"/>
                  </a:lnTo>
                  <a:lnTo>
                    <a:pt x="54" y="286"/>
                  </a:lnTo>
                  <a:lnTo>
                    <a:pt x="55" y="287"/>
                  </a:lnTo>
                  <a:lnTo>
                    <a:pt x="58" y="290"/>
                  </a:lnTo>
                  <a:lnTo>
                    <a:pt x="59" y="292"/>
                  </a:lnTo>
                  <a:lnTo>
                    <a:pt x="62" y="293"/>
                  </a:lnTo>
                  <a:lnTo>
                    <a:pt x="66" y="294"/>
                  </a:lnTo>
                  <a:lnTo>
                    <a:pt x="70" y="294"/>
                  </a:lnTo>
                  <a:lnTo>
                    <a:pt x="76" y="294"/>
                  </a:lnTo>
                  <a:lnTo>
                    <a:pt x="81" y="294"/>
                  </a:lnTo>
                  <a:lnTo>
                    <a:pt x="125" y="294"/>
                  </a:lnTo>
                  <a:lnTo>
                    <a:pt x="125" y="319"/>
                  </a:lnTo>
                  <a:lnTo>
                    <a:pt x="36" y="319"/>
                  </a:lnTo>
                  <a:close/>
                  <a:moveTo>
                    <a:pt x="36" y="163"/>
                  </a:moveTo>
                  <a:lnTo>
                    <a:pt x="36" y="138"/>
                  </a:lnTo>
                  <a:lnTo>
                    <a:pt x="49" y="138"/>
                  </a:lnTo>
                  <a:lnTo>
                    <a:pt x="45" y="136"/>
                  </a:lnTo>
                  <a:lnTo>
                    <a:pt x="42" y="133"/>
                  </a:lnTo>
                  <a:lnTo>
                    <a:pt x="40" y="130"/>
                  </a:lnTo>
                  <a:lnTo>
                    <a:pt x="37" y="127"/>
                  </a:lnTo>
                  <a:lnTo>
                    <a:pt x="36" y="124"/>
                  </a:lnTo>
                  <a:lnTo>
                    <a:pt x="34" y="120"/>
                  </a:lnTo>
                  <a:lnTo>
                    <a:pt x="33" y="116"/>
                  </a:lnTo>
                  <a:lnTo>
                    <a:pt x="33" y="112"/>
                  </a:lnTo>
                  <a:lnTo>
                    <a:pt x="34" y="105"/>
                  </a:lnTo>
                  <a:lnTo>
                    <a:pt x="36" y="98"/>
                  </a:lnTo>
                  <a:lnTo>
                    <a:pt x="40" y="93"/>
                  </a:lnTo>
                  <a:lnTo>
                    <a:pt x="45" y="87"/>
                  </a:lnTo>
                  <a:lnTo>
                    <a:pt x="52" y="83"/>
                  </a:lnTo>
                  <a:lnTo>
                    <a:pt x="60" y="79"/>
                  </a:lnTo>
                  <a:lnTo>
                    <a:pt x="70" y="78"/>
                  </a:lnTo>
                  <a:lnTo>
                    <a:pt x="80" y="76"/>
                  </a:lnTo>
                  <a:lnTo>
                    <a:pt x="91" y="78"/>
                  </a:lnTo>
                  <a:lnTo>
                    <a:pt x="100" y="79"/>
                  </a:lnTo>
                  <a:lnTo>
                    <a:pt x="109" y="83"/>
                  </a:lnTo>
                  <a:lnTo>
                    <a:pt x="116" y="87"/>
                  </a:lnTo>
                  <a:lnTo>
                    <a:pt x="121" y="93"/>
                  </a:lnTo>
                  <a:lnTo>
                    <a:pt x="124" y="98"/>
                  </a:lnTo>
                  <a:lnTo>
                    <a:pt x="127" y="105"/>
                  </a:lnTo>
                  <a:lnTo>
                    <a:pt x="127" y="113"/>
                  </a:lnTo>
                  <a:lnTo>
                    <a:pt x="127" y="116"/>
                  </a:lnTo>
                  <a:lnTo>
                    <a:pt x="127" y="119"/>
                  </a:lnTo>
                  <a:lnTo>
                    <a:pt x="127" y="123"/>
                  </a:lnTo>
                  <a:lnTo>
                    <a:pt x="125" y="126"/>
                  </a:lnTo>
                  <a:lnTo>
                    <a:pt x="124" y="129"/>
                  </a:lnTo>
                  <a:lnTo>
                    <a:pt x="121" y="131"/>
                  </a:lnTo>
                  <a:lnTo>
                    <a:pt x="118" y="136"/>
                  </a:lnTo>
                  <a:lnTo>
                    <a:pt x="116" y="138"/>
                  </a:lnTo>
                  <a:lnTo>
                    <a:pt x="159" y="138"/>
                  </a:lnTo>
                  <a:lnTo>
                    <a:pt x="159" y="163"/>
                  </a:lnTo>
                  <a:lnTo>
                    <a:pt x="36" y="163"/>
                  </a:lnTo>
                  <a:close/>
                  <a:moveTo>
                    <a:pt x="80" y="138"/>
                  </a:moveTo>
                  <a:lnTo>
                    <a:pt x="87" y="138"/>
                  </a:lnTo>
                  <a:lnTo>
                    <a:pt x="94" y="137"/>
                  </a:lnTo>
                  <a:lnTo>
                    <a:pt x="99" y="136"/>
                  </a:lnTo>
                  <a:lnTo>
                    <a:pt x="103" y="133"/>
                  </a:lnTo>
                  <a:lnTo>
                    <a:pt x="107" y="130"/>
                  </a:lnTo>
                  <a:lnTo>
                    <a:pt x="110" y="126"/>
                  </a:lnTo>
                  <a:lnTo>
                    <a:pt x="112" y="123"/>
                  </a:lnTo>
                  <a:lnTo>
                    <a:pt x="112" y="119"/>
                  </a:lnTo>
                  <a:lnTo>
                    <a:pt x="112" y="115"/>
                  </a:lnTo>
                  <a:lnTo>
                    <a:pt x="110" y="112"/>
                  </a:lnTo>
                  <a:lnTo>
                    <a:pt x="107" y="109"/>
                  </a:lnTo>
                  <a:lnTo>
                    <a:pt x="105" y="107"/>
                  </a:lnTo>
                  <a:lnTo>
                    <a:pt x="100" y="104"/>
                  </a:lnTo>
                  <a:lnTo>
                    <a:pt x="95" y="102"/>
                  </a:lnTo>
                  <a:lnTo>
                    <a:pt x="88" y="101"/>
                  </a:lnTo>
                  <a:lnTo>
                    <a:pt x="81" y="101"/>
                  </a:lnTo>
                  <a:lnTo>
                    <a:pt x="74" y="101"/>
                  </a:lnTo>
                  <a:lnTo>
                    <a:pt x="67" y="102"/>
                  </a:lnTo>
                  <a:lnTo>
                    <a:pt x="62" y="104"/>
                  </a:lnTo>
                  <a:lnTo>
                    <a:pt x="58" y="107"/>
                  </a:lnTo>
                  <a:lnTo>
                    <a:pt x="55" y="109"/>
                  </a:lnTo>
                  <a:lnTo>
                    <a:pt x="52" y="112"/>
                  </a:lnTo>
                  <a:lnTo>
                    <a:pt x="51" y="116"/>
                  </a:lnTo>
                  <a:lnTo>
                    <a:pt x="51" y="119"/>
                  </a:lnTo>
                  <a:lnTo>
                    <a:pt x="51" y="123"/>
                  </a:lnTo>
                  <a:lnTo>
                    <a:pt x="52" y="127"/>
                  </a:lnTo>
                  <a:lnTo>
                    <a:pt x="55" y="130"/>
                  </a:lnTo>
                  <a:lnTo>
                    <a:pt x="58" y="133"/>
                  </a:lnTo>
                  <a:lnTo>
                    <a:pt x="62" y="136"/>
                  </a:lnTo>
                  <a:lnTo>
                    <a:pt x="67" y="137"/>
                  </a:lnTo>
                  <a:lnTo>
                    <a:pt x="73" y="138"/>
                  </a:lnTo>
                  <a:lnTo>
                    <a:pt x="80" y="138"/>
                  </a:lnTo>
                  <a:close/>
                  <a:moveTo>
                    <a:pt x="125" y="33"/>
                  </a:moveTo>
                  <a:lnTo>
                    <a:pt x="125" y="58"/>
                  </a:lnTo>
                  <a:lnTo>
                    <a:pt x="36" y="58"/>
                  </a:lnTo>
                  <a:lnTo>
                    <a:pt x="36" y="33"/>
                  </a:lnTo>
                  <a:lnTo>
                    <a:pt x="48" y="33"/>
                  </a:lnTo>
                  <a:lnTo>
                    <a:pt x="44" y="31"/>
                  </a:lnTo>
                  <a:lnTo>
                    <a:pt x="41" y="28"/>
                  </a:lnTo>
                  <a:lnTo>
                    <a:pt x="38" y="26"/>
                  </a:lnTo>
                  <a:lnTo>
                    <a:pt x="36" y="24"/>
                  </a:lnTo>
                  <a:lnTo>
                    <a:pt x="34" y="21"/>
                  </a:lnTo>
                  <a:lnTo>
                    <a:pt x="34" y="20"/>
                  </a:lnTo>
                  <a:lnTo>
                    <a:pt x="33" y="17"/>
                  </a:lnTo>
                  <a:lnTo>
                    <a:pt x="33" y="14"/>
                  </a:lnTo>
                  <a:lnTo>
                    <a:pt x="33" y="11"/>
                  </a:lnTo>
                  <a:lnTo>
                    <a:pt x="34" y="7"/>
                  </a:lnTo>
                  <a:lnTo>
                    <a:pt x="36" y="3"/>
                  </a:lnTo>
                  <a:lnTo>
                    <a:pt x="38" y="0"/>
                  </a:lnTo>
                  <a:lnTo>
                    <a:pt x="62" y="6"/>
                  </a:lnTo>
                  <a:lnTo>
                    <a:pt x="60" y="8"/>
                  </a:lnTo>
                  <a:lnTo>
                    <a:pt x="59" y="11"/>
                  </a:lnTo>
                  <a:lnTo>
                    <a:pt x="58" y="14"/>
                  </a:lnTo>
                  <a:lnTo>
                    <a:pt x="58" y="17"/>
                  </a:lnTo>
                  <a:lnTo>
                    <a:pt x="58" y="20"/>
                  </a:lnTo>
                  <a:lnTo>
                    <a:pt x="58" y="22"/>
                  </a:lnTo>
                  <a:lnTo>
                    <a:pt x="59" y="24"/>
                  </a:lnTo>
                  <a:lnTo>
                    <a:pt x="60" y="26"/>
                  </a:lnTo>
                  <a:lnTo>
                    <a:pt x="62" y="28"/>
                  </a:lnTo>
                  <a:lnTo>
                    <a:pt x="63" y="29"/>
                  </a:lnTo>
                  <a:lnTo>
                    <a:pt x="66" y="31"/>
                  </a:lnTo>
                  <a:lnTo>
                    <a:pt x="70" y="32"/>
                  </a:lnTo>
                  <a:lnTo>
                    <a:pt x="74" y="33"/>
                  </a:lnTo>
                  <a:lnTo>
                    <a:pt x="81" y="33"/>
                  </a:lnTo>
                  <a:lnTo>
                    <a:pt x="89" y="33"/>
                  </a:lnTo>
                  <a:lnTo>
                    <a:pt x="99" y="33"/>
                  </a:lnTo>
                  <a:lnTo>
                    <a:pt x="125" y="33"/>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5" name="Freeform 287">
              <a:extLst>
                <a:ext uri="{FF2B5EF4-FFF2-40B4-BE49-F238E27FC236}">
                  <a16:creationId xmlns:a16="http://schemas.microsoft.com/office/drawing/2014/main" id="{C0DBD334-068B-42CB-934A-26F07904F828}"/>
                </a:ext>
              </a:extLst>
            </p:cNvPr>
            <p:cNvSpPr>
              <a:spLocks noEditPoints="1"/>
            </p:cNvSpPr>
            <p:nvPr/>
          </p:nvSpPr>
          <p:spPr bwMode="auto">
            <a:xfrm>
              <a:off x="3010" y="2327"/>
              <a:ext cx="31" cy="153"/>
            </a:xfrm>
            <a:custGeom>
              <a:avLst/>
              <a:gdLst>
                <a:gd name="T0" fmla="*/ 0 w 94"/>
                <a:gd name="T1" fmla="*/ 1 h 460"/>
                <a:gd name="T2" fmla="*/ 0 w 94"/>
                <a:gd name="T3" fmla="*/ 1 h 460"/>
                <a:gd name="T4" fmla="*/ 0 w 94"/>
                <a:gd name="T5" fmla="*/ 1 h 460"/>
                <a:gd name="T6" fmla="*/ 0 w 94"/>
                <a:gd name="T7" fmla="*/ 1 h 460"/>
                <a:gd name="T8" fmla="*/ 0 w 94"/>
                <a:gd name="T9" fmla="*/ 1 h 460"/>
                <a:gd name="T10" fmla="*/ 0 w 94"/>
                <a:gd name="T11" fmla="*/ 1 h 460"/>
                <a:gd name="T12" fmla="*/ 0 w 94"/>
                <a:gd name="T13" fmla="*/ 1 h 460"/>
                <a:gd name="T14" fmla="*/ 0 w 94"/>
                <a:gd name="T15" fmla="*/ 1 h 460"/>
                <a:gd name="T16" fmla="*/ 0 w 94"/>
                <a:gd name="T17" fmla="*/ 1 h 460"/>
                <a:gd name="T18" fmla="*/ 0 w 94"/>
                <a:gd name="T19" fmla="*/ 1 h 460"/>
                <a:gd name="T20" fmla="*/ 0 w 94"/>
                <a:gd name="T21" fmla="*/ 1 h 460"/>
                <a:gd name="T22" fmla="*/ 0 w 94"/>
                <a:gd name="T23" fmla="*/ 1 h 460"/>
                <a:gd name="T24" fmla="*/ 0 w 94"/>
                <a:gd name="T25" fmla="*/ 0 h 460"/>
                <a:gd name="T26" fmla="*/ 0 w 94"/>
                <a:gd name="T27" fmla="*/ 0 h 460"/>
                <a:gd name="T28" fmla="*/ 0 w 94"/>
                <a:gd name="T29" fmla="*/ 0 h 460"/>
                <a:gd name="T30" fmla="*/ 0 w 94"/>
                <a:gd name="T31" fmla="*/ 0 h 460"/>
                <a:gd name="T32" fmla="*/ 0 w 94"/>
                <a:gd name="T33" fmla="*/ 0 h 460"/>
                <a:gd name="T34" fmla="*/ 0 w 94"/>
                <a:gd name="T35" fmla="*/ 0 h 460"/>
                <a:gd name="T36" fmla="*/ 0 w 94"/>
                <a:gd name="T37" fmla="*/ 0 h 460"/>
                <a:gd name="T38" fmla="*/ 0 w 94"/>
                <a:gd name="T39" fmla="*/ 0 h 460"/>
                <a:gd name="T40" fmla="*/ 0 w 94"/>
                <a:gd name="T41" fmla="*/ 0 h 460"/>
                <a:gd name="T42" fmla="*/ 0 w 94"/>
                <a:gd name="T43" fmla="*/ 0 h 460"/>
                <a:gd name="T44" fmla="*/ 0 w 94"/>
                <a:gd name="T45" fmla="*/ 0 h 460"/>
                <a:gd name="T46" fmla="*/ 0 w 94"/>
                <a:gd name="T47" fmla="*/ 0 h 460"/>
                <a:gd name="T48" fmla="*/ 0 w 94"/>
                <a:gd name="T49" fmla="*/ 0 h 460"/>
                <a:gd name="T50" fmla="*/ 0 w 94"/>
                <a:gd name="T51" fmla="*/ 0 h 460"/>
                <a:gd name="T52" fmla="*/ 0 w 94"/>
                <a:gd name="T53" fmla="*/ 0 h 460"/>
                <a:gd name="T54" fmla="*/ 0 w 94"/>
                <a:gd name="T55" fmla="*/ 0 h 460"/>
                <a:gd name="T56" fmla="*/ 0 w 94"/>
                <a:gd name="T57" fmla="*/ 0 h 460"/>
                <a:gd name="T58" fmla="*/ 0 w 94"/>
                <a:gd name="T59" fmla="*/ 0 h 460"/>
                <a:gd name="T60" fmla="*/ 0 w 94"/>
                <a:gd name="T61" fmla="*/ 0 h 460"/>
                <a:gd name="T62" fmla="*/ 0 w 94"/>
                <a:gd name="T63" fmla="*/ 0 h 460"/>
                <a:gd name="T64" fmla="*/ 0 w 94"/>
                <a:gd name="T65" fmla="*/ 0 h 460"/>
                <a:gd name="T66" fmla="*/ 0 w 94"/>
                <a:gd name="T67" fmla="*/ 0 h 460"/>
                <a:gd name="T68" fmla="*/ 0 w 94"/>
                <a:gd name="T69" fmla="*/ 0 h 460"/>
                <a:gd name="T70" fmla="*/ 0 w 94"/>
                <a:gd name="T71" fmla="*/ 0 h 460"/>
                <a:gd name="T72" fmla="*/ 0 w 94"/>
                <a:gd name="T73" fmla="*/ 0 h 460"/>
                <a:gd name="T74" fmla="*/ 0 w 94"/>
                <a:gd name="T75" fmla="*/ 0 h 460"/>
                <a:gd name="T76" fmla="*/ 0 w 94"/>
                <a:gd name="T77" fmla="*/ 0 h 460"/>
                <a:gd name="T78" fmla="*/ 0 w 94"/>
                <a:gd name="T79" fmla="*/ 0 h 460"/>
                <a:gd name="T80" fmla="*/ 0 w 94"/>
                <a:gd name="T81" fmla="*/ 0 h 460"/>
                <a:gd name="T82" fmla="*/ 0 w 94"/>
                <a:gd name="T83" fmla="*/ 0 h 460"/>
                <a:gd name="T84" fmla="*/ 0 w 94"/>
                <a:gd name="T85" fmla="*/ 0 h 460"/>
                <a:gd name="T86" fmla="*/ 0 w 94"/>
                <a:gd name="T87" fmla="*/ 0 h 460"/>
                <a:gd name="T88" fmla="*/ 0 w 94"/>
                <a:gd name="T89" fmla="*/ 0 h 460"/>
                <a:gd name="T90" fmla="*/ 0 w 94"/>
                <a:gd name="T91" fmla="*/ 0 h 460"/>
                <a:gd name="T92" fmla="*/ 0 w 94"/>
                <a:gd name="T93" fmla="*/ 0 h 460"/>
                <a:gd name="T94" fmla="*/ 0 w 94"/>
                <a:gd name="T95" fmla="*/ 0 h 460"/>
                <a:gd name="T96" fmla="*/ 0 w 94"/>
                <a:gd name="T97" fmla="*/ 0 h 460"/>
                <a:gd name="T98" fmla="*/ 0 w 94"/>
                <a:gd name="T99" fmla="*/ 0 h 460"/>
                <a:gd name="T100" fmla="*/ 0 w 94"/>
                <a:gd name="T101" fmla="*/ 0 h 460"/>
                <a:gd name="T102" fmla="*/ 0 w 94"/>
                <a:gd name="T103" fmla="*/ 0 h 460"/>
                <a:gd name="T104" fmla="*/ 0 w 94"/>
                <a:gd name="T105" fmla="*/ 0 h 460"/>
                <a:gd name="T106" fmla="*/ 0 w 94"/>
                <a:gd name="T107" fmla="*/ 0 h 460"/>
                <a:gd name="T108" fmla="*/ 0 w 94"/>
                <a:gd name="T109" fmla="*/ 0 h 460"/>
                <a:gd name="T110" fmla="*/ 0 w 94"/>
                <a:gd name="T111" fmla="*/ 0 h 460"/>
                <a:gd name="T112" fmla="*/ 0 w 94"/>
                <a:gd name="T113" fmla="*/ 0 h 460"/>
                <a:gd name="T114" fmla="*/ 0 w 94"/>
                <a:gd name="T115" fmla="*/ 0 h 460"/>
                <a:gd name="T116" fmla="*/ 0 w 94"/>
                <a:gd name="T117" fmla="*/ 0 h 460"/>
                <a:gd name="T118" fmla="*/ 0 w 94"/>
                <a:gd name="T119" fmla="*/ 0 h 460"/>
                <a:gd name="T120" fmla="*/ 0 w 94"/>
                <a:gd name="T121" fmla="*/ 0 h 460"/>
                <a:gd name="T122" fmla="*/ 0 w 94"/>
                <a:gd name="T123" fmla="*/ 0 h 460"/>
                <a:gd name="T124" fmla="*/ 0 w 94"/>
                <a:gd name="T125" fmla="*/ 0 h 4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4" h="460">
                  <a:moveTo>
                    <a:pt x="66" y="402"/>
                  </a:moveTo>
                  <a:lnTo>
                    <a:pt x="69" y="378"/>
                  </a:lnTo>
                  <a:lnTo>
                    <a:pt x="74" y="380"/>
                  </a:lnTo>
                  <a:lnTo>
                    <a:pt x="80" y="383"/>
                  </a:lnTo>
                  <a:lnTo>
                    <a:pt x="84" y="387"/>
                  </a:lnTo>
                  <a:lnTo>
                    <a:pt x="88" y="391"/>
                  </a:lnTo>
                  <a:lnTo>
                    <a:pt x="91" y="397"/>
                  </a:lnTo>
                  <a:lnTo>
                    <a:pt x="92" y="402"/>
                  </a:lnTo>
                  <a:lnTo>
                    <a:pt x="94" y="409"/>
                  </a:lnTo>
                  <a:lnTo>
                    <a:pt x="94" y="416"/>
                  </a:lnTo>
                  <a:lnTo>
                    <a:pt x="94" y="427"/>
                  </a:lnTo>
                  <a:lnTo>
                    <a:pt x="91" y="437"/>
                  </a:lnTo>
                  <a:lnTo>
                    <a:pt x="87" y="445"/>
                  </a:lnTo>
                  <a:lnTo>
                    <a:pt x="80" y="451"/>
                  </a:lnTo>
                  <a:lnTo>
                    <a:pt x="73" y="455"/>
                  </a:lnTo>
                  <a:lnTo>
                    <a:pt x="66" y="458"/>
                  </a:lnTo>
                  <a:lnTo>
                    <a:pt x="58" y="459"/>
                  </a:lnTo>
                  <a:lnTo>
                    <a:pt x="48" y="460"/>
                  </a:lnTo>
                  <a:lnTo>
                    <a:pt x="37" y="459"/>
                  </a:lnTo>
                  <a:lnTo>
                    <a:pt x="29" y="458"/>
                  </a:lnTo>
                  <a:lnTo>
                    <a:pt x="19" y="454"/>
                  </a:lnTo>
                  <a:lnTo>
                    <a:pt x="12" y="448"/>
                  </a:lnTo>
                  <a:lnTo>
                    <a:pt x="7" y="442"/>
                  </a:lnTo>
                  <a:lnTo>
                    <a:pt x="3" y="436"/>
                  </a:lnTo>
                  <a:lnTo>
                    <a:pt x="1" y="427"/>
                  </a:lnTo>
                  <a:lnTo>
                    <a:pt x="0" y="419"/>
                  </a:lnTo>
                  <a:lnTo>
                    <a:pt x="1" y="409"/>
                  </a:lnTo>
                  <a:lnTo>
                    <a:pt x="3" y="401"/>
                  </a:lnTo>
                  <a:lnTo>
                    <a:pt x="7" y="394"/>
                  </a:lnTo>
                  <a:lnTo>
                    <a:pt x="14" y="387"/>
                  </a:lnTo>
                  <a:lnTo>
                    <a:pt x="18" y="384"/>
                  </a:lnTo>
                  <a:lnTo>
                    <a:pt x="22" y="382"/>
                  </a:lnTo>
                  <a:lnTo>
                    <a:pt x="26" y="380"/>
                  </a:lnTo>
                  <a:lnTo>
                    <a:pt x="32" y="379"/>
                  </a:lnTo>
                  <a:lnTo>
                    <a:pt x="37" y="378"/>
                  </a:lnTo>
                  <a:lnTo>
                    <a:pt x="43" y="376"/>
                  </a:lnTo>
                  <a:lnTo>
                    <a:pt x="48" y="376"/>
                  </a:lnTo>
                  <a:lnTo>
                    <a:pt x="55" y="376"/>
                  </a:lnTo>
                  <a:lnTo>
                    <a:pt x="55" y="436"/>
                  </a:lnTo>
                  <a:lnTo>
                    <a:pt x="61" y="436"/>
                  </a:lnTo>
                  <a:lnTo>
                    <a:pt x="65" y="434"/>
                  </a:lnTo>
                  <a:lnTo>
                    <a:pt x="69" y="433"/>
                  </a:lnTo>
                  <a:lnTo>
                    <a:pt x="72" y="430"/>
                  </a:lnTo>
                  <a:lnTo>
                    <a:pt x="74" y="427"/>
                  </a:lnTo>
                  <a:lnTo>
                    <a:pt x="77" y="423"/>
                  </a:lnTo>
                  <a:lnTo>
                    <a:pt x="79" y="420"/>
                  </a:lnTo>
                  <a:lnTo>
                    <a:pt x="79" y="416"/>
                  </a:lnTo>
                  <a:lnTo>
                    <a:pt x="79" y="413"/>
                  </a:lnTo>
                  <a:lnTo>
                    <a:pt x="77" y="412"/>
                  </a:lnTo>
                  <a:lnTo>
                    <a:pt x="77" y="409"/>
                  </a:lnTo>
                  <a:lnTo>
                    <a:pt x="76" y="408"/>
                  </a:lnTo>
                  <a:lnTo>
                    <a:pt x="73" y="407"/>
                  </a:lnTo>
                  <a:lnTo>
                    <a:pt x="72" y="405"/>
                  </a:lnTo>
                  <a:lnTo>
                    <a:pt x="69" y="404"/>
                  </a:lnTo>
                  <a:lnTo>
                    <a:pt x="66" y="402"/>
                  </a:lnTo>
                  <a:close/>
                  <a:moveTo>
                    <a:pt x="40" y="401"/>
                  </a:moveTo>
                  <a:lnTo>
                    <a:pt x="34" y="401"/>
                  </a:lnTo>
                  <a:lnTo>
                    <a:pt x="30" y="402"/>
                  </a:lnTo>
                  <a:lnTo>
                    <a:pt x="26" y="404"/>
                  </a:lnTo>
                  <a:lnTo>
                    <a:pt x="23" y="405"/>
                  </a:lnTo>
                  <a:lnTo>
                    <a:pt x="21" y="408"/>
                  </a:lnTo>
                  <a:lnTo>
                    <a:pt x="19" y="411"/>
                  </a:lnTo>
                  <a:lnTo>
                    <a:pt x="18" y="415"/>
                  </a:lnTo>
                  <a:lnTo>
                    <a:pt x="18" y="418"/>
                  </a:lnTo>
                  <a:lnTo>
                    <a:pt x="18" y="422"/>
                  </a:lnTo>
                  <a:lnTo>
                    <a:pt x="19" y="425"/>
                  </a:lnTo>
                  <a:lnTo>
                    <a:pt x="21" y="427"/>
                  </a:lnTo>
                  <a:lnTo>
                    <a:pt x="23" y="430"/>
                  </a:lnTo>
                  <a:lnTo>
                    <a:pt x="26" y="433"/>
                  </a:lnTo>
                  <a:lnTo>
                    <a:pt x="30" y="434"/>
                  </a:lnTo>
                  <a:lnTo>
                    <a:pt x="34" y="436"/>
                  </a:lnTo>
                  <a:lnTo>
                    <a:pt x="40" y="436"/>
                  </a:lnTo>
                  <a:lnTo>
                    <a:pt x="40" y="401"/>
                  </a:lnTo>
                  <a:close/>
                  <a:moveTo>
                    <a:pt x="69" y="366"/>
                  </a:moveTo>
                  <a:lnTo>
                    <a:pt x="66" y="342"/>
                  </a:lnTo>
                  <a:lnTo>
                    <a:pt x="69" y="340"/>
                  </a:lnTo>
                  <a:lnTo>
                    <a:pt x="72" y="339"/>
                  </a:lnTo>
                  <a:lnTo>
                    <a:pt x="74" y="337"/>
                  </a:lnTo>
                  <a:lnTo>
                    <a:pt x="76" y="336"/>
                  </a:lnTo>
                  <a:lnTo>
                    <a:pt x="77" y="333"/>
                  </a:lnTo>
                  <a:lnTo>
                    <a:pt x="79" y="329"/>
                  </a:lnTo>
                  <a:lnTo>
                    <a:pt x="80" y="326"/>
                  </a:lnTo>
                  <a:lnTo>
                    <a:pt x="80" y="322"/>
                  </a:lnTo>
                  <a:lnTo>
                    <a:pt x="80" y="318"/>
                  </a:lnTo>
                  <a:lnTo>
                    <a:pt x="79" y="314"/>
                  </a:lnTo>
                  <a:lnTo>
                    <a:pt x="77" y="311"/>
                  </a:lnTo>
                  <a:lnTo>
                    <a:pt x="76" y="308"/>
                  </a:lnTo>
                  <a:lnTo>
                    <a:pt x="74" y="307"/>
                  </a:lnTo>
                  <a:lnTo>
                    <a:pt x="73" y="306"/>
                  </a:lnTo>
                  <a:lnTo>
                    <a:pt x="70" y="306"/>
                  </a:lnTo>
                  <a:lnTo>
                    <a:pt x="69" y="306"/>
                  </a:lnTo>
                  <a:lnTo>
                    <a:pt x="67" y="306"/>
                  </a:lnTo>
                  <a:lnTo>
                    <a:pt x="66" y="306"/>
                  </a:lnTo>
                  <a:lnTo>
                    <a:pt x="65" y="307"/>
                  </a:lnTo>
                  <a:lnTo>
                    <a:pt x="63" y="308"/>
                  </a:lnTo>
                  <a:lnTo>
                    <a:pt x="63" y="310"/>
                  </a:lnTo>
                  <a:lnTo>
                    <a:pt x="62" y="313"/>
                  </a:lnTo>
                  <a:lnTo>
                    <a:pt x="61" y="315"/>
                  </a:lnTo>
                  <a:lnTo>
                    <a:pt x="58" y="329"/>
                  </a:lnTo>
                  <a:lnTo>
                    <a:pt x="55" y="339"/>
                  </a:lnTo>
                  <a:lnTo>
                    <a:pt x="52" y="347"/>
                  </a:lnTo>
                  <a:lnTo>
                    <a:pt x="50" y="353"/>
                  </a:lnTo>
                  <a:lnTo>
                    <a:pt x="45" y="357"/>
                  </a:lnTo>
                  <a:lnTo>
                    <a:pt x="40" y="361"/>
                  </a:lnTo>
                  <a:lnTo>
                    <a:pt x="34" y="362"/>
                  </a:lnTo>
                  <a:lnTo>
                    <a:pt x="29" y="364"/>
                  </a:lnTo>
                  <a:lnTo>
                    <a:pt x="23" y="362"/>
                  </a:lnTo>
                  <a:lnTo>
                    <a:pt x="18" y="361"/>
                  </a:lnTo>
                  <a:lnTo>
                    <a:pt x="12" y="358"/>
                  </a:lnTo>
                  <a:lnTo>
                    <a:pt x="8" y="354"/>
                  </a:lnTo>
                  <a:lnTo>
                    <a:pt x="4" y="349"/>
                  </a:lnTo>
                  <a:lnTo>
                    <a:pt x="3" y="342"/>
                  </a:lnTo>
                  <a:lnTo>
                    <a:pt x="0" y="333"/>
                  </a:lnTo>
                  <a:lnTo>
                    <a:pt x="0" y="325"/>
                  </a:lnTo>
                  <a:lnTo>
                    <a:pt x="0" y="315"/>
                  </a:lnTo>
                  <a:lnTo>
                    <a:pt x="1" y="308"/>
                  </a:lnTo>
                  <a:lnTo>
                    <a:pt x="4" y="302"/>
                  </a:lnTo>
                  <a:lnTo>
                    <a:pt x="7" y="296"/>
                  </a:lnTo>
                  <a:lnTo>
                    <a:pt x="9" y="292"/>
                  </a:lnTo>
                  <a:lnTo>
                    <a:pt x="14" y="289"/>
                  </a:lnTo>
                  <a:lnTo>
                    <a:pt x="19" y="286"/>
                  </a:lnTo>
                  <a:lnTo>
                    <a:pt x="25" y="284"/>
                  </a:lnTo>
                  <a:lnTo>
                    <a:pt x="27" y="308"/>
                  </a:lnTo>
                  <a:lnTo>
                    <a:pt x="25" y="308"/>
                  </a:lnTo>
                  <a:lnTo>
                    <a:pt x="22" y="310"/>
                  </a:lnTo>
                  <a:lnTo>
                    <a:pt x="21" y="311"/>
                  </a:lnTo>
                  <a:lnTo>
                    <a:pt x="19" y="313"/>
                  </a:lnTo>
                  <a:lnTo>
                    <a:pt x="18" y="315"/>
                  </a:lnTo>
                  <a:lnTo>
                    <a:pt x="18" y="318"/>
                  </a:lnTo>
                  <a:lnTo>
                    <a:pt x="16" y="321"/>
                  </a:lnTo>
                  <a:lnTo>
                    <a:pt x="16" y="324"/>
                  </a:lnTo>
                  <a:lnTo>
                    <a:pt x="16" y="328"/>
                  </a:lnTo>
                  <a:lnTo>
                    <a:pt x="18" y="331"/>
                  </a:lnTo>
                  <a:lnTo>
                    <a:pt x="18" y="333"/>
                  </a:lnTo>
                  <a:lnTo>
                    <a:pt x="19" y="336"/>
                  </a:lnTo>
                  <a:lnTo>
                    <a:pt x="21" y="337"/>
                  </a:lnTo>
                  <a:lnTo>
                    <a:pt x="22" y="337"/>
                  </a:lnTo>
                  <a:lnTo>
                    <a:pt x="23" y="339"/>
                  </a:lnTo>
                  <a:lnTo>
                    <a:pt x="25" y="339"/>
                  </a:lnTo>
                  <a:lnTo>
                    <a:pt x="26" y="339"/>
                  </a:lnTo>
                  <a:lnTo>
                    <a:pt x="27" y="337"/>
                  </a:lnTo>
                  <a:lnTo>
                    <a:pt x="29" y="336"/>
                  </a:lnTo>
                  <a:lnTo>
                    <a:pt x="30" y="333"/>
                  </a:lnTo>
                  <a:lnTo>
                    <a:pt x="32" y="329"/>
                  </a:lnTo>
                  <a:lnTo>
                    <a:pt x="34" y="322"/>
                  </a:lnTo>
                  <a:lnTo>
                    <a:pt x="36" y="314"/>
                  </a:lnTo>
                  <a:lnTo>
                    <a:pt x="38" y="306"/>
                  </a:lnTo>
                  <a:lnTo>
                    <a:pt x="41" y="299"/>
                  </a:lnTo>
                  <a:lnTo>
                    <a:pt x="44" y="292"/>
                  </a:lnTo>
                  <a:lnTo>
                    <a:pt x="47" y="288"/>
                  </a:lnTo>
                  <a:lnTo>
                    <a:pt x="51" y="285"/>
                  </a:lnTo>
                  <a:lnTo>
                    <a:pt x="55" y="282"/>
                  </a:lnTo>
                  <a:lnTo>
                    <a:pt x="59" y="281"/>
                  </a:lnTo>
                  <a:lnTo>
                    <a:pt x="65" y="281"/>
                  </a:lnTo>
                  <a:lnTo>
                    <a:pt x="70" y="282"/>
                  </a:lnTo>
                  <a:lnTo>
                    <a:pt x="76" y="284"/>
                  </a:lnTo>
                  <a:lnTo>
                    <a:pt x="81" y="288"/>
                  </a:lnTo>
                  <a:lnTo>
                    <a:pt x="87" y="292"/>
                  </a:lnTo>
                  <a:lnTo>
                    <a:pt x="90" y="297"/>
                  </a:lnTo>
                  <a:lnTo>
                    <a:pt x="92" y="304"/>
                  </a:lnTo>
                  <a:lnTo>
                    <a:pt x="94" y="313"/>
                  </a:lnTo>
                  <a:lnTo>
                    <a:pt x="94" y="322"/>
                  </a:lnTo>
                  <a:lnTo>
                    <a:pt x="94" y="331"/>
                  </a:lnTo>
                  <a:lnTo>
                    <a:pt x="92" y="339"/>
                  </a:lnTo>
                  <a:lnTo>
                    <a:pt x="91" y="346"/>
                  </a:lnTo>
                  <a:lnTo>
                    <a:pt x="88" y="351"/>
                  </a:lnTo>
                  <a:lnTo>
                    <a:pt x="84" y="357"/>
                  </a:lnTo>
                  <a:lnTo>
                    <a:pt x="80" y="361"/>
                  </a:lnTo>
                  <a:lnTo>
                    <a:pt x="74" y="364"/>
                  </a:lnTo>
                  <a:lnTo>
                    <a:pt x="69" y="366"/>
                  </a:lnTo>
                  <a:close/>
                  <a:moveTo>
                    <a:pt x="69" y="270"/>
                  </a:moveTo>
                  <a:lnTo>
                    <a:pt x="66" y="245"/>
                  </a:lnTo>
                  <a:lnTo>
                    <a:pt x="69" y="244"/>
                  </a:lnTo>
                  <a:lnTo>
                    <a:pt x="72" y="242"/>
                  </a:lnTo>
                  <a:lnTo>
                    <a:pt x="74" y="241"/>
                  </a:lnTo>
                  <a:lnTo>
                    <a:pt x="76" y="239"/>
                  </a:lnTo>
                  <a:lnTo>
                    <a:pt x="77" y="237"/>
                  </a:lnTo>
                  <a:lnTo>
                    <a:pt x="79" y="233"/>
                  </a:lnTo>
                  <a:lnTo>
                    <a:pt x="80" y="230"/>
                  </a:lnTo>
                  <a:lnTo>
                    <a:pt x="80" y="226"/>
                  </a:lnTo>
                  <a:lnTo>
                    <a:pt x="80" y="221"/>
                  </a:lnTo>
                  <a:lnTo>
                    <a:pt x="79" y="217"/>
                  </a:lnTo>
                  <a:lnTo>
                    <a:pt x="77" y="215"/>
                  </a:lnTo>
                  <a:lnTo>
                    <a:pt x="76" y="212"/>
                  </a:lnTo>
                  <a:lnTo>
                    <a:pt x="74" y="210"/>
                  </a:lnTo>
                  <a:lnTo>
                    <a:pt x="73" y="209"/>
                  </a:lnTo>
                  <a:lnTo>
                    <a:pt x="70" y="209"/>
                  </a:lnTo>
                  <a:lnTo>
                    <a:pt x="69" y="209"/>
                  </a:lnTo>
                  <a:lnTo>
                    <a:pt x="67" y="209"/>
                  </a:lnTo>
                  <a:lnTo>
                    <a:pt x="66" y="209"/>
                  </a:lnTo>
                  <a:lnTo>
                    <a:pt x="65" y="210"/>
                  </a:lnTo>
                  <a:lnTo>
                    <a:pt x="63" y="212"/>
                  </a:lnTo>
                  <a:lnTo>
                    <a:pt x="63" y="213"/>
                  </a:lnTo>
                  <a:lnTo>
                    <a:pt x="62" y="216"/>
                  </a:lnTo>
                  <a:lnTo>
                    <a:pt x="61" y="219"/>
                  </a:lnTo>
                  <a:lnTo>
                    <a:pt x="58" y="233"/>
                  </a:lnTo>
                  <a:lnTo>
                    <a:pt x="55" y="242"/>
                  </a:lnTo>
                  <a:lnTo>
                    <a:pt x="52" y="250"/>
                  </a:lnTo>
                  <a:lnTo>
                    <a:pt x="50" y="256"/>
                  </a:lnTo>
                  <a:lnTo>
                    <a:pt x="45" y="260"/>
                  </a:lnTo>
                  <a:lnTo>
                    <a:pt x="40" y="264"/>
                  </a:lnTo>
                  <a:lnTo>
                    <a:pt x="34" y="266"/>
                  </a:lnTo>
                  <a:lnTo>
                    <a:pt x="29" y="267"/>
                  </a:lnTo>
                  <a:lnTo>
                    <a:pt x="23" y="266"/>
                  </a:lnTo>
                  <a:lnTo>
                    <a:pt x="18" y="264"/>
                  </a:lnTo>
                  <a:lnTo>
                    <a:pt x="12" y="262"/>
                  </a:lnTo>
                  <a:lnTo>
                    <a:pt x="8" y="257"/>
                  </a:lnTo>
                  <a:lnTo>
                    <a:pt x="4" y="252"/>
                  </a:lnTo>
                  <a:lnTo>
                    <a:pt x="3" y="245"/>
                  </a:lnTo>
                  <a:lnTo>
                    <a:pt x="0" y="237"/>
                  </a:lnTo>
                  <a:lnTo>
                    <a:pt x="0" y="228"/>
                  </a:lnTo>
                  <a:lnTo>
                    <a:pt x="0" y="219"/>
                  </a:lnTo>
                  <a:lnTo>
                    <a:pt x="1" y="212"/>
                  </a:lnTo>
                  <a:lnTo>
                    <a:pt x="4" y="205"/>
                  </a:lnTo>
                  <a:lnTo>
                    <a:pt x="7" y="199"/>
                  </a:lnTo>
                  <a:lnTo>
                    <a:pt x="9" y="195"/>
                  </a:lnTo>
                  <a:lnTo>
                    <a:pt x="14" y="192"/>
                  </a:lnTo>
                  <a:lnTo>
                    <a:pt x="19" y="190"/>
                  </a:lnTo>
                  <a:lnTo>
                    <a:pt x="25" y="187"/>
                  </a:lnTo>
                  <a:lnTo>
                    <a:pt x="27" y="212"/>
                  </a:lnTo>
                  <a:lnTo>
                    <a:pt x="25" y="212"/>
                  </a:lnTo>
                  <a:lnTo>
                    <a:pt x="22" y="213"/>
                  </a:lnTo>
                  <a:lnTo>
                    <a:pt x="21" y="215"/>
                  </a:lnTo>
                  <a:lnTo>
                    <a:pt x="19" y="216"/>
                  </a:lnTo>
                  <a:lnTo>
                    <a:pt x="18" y="219"/>
                  </a:lnTo>
                  <a:lnTo>
                    <a:pt x="18" y="221"/>
                  </a:lnTo>
                  <a:lnTo>
                    <a:pt x="16" y="224"/>
                  </a:lnTo>
                  <a:lnTo>
                    <a:pt x="16" y="227"/>
                  </a:lnTo>
                  <a:lnTo>
                    <a:pt x="16" y="231"/>
                  </a:lnTo>
                  <a:lnTo>
                    <a:pt x="18" y="234"/>
                  </a:lnTo>
                  <a:lnTo>
                    <a:pt x="18" y="237"/>
                  </a:lnTo>
                  <a:lnTo>
                    <a:pt x="19" y="239"/>
                  </a:lnTo>
                  <a:lnTo>
                    <a:pt x="21" y="241"/>
                  </a:lnTo>
                  <a:lnTo>
                    <a:pt x="22" y="241"/>
                  </a:lnTo>
                  <a:lnTo>
                    <a:pt x="23" y="242"/>
                  </a:lnTo>
                  <a:lnTo>
                    <a:pt x="25" y="242"/>
                  </a:lnTo>
                  <a:lnTo>
                    <a:pt x="26" y="242"/>
                  </a:lnTo>
                  <a:lnTo>
                    <a:pt x="27" y="241"/>
                  </a:lnTo>
                  <a:lnTo>
                    <a:pt x="29" y="239"/>
                  </a:lnTo>
                  <a:lnTo>
                    <a:pt x="30" y="237"/>
                  </a:lnTo>
                  <a:lnTo>
                    <a:pt x="32" y="233"/>
                  </a:lnTo>
                  <a:lnTo>
                    <a:pt x="34" y="226"/>
                  </a:lnTo>
                  <a:lnTo>
                    <a:pt x="36" y="217"/>
                  </a:lnTo>
                  <a:lnTo>
                    <a:pt x="38" y="209"/>
                  </a:lnTo>
                  <a:lnTo>
                    <a:pt x="41" y="202"/>
                  </a:lnTo>
                  <a:lnTo>
                    <a:pt x="44" y="195"/>
                  </a:lnTo>
                  <a:lnTo>
                    <a:pt x="47" y="191"/>
                  </a:lnTo>
                  <a:lnTo>
                    <a:pt x="51" y="188"/>
                  </a:lnTo>
                  <a:lnTo>
                    <a:pt x="55" y="186"/>
                  </a:lnTo>
                  <a:lnTo>
                    <a:pt x="59" y="184"/>
                  </a:lnTo>
                  <a:lnTo>
                    <a:pt x="65" y="184"/>
                  </a:lnTo>
                  <a:lnTo>
                    <a:pt x="70" y="186"/>
                  </a:lnTo>
                  <a:lnTo>
                    <a:pt x="76" y="187"/>
                  </a:lnTo>
                  <a:lnTo>
                    <a:pt x="81" y="191"/>
                  </a:lnTo>
                  <a:lnTo>
                    <a:pt x="87" y="195"/>
                  </a:lnTo>
                  <a:lnTo>
                    <a:pt x="90" y="201"/>
                  </a:lnTo>
                  <a:lnTo>
                    <a:pt x="92" y="208"/>
                  </a:lnTo>
                  <a:lnTo>
                    <a:pt x="94" y="216"/>
                  </a:lnTo>
                  <a:lnTo>
                    <a:pt x="94" y="226"/>
                  </a:lnTo>
                  <a:lnTo>
                    <a:pt x="94" y="234"/>
                  </a:lnTo>
                  <a:lnTo>
                    <a:pt x="92" y="242"/>
                  </a:lnTo>
                  <a:lnTo>
                    <a:pt x="91" y="249"/>
                  </a:lnTo>
                  <a:lnTo>
                    <a:pt x="88" y="255"/>
                  </a:lnTo>
                  <a:lnTo>
                    <a:pt x="84" y="260"/>
                  </a:lnTo>
                  <a:lnTo>
                    <a:pt x="80" y="264"/>
                  </a:lnTo>
                  <a:lnTo>
                    <a:pt x="74" y="267"/>
                  </a:lnTo>
                  <a:lnTo>
                    <a:pt x="69" y="270"/>
                  </a:lnTo>
                  <a:close/>
                  <a:moveTo>
                    <a:pt x="47" y="169"/>
                  </a:moveTo>
                  <a:lnTo>
                    <a:pt x="41" y="169"/>
                  </a:lnTo>
                  <a:lnTo>
                    <a:pt x="34" y="168"/>
                  </a:lnTo>
                  <a:lnTo>
                    <a:pt x="29" y="165"/>
                  </a:lnTo>
                  <a:lnTo>
                    <a:pt x="23" y="162"/>
                  </a:lnTo>
                  <a:lnTo>
                    <a:pt x="18" y="159"/>
                  </a:lnTo>
                  <a:lnTo>
                    <a:pt x="14" y="157"/>
                  </a:lnTo>
                  <a:lnTo>
                    <a:pt x="9" y="152"/>
                  </a:lnTo>
                  <a:lnTo>
                    <a:pt x="5" y="147"/>
                  </a:lnTo>
                  <a:lnTo>
                    <a:pt x="4" y="141"/>
                  </a:lnTo>
                  <a:lnTo>
                    <a:pt x="1" y="134"/>
                  </a:lnTo>
                  <a:lnTo>
                    <a:pt x="0" y="129"/>
                  </a:lnTo>
                  <a:lnTo>
                    <a:pt x="0" y="122"/>
                  </a:lnTo>
                  <a:lnTo>
                    <a:pt x="1" y="112"/>
                  </a:lnTo>
                  <a:lnTo>
                    <a:pt x="3" y="104"/>
                  </a:lnTo>
                  <a:lnTo>
                    <a:pt x="7" y="97"/>
                  </a:lnTo>
                  <a:lnTo>
                    <a:pt x="14" y="90"/>
                  </a:lnTo>
                  <a:lnTo>
                    <a:pt x="21" y="83"/>
                  </a:lnTo>
                  <a:lnTo>
                    <a:pt x="29" y="79"/>
                  </a:lnTo>
                  <a:lnTo>
                    <a:pt x="38" y="78"/>
                  </a:lnTo>
                  <a:lnTo>
                    <a:pt x="48" y="76"/>
                  </a:lnTo>
                  <a:lnTo>
                    <a:pt x="58" y="78"/>
                  </a:lnTo>
                  <a:lnTo>
                    <a:pt x="67" y="79"/>
                  </a:lnTo>
                  <a:lnTo>
                    <a:pt x="76" y="83"/>
                  </a:lnTo>
                  <a:lnTo>
                    <a:pt x="83" y="90"/>
                  </a:lnTo>
                  <a:lnTo>
                    <a:pt x="88" y="97"/>
                  </a:lnTo>
                  <a:lnTo>
                    <a:pt x="91" y="104"/>
                  </a:lnTo>
                  <a:lnTo>
                    <a:pt x="94" y="112"/>
                  </a:lnTo>
                  <a:lnTo>
                    <a:pt x="94" y="122"/>
                  </a:lnTo>
                  <a:lnTo>
                    <a:pt x="94" y="128"/>
                  </a:lnTo>
                  <a:lnTo>
                    <a:pt x="92" y="134"/>
                  </a:lnTo>
                  <a:lnTo>
                    <a:pt x="91" y="140"/>
                  </a:lnTo>
                  <a:lnTo>
                    <a:pt x="90" y="145"/>
                  </a:lnTo>
                  <a:lnTo>
                    <a:pt x="87" y="151"/>
                  </a:lnTo>
                  <a:lnTo>
                    <a:pt x="84" y="155"/>
                  </a:lnTo>
                  <a:lnTo>
                    <a:pt x="79" y="159"/>
                  </a:lnTo>
                  <a:lnTo>
                    <a:pt x="73" y="162"/>
                  </a:lnTo>
                  <a:lnTo>
                    <a:pt x="67" y="165"/>
                  </a:lnTo>
                  <a:lnTo>
                    <a:pt x="61" y="168"/>
                  </a:lnTo>
                  <a:lnTo>
                    <a:pt x="54" y="169"/>
                  </a:lnTo>
                  <a:lnTo>
                    <a:pt x="47" y="169"/>
                  </a:lnTo>
                  <a:close/>
                  <a:moveTo>
                    <a:pt x="48" y="144"/>
                  </a:moveTo>
                  <a:lnTo>
                    <a:pt x="55" y="144"/>
                  </a:lnTo>
                  <a:lnTo>
                    <a:pt x="61" y="143"/>
                  </a:lnTo>
                  <a:lnTo>
                    <a:pt x="66" y="141"/>
                  </a:lnTo>
                  <a:lnTo>
                    <a:pt x="70" y="139"/>
                  </a:lnTo>
                  <a:lnTo>
                    <a:pt x="74" y="136"/>
                  </a:lnTo>
                  <a:lnTo>
                    <a:pt x="77" y="132"/>
                  </a:lnTo>
                  <a:lnTo>
                    <a:pt x="79" y="128"/>
                  </a:lnTo>
                  <a:lnTo>
                    <a:pt x="79" y="122"/>
                  </a:lnTo>
                  <a:lnTo>
                    <a:pt x="79" y="118"/>
                  </a:lnTo>
                  <a:lnTo>
                    <a:pt x="77" y="114"/>
                  </a:lnTo>
                  <a:lnTo>
                    <a:pt x="74" y="110"/>
                  </a:lnTo>
                  <a:lnTo>
                    <a:pt x="70" y="107"/>
                  </a:lnTo>
                  <a:lnTo>
                    <a:pt x="66" y="104"/>
                  </a:lnTo>
                  <a:lnTo>
                    <a:pt x="61" y="103"/>
                  </a:lnTo>
                  <a:lnTo>
                    <a:pt x="55" y="101"/>
                  </a:lnTo>
                  <a:lnTo>
                    <a:pt x="48" y="101"/>
                  </a:lnTo>
                  <a:lnTo>
                    <a:pt x="41" y="101"/>
                  </a:lnTo>
                  <a:lnTo>
                    <a:pt x="34" y="103"/>
                  </a:lnTo>
                  <a:lnTo>
                    <a:pt x="29" y="104"/>
                  </a:lnTo>
                  <a:lnTo>
                    <a:pt x="25" y="107"/>
                  </a:lnTo>
                  <a:lnTo>
                    <a:pt x="22" y="110"/>
                  </a:lnTo>
                  <a:lnTo>
                    <a:pt x="19" y="114"/>
                  </a:lnTo>
                  <a:lnTo>
                    <a:pt x="18" y="118"/>
                  </a:lnTo>
                  <a:lnTo>
                    <a:pt x="18" y="122"/>
                  </a:lnTo>
                  <a:lnTo>
                    <a:pt x="18" y="128"/>
                  </a:lnTo>
                  <a:lnTo>
                    <a:pt x="19" y="132"/>
                  </a:lnTo>
                  <a:lnTo>
                    <a:pt x="22" y="136"/>
                  </a:lnTo>
                  <a:lnTo>
                    <a:pt x="25" y="139"/>
                  </a:lnTo>
                  <a:lnTo>
                    <a:pt x="29" y="141"/>
                  </a:lnTo>
                  <a:lnTo>
                    <a:pt x="34" y="143"/>
                  </a:lnTo>
                  <a:lnTo>
                    <a:pt x="41" y="144"/>
                  </a:lnTo>
                  <a:lnTo>
                    <a:pt x="48" y="144"/>
                  </a:lnTo>
                  <a:close/>
                  <a:moveTo>
                    <a:pt x="92" y="34"/>
                  </a:moveTo>
                  <a:lnTo>
                    <a:pt x="92" y="58"/>
                  </a:lnTo>
                  <a:lnTo>
                    <a:pt x="3" y="58"/>
                  </a:lnTo>
                  <a:lnTo>
                    <a:pt x="3" y="34"/>
                  </a:lnTo>
                  <a:lnTo>
                    <a:pt x="15" y="34"/>
                  </a:lnTo>
                  <a:lnTo>
                    <a:pt x="11" y="31"/>
                  </a:lnTo>
                  <a:lnTo>
                    <a:pt x="8" y="28"/>
                  </a:lnTo>
                  <a:lnTo>
                    <a:pt x="5" y="27"/>
                  </a:lnTo>
                  <a:lnTo>
                    <a:pt x="3" y="24"/>
                  </a:lnTo>
                  <a:lnTo>
                    <a:pt x="1" y="21"/>
                  </a:lnTo>
                  <a:lnTo>
                    <a:pt x="1" y="20"/>
                  </a:lnTo>
                  <a:lnTo>
                    <a:pt x="0" y="17"/>
                  </a:lnTo>
                  <a:lnTo>
                    <a:pt x="0" y="14"/>
                  </a:lnTo>
                  <a:lnTo>
                    <a:pt x="0" y="11"/>
                  </a:lnTo>
                  <a:lnTo>
                    <a:pt x="1" y="7"/>
                  </a:lnTo>
                  <a:lnTo>
                    <a:pt x="3" y="3"/>
                  </a:lnTo>
                  <a:lnTo>
                    <a:pt x="5" y="0"/>
                  </a:lnTo>
                  <a:lnTo>
                    <a:pt x="29" y="6"/>
                  </a:lnTo>
                  <a:lnTo>
                    <a:pt x="27" y="9"/>
                  </a:lnTo>
                  <a:lnTo>
                    <a:pt x="26" y="11"/>
                  </a:lnTo>
                  <a:lnTo>
                    <a:pt x="25" y="14"/>
                  </a:lnTo>
                  <a:lnTo>
                    <a:pt x="25" y="17"/>
                  </a:lnTo>
                  <a:lnTo>
                    <a:pt x="25" y="20"/>
                  </a:lnTo>
                  <a:lnTo>
                    <a:pt x="25" y="23"/>
                  </a:lnTo>
                  <a:lnTo>
                    <a:pt x="26" y="24"/>
                  </a:lnTo>
                  <a:lnTo>
                    <a:pt x="27" y="27"/>
                  </a:lnTo>
                  <a:lnTo>
                    <a:pt x="29" y="28"/>
                  </a:lnTo>
                  <a:lnTo>
                    <a:pt x="30" y="29"/>
                  </a:lnTo>
                  <a:lnTo>
                    <a:pt x="33" y="31"/>
                  </a:lnTo>
                  <a:lnTo>
                    <a:pt x="37" y="32"/>
                  </a:lnTo>
                  <a:lnTo>
                    <a:pt x="41" y="34"/>
                  </a:lnTo>
                  <a:lnTo>
                    <a:pt x="48" y="34"/>
                  </a:lnTo>
                  <a:lnTo>
                    <a:pt x="56" y="34"/>
                  </a:lnTo>
                  <a:lnTo>
                    <a:pt x="66" y="34"/>
                  </a:lnTo>
                  <a:lnTo>
                    <a:pt x="92" y="34"/>
                  </a:lnTo>
                  <a:close/>
                </a:path>
              </a:pathLst>
            </a:custGeom>
            <a:solidFill>
              <a:srgbClr val="FFFFFF"/>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6" name="Freeform 288">
              <a:extLst>
                <a:ext uri="{FF2B5EF4-FFF2-40B4-BE49-F238E27FC236}">
                  <a16:creationId xmlns:a16="http://schemas.microsoft.com/office/drawing/2014/main" id="{DF474282-8235-4A3D-B439-F458FF5A6E51}"/>
                </a:ext>
              </a:extLst>
            </p:cNvPr>
            <p:cNvSpPr>
              <a:spLocks/>
            </p:cNvSpPr>
            <p:nvPr/>
          </p:nvSpPr>
          <p:spPr bwMode="auto">
            <a:xfrm>
              <a:off x="2807" y="1802"/>
              <a:ext cx="41" cy="60"/>
            </a:xfrm>
            <a:custGeom>
              <a:avLst/>
              <a:gdLst>
                <a:gd name="T0" fmla="*/ 0 w 122"/>
                <a:gd name="T1" fmla="*/ 0 h 178"/>
                <a:gd name="T2" fmla="*/ 0 w 122"/>
                <a:gd name="T3" fmla="*/ 0 h 178"/>
                <a:gd name="T4" fmla="*/ 0 w 122"/>
                <a:gd name="T5" fmla="*/ 0 h 178"/>
                <a:gd name="T6" fmla="*/ 0 w 122"/>
                <a:gd name="T7" fmla="*/ 0 h 178"/>
                <a:gd name="T8" fmla="*/ 0 w 122"/>
                <a:gd name="T9" fmla="*/ 0 h 1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78">
                  <a:moveTo>
                    <a:pt x="61" y="151"/>
                  </a:moveTo>
                  <a:lnTo>
                    <a:pt x="122" y="178"/>
                  </a:lnTo>
                  <a:lnTo>
                    <a:pt x="61" y="0"/>
                  </a:lnTo>
                  <a:lnTo>
                    <a:pt x="0" y="178"/>
                  </a:lnTo>
                  <a:lnTo>
                    <a:pt x="61" y="15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7" name="Rectangle 289">
              <a:extLst>
                <a:ext uri="{FF2B5EF4-FFF2-40B4-BE49-F238E27FC236}">
                  <a16:creationId xmlns:a16="http://schemas.microsoft.com/office/drawing/2014/main" id="{0FD9A7F3-8BDA-4153-8E08-062FAE32E6C0}"/>
                </a:ext>
              </a:extLst>
            </p:cNvPr>
            <p:cNvSpPr>
              <a:spLocks noChangeArrowheads="1"/>
            </p:cNvSpPr>
            <p:nvPr/>
          </p:nvSpPr>
          <p:spPr bwMode="auto">
            <a:xfrm>
              <a:off x="2821" y="1853"/>
              <a:ext cx="13" cy="31"/>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8" name="Rectangle 290">
              <a:extLst>
                <a:ext uri="{FF2B5EF4-FFF2-40B4-BE49-F238E27FC236}">
                  <a16:creationId xmlns:a16="http://schemas.microsoft.com/office/drawing/2014/main" id="{021DD8AE-399F-42DC-9737-34E952B16CE7}"/>
                </a:ext>
              </a:extLst>
            </p:cNvPr>
            <p:cNvSpPr>
              <a:spLocks noChangeArrowheads="1"/>
            </p:cNvSpPr>
            <p:nvPr/>
          </p:nvSpPr>
          <p:spPr bwMode="auto">
            <a:xfrm>
              <a:off x="2821" y="1895"/>
              <a:ext cx="13" cy="32"/>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99" name="Rectangle 291">
              <a:extLst>
                <a:ext uri="{FF2B5EF4-FFF2-40B4-BE49-F238E27FC236}">
                  <a16:creationId xmlns:a16="http://schemas.microsoft.com/office/drawing/2014/main" id="{2D09E147-5750-451A-8B5C-268914CF561B}"/>
                </a:ext>
              </a:extLst>
            </p:cNvPr>
            <p:cNvSpPr>
              <a:spLocks noChangeArrowheads="1"/>
            </p:cNvSpPr>
            <p:nvPr/>
          </p:nvSpPr>
          <p:spPr bwMode="auto">
            <a:xfrm>
              <a:off x="2821" y="1937"/>
              <a:ext cx="13" cy="32"/>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0" name="Rectangle 292">
              <a:extLst>
                <a:ext uri="{FF2B5EF4-FFF2-40B4-BE49-F238E27FC236}">
                  <a16:creationId xmlns:a16="http://schemas.microsoft.com/office/drawing/2014/main" id="{14AA9130-0D92-4399-9ABD-B3A4ECD79526}"/>
                </a:ext>
              </a:extLst>
            </p:cNvPr>
            <p:cNvSpPr>
              <a:spLocks noChangeArrowheads="1"/>
            </p:cNvSpPr>
            <p:nvPr/>
          </p:nvSpPr>
          <p:spPr bwMode="auto">
            <a:xfrm>
              <a:off x="2821" y="1980"/>
              <a:ext cx="13" cy="31"/>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1" name="Rectangle 293">
              <a:extLst>
                <a:ext uri="{FF2B5EF4-FFF2-40B4-BE49-F238E27FC236}">
                  <a16:creationId xmlns:a16="http://schemas.microsoft.com/office/drawing/2014/main" id="{62694187-B316-49B9-9202-6F5DE45D9A29}"/>
                </a:ext>
              </a:extLst>
            </p:cNvPr>
            <p:cNvSpPr>
              <a:spLocks noChangeArrowheads="1"/>
            </p:cNvSpPr>
            <p:nvPr/>
          </p:nvSpPr>
          <p:spPr bwMode="auto">
            <a:xfrm>
              <a:off x="2821" y="2022"/>
              <a:ext cx="13" cy="32"/>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2" name="Freeform 294">
              <a:extLst>
                <a:ext uri="{FF2B5EF4-FFF2-40B4-BE49-F238E27FC236}">
                  <a16:creationId xmlns:a16="http://schemas.microsoft.com/office/drawing/2014/main" id="{AB3001DC-8745-4A44-9873-80287A01330A}"/>
                </a:ext>
              </a:extLst>
            </p:cNvPr>
            <p:cNvSpPr>
              <a:spLocks/>
            </p:cNvSpPr>
            <p:nvPr/>
          </p:nvSpPr>
          <p:spPr bwMode="auto">
            <a:xfrm>
              <a:off x="2821" y="2064"/>
              <a:ext cx="13" cy="23"/>
            </a:xfrm>
            <a:custGeom>
              <a:avLst/>
              <a:gdLst>
                <a:gd name="T0" fmla="*/ 0 w 39"/>
                <a:gd name="T1" fmla="*/ 0 h 68"/>
                <a:gd name="T2" fmla="*/ 0 w 39"/>
                <a:gd name="T3" fmla="*/ 0 h 68"/>
                <a:gd name="T4" fmla="*/ 0 w 39"/>
                <a:gd name="T5" fmla="*/ 0 h 68"/>
                <a:gd name="T6" fmla="*/ 0 w 39"/>
                <a:gd name="T7" fmla="*/ 0 h 68"/>
                <a:gd name="T8" fmla="*/ 0 w 39"/>
                <a:gd name="T9" fmla="*/ 0 h 68"/>
                <a:gd name="T10" fmla="*/ 0 w 39"/>
                <a:gd name="T11" fmla="*/ 0 h 6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9" h="68">
                  <a:moveTo>
                    <a:pt x="19" y="68"/>
                  </a:moveTo>
                  <a:lnTo>
                    <a:pt x="39" y="68"/>
                  </a:lnTo>
                  <a:lnTo>
                    <a:pt x="39" y="0"/>
                  </a:lnTo>
                  <a:lnTo>
                    <a:pt x="0" y="0"/>
                  </a:lnTo>
                  <a:lnTo>
                    <a:pt x="0" y="68"/>
                  </a:lnTo>
                  <a:lnTo>
                    <a:pt x="19" y="68"/>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3" name="Freeform 295">
              <a:extLst>
                <a:ext uri="{FF2B5EF4-FFF2-40B4-BE49-F238E27FC236}">
                  <a16:creationId xmlns:a16="http://schemas.microsoft.com/office/drawing/2014/main" id="{C81363A2-AC47-43D0-A8F6-44D02141C699}"/>
                </a:ext>
              </a:extLst>
            </p:cNvPr>
            <p:cNvSpPr>
              <a:spLocks/>
            </p:cNvSpPr>
            <p:nvPr/>
          </p:nvSpPr>
          <p:spPr bwMode="auto">
            <a:xfrm>
              <a:off x="1669" y="2340"/>
              <a:ext cx="339" cy="132"/>
            </a:xfrm>
            <a:custGeom>
              <a:avLst/>
              <a:gdLst>
                <a:gd name="T0" fmla="*/ 0 w 1016"/>
                <a:gd name="T1" fmla="*/ 0 h 398"/>
                <a:gd name="T2" fmla="*/ 0 w 1016"/>
                <a:gd name="T3" fmla="*/ 0 h 398"/>
                <a:gd name="T4" fmla="*/ 1 w 1016"/>
                <a:gd name="T5" fmla="*/ 0 h 398"/>
                <a:gd name="T6" fmla="*/ 1 w 1016"/>
                <a:gd name="T7" fmla="*/ 1 h 398"/>
                <a:gd name="T8" fmla="*/ 1 w 1016"/>
                <a:gd name="T9" fmla="*/ 0 h 398"/>
                <a:gd name="T10" fmla="*/ 1 w 1016"/>
                <a:gd name="T11" fmla="*/ 0 h 398"/>
                <a:gd name="T12" fmla="*/ 1 w 1016"/>
                <a:gd name="T13" fmla="*/ 0 h 398"/>
                <a:gd name="T14" fmla="*/ 0 w 1016"/>
                <a:gd name="T15" fmla="*/ 0 h 3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16" h="398">
                  <a:moveTo>
                    <a:pt x="0" y="106"/>
                  </a:moveTo>
                  <a:lnTo>
                    <a:pt x="0" y="296"/>
                  </a:lnTo>
                  <a:lnTo>
                    <a:pt x="678" y="296"/>
                  </a:lnTo>
                  <a:lnTo>
                    <a:pt x="678" y="398"/>
                  </a:lnTo>
                  <a:lnTo>
                    <a:pt x="1016" y="202"/>
                  </a:lnTo>
                  <a:lnTo>
                    <a:pt x="685" y="0"/>
                  </a:lnTo>
                  <a:lnTo>
                    <a:pt x="685" y="106"/>
                  </a:lnTo>
                  <a:lnTo>
                    <a:pt x="0" y="106"/>
                  </a:lnTo>
                  <a:close/>
                </a:path>
              </a:pathLst>
            </a:custGeom>
            <a:solidFill>
              <a:srgbClr val="CCCCCC"/>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4" name="Freeform 296">
              <a:extLst>
                <a:ext uri="{FF2B5EF4-FFF2-40B4-BE49-F238E27FC236}">
                  <a16:creationId xmlns:a16="http://schemas.microsoft.com/office/drawing/2014/main" id="{DE8960C6-1126-489E-BCD6-C1D35053600F}"/>
                </a:ext>
              </a:extLst>
            </p:cNvPr>
            <p:cNvSpPr>
              <a:spLocks noEditPoints="1"/>
            </p:cNvSpPr>
            <p:nvPr/>
          </p:nvSpPr>
          <p:spPr bwMode="auto">
            <a:xfrm>
              <a:off x="1443" y="2393"/>
              <a:ext cx="192" cy="98"/>
            </a:xfrm>
            <a:custGeom>
              <a:avLst/>
              <a:gdLst>
                <a:gd name="T0" fmla="*/ 0 w 576"/>
                <a:gd name="T1" fmla="*/ 0 h 296"/>
                <a:gd name="T2" fmla="*/ 0 w 576"/>
                <a:gd name="T3" fmla="*/ 0 h 296"/>
                <a:gd name="T4" fmla="*/ 0 w 576"/>
                <a:gd name="T5" fmla="*/ 0 h 296"/>
                <a:gd name="T6" fmla="*/ 0 w 576"/>
                <a:gd name="T7" fmla="*/ 0 h 296"/>
                <a:gd name="T8" fmla="*/ 0 w 576"/>
                <a:gd name="T9" fmla="*/ 0 h 296"/>
                <a:gd name="T10" fmla="*/ 0 w 576"/>
                <a:gd name="T11" fmla="*/ 0 h 296"/>
                <a:gd name="T12" fmla="*/ 0 w 576"/>
                <a:gd name="T13" fmla="*/ 0 h 296"/>
                <a:gd name="T14" fmla="*/ 0 w 576"/>
                <a:gd name="T15" fmla="*/ 0 h 296"/>
                <a:gd name="T16" fmla="*/ 0 w 576"/>
                <a:gd name="T17" fmla="*/ 0 h 296"/>
                <a:gd name="T18" fmla="*/ 0 w 576"/>
                <a:gd name="T19" fmla="*/ 0 h 296"/>
                <a:gd name="T20" fmla="*/ 0 w 576"/>
                <a:gd name="T21" fmla="*/ 0 h 296"/>
                <a:gd name="T22" fmla="*/ 0 w 576"/>
                <a:gd name="T23" fmla="*/ 0 h 296"/>
                <a:gd name="T24" fmla="*/ 0 w 576"/>
                <a:gd name="T25" fmla="*/ 0 h 296"/>
                <a:gd name="T26" fmla="*/ 0 w 576"/>
                <a:gd name="T27" fmla="*/ 0 h 296"/>
                <a:gd name="T28" fmla="*/ 0 w 576"/>
                <a:gd name="T29" fmla="*/ 0 h 296"/>
                <a:gd name="T30" fmla="*/ 0 w 576"/>
                <a:gd name="T31" fmla="*/ 0 h 296"/>
                <a:gd name="T32" fmla="*/ 0 w 576"/>
                <a:gd name="T33" fmla="*/ 0 h 296"/>
                <a:gd name="T34" fmla="*/ 0 w 576"/>
                <a:gd name="T35" fmla="*/ 0 h 296"/>
                <a:gd name="T36" fmla="*/ 0 w 576"/>
                <a:gd name="T37" fmla="*/ 0 h 296"/>
                <a:gd name="T38" fmla="*/ 0 w 576"/>
                <a:gd name="T39" fmla="*/ 0 h 296"/>
                <a:gd name="T40" fmla="*/ 0 w 576"/>
                <a:gd name="T41" fmla="*/ 0 h 296"/>
                <a:gd name="T42" fmla="*/ 0 w 576"/>
                <a:gd name="T43" fmla="*/ 0 h 296"/>
                <a:gd name="T44" fmla="*/ 0 w 576"/>
                <a:gd name="T45" fmla="*/ 0 h 296"/>
                <a:gd name="T46" fmla="*/ 0 w 576"/>
                <a:gd name="T47" fmla="*/ 0 h 296"/>
                <a:gd name="T48" fmla="*/ 0 w 576"/>
                <a:gd name="T49" fmla="*/ 0 h 296"/>
                <a:gd name="T50" fmla="*/ 0 w 576"/>
                <a:gd name="T51" fmla="*/ 0 h 296"/>
                <a:gd name="T52" fmla="*/ 0 w 576"/>
                <a:gd name="T53" fmla="*/ 0 h 296"/>
                <a:gd name="T54" fmla="*/ 0 w 576"/>
                <a:gd name="T55" fmla="*/ 0 h 296"/>
                <a:gd name="T56" fmla="*/ 0 w 576"/>
                <a:gd name="T57" fmla="*/ 0 h 296"/>
                <a:gd name="T58" fmla="*/ 1 w 576"/>
                <a:gd name="T59" fmla="*/ 0 h 296"/>
                <a:gd name="T60" fmla="*/ 0 w 576"/>
                <a:gd name="T61" fmla="*/ 0 h 296"/>
                <a:gd name="T62" fmla="*/ 0 w 576"/>
                <a:gd name="T63" fmla="*/ 0 h 296"/>
                <a:gd name="T64" fmla="*/ 1 w 576"/>
                <a:gd name="T65" fmla="*/ 0 h 296"/>
                <a:gd name="T66" fmla="*/ 1 w 576"/>
                <a:gd name="T67" fmla="*/ 0 h 296"/>
                <a:gd name="T68" fmla="*/ 1 w 576"/>
                <a:gd name="T69" fmla="*/ 0 h 296"/>
                <a:gd name="T70" fmla="*/ 1 w 576"/>
                <a:gd name="T71" fmla="*/ 0 h 296"/>
                <a:gd name="T72" fmla="*/ 1 w 576"/>
                <a:gd name="T73" fmla="*/ 0 h 296"/>
                <a:gd name="T74" fmla="*/ 1 w 576"/>
                <a:gd name="T75" fmla="*/ 0 h 296"/>
                <a:gd name="T76" fmla="*/ 1 w 576"/>
                <a:gd name="T77" fmla="*/ 0 h 296"/>
                <a:gd name="T78" fmla="*/ 0 w 576"/>
                <a:gd name="T79" fmla="*/ 0 h 296"/>
                <a:gd name="T80" fmla="*/ 0 w 576"/>
                <a:gd name="T81" fmla="*/ 0 h 296"/>
                <a:gd name="T82" fmla="*/ 1 w 576"/>
                <a:gd name="T83" fmla="*/ 0 h 296"/>
                <a:gd name="T84" fmla="*/ 1 w 576"/>
                <a:gd name="T85" fmla="*/ 0 h 296"/>
                <a:gd name="T86" fmla="*/ 1 w 576"/>
                <a:gd name="T87" fmla="*/ 0 h 296"/>
                <a:gd name="T88" fmla="*/ 1 w 576"/>
                <a:gd name="T89" fmla="*/ 0 h 296"/>
                <a:gd name="T90" fmla="*/ 1 w 576"/>
                <a:gd name="T91" fmla="*/ 0 h 296"/>
                <a:gd name="T92" fmla="*/ 1 w 576"/>
                <a:gd name="T93" fmla="*/ 0 h 296"/>
                <a:gd name="T94" fmla="*/ 1 w 576"/>
                <a:gd name="T95" fmla="*/ 0 h 296"/>
                <a:gd name="T96" fmla="*/ 1 w 576"/>
                <a:gd name="T97" fmla="*/ 0 h 296"/>
                <a:gd name="T98" fmla="*/ 1 w 576"/>
                <a:gd name="T99" fmla="*/ 0 h 296"/>
                <a:gd name="T100" fmla="*/ 1 w 576"/>
                <a:gd name="T101" fmla="*/ 0 h 296"/>
                <a:gd name="T102" fmla="*/ 1 w 576"/>
                <a:gd name="T103" fmla="*/ 0 h 296"/>
                <a:gd name="T104" fmla="*/ 1 w 576"/>
                <a:gd name="T105" fmla="*/ 0 h 296"/>
                <a:gd name="T106" fmla="*/ 1 w 576"/>
                <a:gd name="T107" fmla="*/ 0 h 296"/>
                <a:gd name="T108" fmla="*/ 1 w 576"/>
                <a:gd name="T109" fmla="*/ 0 h 296"/>
                <a:gd name="T110" fmla="*/ 1 w 576"/>
                <a:gd name="T111" fmla="*/ 0 h 296"/>
                <a:gd name="T112" fmla="*/ 0 w 576"/>
                <a:gd name="T113" fmla="*/ 0 h 296"/>
                <a:gd name="T114" fmla="*/ 0 w 576"/>
                <a:gd name="T115" fmla="*/ 0 h 296"/>
                <a:gd name="T116" fmla="*/ 0 w 576"/>
                <a:gd name="T117" fmla="*/ 0 h 296"/>
                <a:gd name="T118" fmla="*/ 0 w 576"/>
                <a:gd name="T119" fmla="*/ 0 h 2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76" h="296">
                  <a:moveTo>
                    <a:pt x="0" y="123"/>
                  </a:moveTo>
                  <a:lnTo>
                    <a:pt x="20" y="0"/>
                  </a:lnTo>
                  <a:lnTo>
                    <a:pt x="34" y="0"/>
                  </a:lnTo>
                  <a:lnTo>
                    <a:pt x="26" y="51"/>
                  </a:lnTo>
                  <a:lnTo>
                    <a:pt x="78" y="51"/>
                  </a:lnTo>
                  <a:lnTo>
                    <a:pt x="87" y="0"/>
                  </a:lnTo>
                  <a:lnTo>
                    <a:pt x="100" y="0"/>
                  </a:lnTo>
                  <a:lnTo>
                    <a:pt x="80" y="123"/>
                  </a:lnTo>
                  <a:lnTo>
                    <a:pt x="66" y="123"/>
                  </a:lnTo>
                  <a:lnTo>
                    <a:pt x="76" y="66"/>
                  </a:lnTo>
                  <a:lnTo>
                    <a:pt x="23" y="66"/>
                  </a:lnTo>
                  <a:lnTo>
                    <a:pt x="13" y="123"/>
                  </a:lnTo>
                  <a:lnTo>
                    <a:pt x="0" y="123"/>
                  </a:lnTo>
                  <a:close/>
                  <a:moveTo>
                    <a:pt x="154" y="94"/>
                  </a:moveTo>
                  <a:lnTo>
                    <a:pt x="167" y="95"/>
                  </a:lnTo>
                  <a:lnTo>
                    <a:pt x="164" y="101"/>
                  </a:lnTo>
                  <a:lnTo>
                    <a:pt x="161" y="106"/>
                  </a:lnTo>
                  <a:lnTo>
                    <a:pt x="157" y="112"/>
                  </a:lnTo>
                  <a:lnTo>
                    <a:pt x="153" y="117"/>
                  </a:lnTo>
                  <a:lnTo>
                    <a:pt x="147" y="120"/>
                  </a:lnTo>
                  <a:lnTo>
                    <a:pt x="143" y="123"/>
                  </a:lnTo>
                  <a:lnTo>
                    <a:pt x="138" y="124"/>
                  </a:lnTo>
                  <a:lnTo>
                    <a:pt x="132" y="124"/>
                  </a:lnTo>
                  <a:lnTo>
                    <a:pt x="128" y="124"/>
                  </a:lnTo>
                  <a:lnTo>
                    <a:pt x="124" y="123"/>
                  </a:lnTo>
                  <a:lnTo>
                    <a:pt x="120" y="123"/>
                  </a:lnTo>
                  <a:lnTo>
                    <a:pt x="117" y="122"/>
                  </a:lnTo>
                  <a:lnTo>
                    <a:pt x="114" y="119"/>
                  </a:lnTo>
                  <a:lnTo>
                    <a:pt x="112" y="116"/>
                  </a:lnTo>
                  <a:lnTo>
                    <a:pt x="110" y="112"/>
                  </a:lnTo>
                  <a:lnTo>
                    <a:pt x="107" y="108"/>
                  </a:lnTo>
                  <a:lnTo>
                    <a:pt x="106" y="104"/>
                  </a:lnTo>
                  <a:lnTo>
                    <a:pt x="105" y="98"/>
                  </a:lnTo>
                  <a:lnTo>
                    <a:pt x="103" y="93"/>
                  </a:lnTo>
                  <a:lnTo>
                    <a:pt x="103" y="87"/>
                  </a:lnTo>
                  <a:lnTo>
                    <a:pt x="103" y="80"/>
                  </a:lnTo>
                  <a:lnTo>
                    <a:pt x="105" y="72"/>
                  </a:lnTo>
                  <a:lnTo>
                    <a:pt x="106" y="65"/>
                  </a:lnTo>
                  <a:lnTo>
                    <a:pt x="109" y="58"/>
                  </a:lnTo>
                  <a:lnTo>
                    <a:pt x="112" y="52"/>
                  </a:lnTo>
                  <a:lnTo>
                    <a:pt x="116" y="47"/>
                  </a:lnTo>
                  <a:lnTo>
                    <a:pt x="120" y="43"/>
                  </a:lnTo>
                  <a:lnTo>
                    <a:pt x="124" y="39"/>
                  </a:lnTo>
                  <a:lnTo>
                    <a:pt x="128" y="36"/>
                  </a:lnTo>
                  <a:lnTo>
                    <a:pt x="132" y="33"/>
                  </a:lnTo>
                  <a:lnTo>
                    <a:pt x="136" y="32"/>
                  </a:lnTo>
                  <a:lnTo>
                    <a:pt x="142" y="32"/>
                  </a:lnTo>
                  <a:lnTo>
                    <a:pt x="147" y="32"/>
                  </a:lnTo>
                  <a:lnTo>
                    <a:pt x="153" y="35"/>
                  </a:lnTo>
                  <a:lnTo>
                    <a:pt x="158" y="37"/>
                  </a:lnTo>
                  <a:lnTo>
                    <a:pt x="163" y="41"/>
                  </a:lnTo>
                  <a:lnTo>
                    <a:pt x="167" y="47"/>
                  </a:lnTo>
                  <a:lnTo>
                    <a:pt x="170" y="52"/>
                  </a:lnTo>
                  <a:lnTo>
                    <a:pt x="171" y="61"/>
                  </a:lnTo>
                  <a:lnTo>
                    <a:pt x="171" y="69"/>
                  </a:lnTo>
                  <a:lnTo>
                    <a:pt x="171" y="72"/>
                  </a:lnTo>
                  <a:lnTo>
                    <a:pt x="171" y="76"/>
                  </a:lnTo>
                  <a:lnTo>
                    <a:pt x="171" y="79"/>
                  </a:lnTo>
                  <a:lnTo>
                    <a:pt x="170" y="83"/>
                  </a:lnTo>
                  <a:lnTo>
                    <a:pt x="116" y="83"/>
                  </a:lnTo>
                  <a:lnTo>
                    <a:pt x="116" y="84"/>
                  </a:lnTo>
                  <a:lnTo>
                    <a:pt x="116" y="86"/>
                  </a:lnTo>
                  <a:lnTo>
                    <a:pt x="116" y="87"/>
                  </a:lnTo>
                  <a:lnTo>
                    <a:pt x="116" y="93"/>
                  </a:lnTo>
                  <a:lnTo>
                    <a:pt x="117" y="98"/>
                  </a:lnTo>
                  <a:lnTo>
                    <a:pt x="118" y="102"/>
                  </a:lnTo>
                  <a:lnTo>
                    <a:pt x="120" y="106"/>
                  </a:lnTo>
                  <a:lnTo>
                    <a:pt x="123" y="109"/>
                  </a:lnTo>
                  <a:lnTo>
                    <a:pt x="125" y="112"/>
                  </a:lnTo>
                  <a:lnTo>
                    <a:pt x="128" y="113"/>
                  </a:lnTo>
                  <a:lnTo>
                    <a:pt x="132" y="113"/>
                  </a:lnTo>
                  <a:lnTo>
                    <a:pt x="135" y="113"/>
                  </a:lnTo>
                  <a:lnTo>
                    <a:pt x="139" y="112"/>
                  </a:lnTo>
                  <a:lnTo>
                    <a:pt x="142" y="109"/>
                  </a:lnTo>
                  <a:lnTo>
                    <a:pt x="145" y="108"/>
                  </a:lnTo>
                  <a:lnTo>
                    <a:pt x="147" y="105"/>
                  </a:lnTo>
                  <a:lnTo>
                    <a:pt x="150" y="102"/>
                  </a:lnTo>
                  <a:lnTo>
                    <a:pt x="152" y="98"/>
                  </a:lnTo>
                  <a:lnTo>
                    <a:pt x="154" y="94"/>
                  </a:lnTo>
                  <a:close/>
                  <a:moveTo>
                    <a:pt x="117" y="70"/>
                  </a:moveTo>
                  <a:lnTo>
                    <a:pt x="158" y="70"/>
                  </a:lnTo>
                  <a:lnTo>
                    <a:pt x="158" y="68"/>
                  </a:lnTo>
                  <a:lnTo>
                    <a:pt x="158" y="62"/>
                  </a:lnTo>
                  <a:lnTo>
                    <a:pt x="157" y="57"/>
                  </a:lnTo>
                  <a:lnTo>
                    <a:pt x="156" y="52"/>
                  </a:lnTo>
                  <a:lnTo>
                    <a:pt x="154" y="50"/>
                  </a:lnTo>
                  <a:lnTo>
                    <a:pt x="152" y="47"/>
                  </a:lnTo>
                  <a:lnTo>
                    <a:pt x="149" y="46"/>
                  </a:lnTo>
                  <a:lnTo>
                    <a:pt x="146" y="44"/>
                  </a:lnTo>
                  <a:lnTo>
                    <a:pt x="142" y="44"/>
                  </a:lnTo>
                  <a:lnTo>
                    <a:pt x="138" y="44"/>
                  </a:lnTo>
                  <a:lnTo>
                    <a:pt x="135" y="46"/>
                  </a:lnTo>
                  <a:lnTo>
                    <a:pt x="131" y="48"/>
                  </a:lnTo>
                  <a:lnTo>
                    <a:pt x="128" y="51"/>
                  </a:lnTo>
                  <a:lnTo>
                    <a:pt x="124" y="55"/>
                  </a:lnTo>
                  <a:lnTo>
                    <a:pt x="121" y="59"/>
                  </a:lnTo>
                  <a:lnTo>
                    <a:pt x="120" y="65"/>
                  </a:lnTo>
                  <a:lnTo>
                    <a:pt x="117" y="70"/>
                  </a:lnTo>
                  <a:close/>
                  <a:moveTo>
                    <a:pt x="228" y="112"/>
                  </a:moveTo>
                  <a:lnTo>
                    <a:pt x="225" y="116"/>
                  </a:lnTo>
                  <a:lnTo>
                    <a:pt x="222" y="119"/>
                  </a:lnTo>
                  <a:lnTo>
                    <a:pt x="218" y="120"/>
                  </a:lnTo>
                  <a:lnTo>
                    <a:pt x="215" y="123"/>
                  </a:lnTo>
                  <a:lnTo>
                    <a:pt x="212" y="123"/>
                  </a:lnTo>
                  <a:lnTo>
                    <a:pt x="210" y="123"/>
                  </a:lnTo>
                  <a:lnTo>
                    <a:pt x="205" y="124"/>
                  </a:lnTo>
                  <a:lnTo>
                    <a:pt x="203" y="124"/>
                  </a:lnTo>
                  <a:lnTo>
                    <a:pt x="199" y="124"/>
                  </a:lnTo>
                  <a:lnTo>
                    <a:pt x="194" y="123"/>
                  </a:lnTo>
                  <a:lnTo>
                    <a:pt x="190" y="122"/>
                  </a:lnTo>
                  <a:lnTo>
                    <a:pt x="188" y="119"/>
                  </a:lnTo>
                  <a:lnTo>
                    <a:pt x="185" y="115"/>
                  </a:lnTo>
                  <a:lnTo>
                    <a:pt x="182" y="110"/>
                  </a:lnTo>
                  <a:lnTo>
                    <a:pt x="181" y="105"/>
                  </a:lnTo>
                  <a:lnTo>
                    <a:pt x="181" y="99"/>
                  </a:lnTo>
                  <a:lnTo>
                    <a:pt x="181" y="95"/>
                  </a:lnTo>
                  <a:lnTo>
                    <a:pt x="182" y="91"/>
                  </a:lnTo>
                  <a:lnTo>
                    <a:pt x="183" y="87"/>
                  </a:lnTo>
                  <a:lnTo>
                    <a:pt x="185" y="84"/>
                  </a:lnTo>
                  <a:lnTo>
                    <a:pt x="186" y="81"/>
                  </a:lnTo>
                  <a:lnTo>
                    <a:pt x="189" y="79"/>
                  </a:lnTo>
                  <a:lnTo>
                    <a:pt x="192" y="77"/>
                  </a:lnTo>
                  <a:lnTo>
                    <a:pt x="194" y="75"/>
                  </a:lnTo>
                  <a:lnTo>
                    <a:pt x="199" y="73"/>
                  </a:lnTo>
                  <a:lnTo>
                    <a:pt x="203" y="72"/>
                  </a:lnTo>
                  <a:lnTo>
                    <a:pt x="208" y="72"/>
                  </a:lnTo>
                  <a:lnTo>
                    <a:pt x="214" y="70"/>
                  </a:lnTo>
                  <a:lnTo>
                    <a:pt x="219" y="70"/>
                  </a:lnTo>
                  <a:lnTo>
                    <a:pt x="223" y="70"/>
                  </a:lnTo>
                  <a:lnTo>
                    <a:pt x="226" y="70"/>
                  </a:lnTo>
                  <a:lnTo>
                    <a:pt x="229" y="69"/>
                  </a:lnTo>
                  <a:lnTo>
                    <a:pt x="230" y="69"/>
                  </a:lnTo>
                  <a:lnTo>
                    <a:pt x="233" y="69"/>
                  </a:lnTo>
                  <a:lnTo>
                    <a:pt x="234" y="69"/>
                  </a:lnTo>
                  <a:lnTo>
                    <a:pt x="236" y="68"/>
                  </a:lnTo>
                  <a:lnTo>
                    <a:pt x="237" y="65"/>
                  </a:lnTo>
                  <a:lnTo>
                    <a:pt x="237" y="62"/>
                  </a:lnTo>
                  <a:lnTo>
                    <a:pt x="237" y="59"/>
                  </a:lnTo>
                  <a:lnTo>
                    <a:pt x="237" y="57"/>
                  </a:lnTo>
                  <a:lnTo>
                    <a:pt x="237" y="54"/>
                  </a:lnTo>
                  <a:lnTo>
                    <a:pt x="236" y="52"/>
                  </a:lnTo>
                  <a:lnTo>
                    <a:pt x="234" y="50"/>
                  </a:lnTo>
                  <a:lnTo>
                    <a:pt x="233" y="48"/>
                  </a:lnTo>
                  <a:lnTo>
                    <a:pt x="230" y="47"/>
                  </a:lnTo>
                  <a:lnTo>
                    <a:pt x="228" y="46"/>
                  </a:lnTo>
                  <a:lnTo>
                    <a:pt x="225" y="44"/>
                  </a:lnTo>
                  <a:lnTo>
                    <a:pt x="221" y="44"/>
                  </a:lnTo>
                  <a:lnTo>
                    <a:pt x="214" y="46"/>
                  </a:lnTo>
                  <a:lnTo>
                    <a:pt x="207" y="48"/>
                  </a:lnTo>
                  <a:lnTo>
                    <a:pt x="203" y="54"/>
                  </a:lnTo>
                  <a:lnTo>
                    <a:pt x="200" y="61"/>
                  </a:lnTo>
                  <a:lnTo>
                    <a:pt x="188" y="59"/>
                  </a:lnTo>
                  <a:lnTo>
                    <a:pt x="193" y="47"/>
                  </a:lnTo>
                  <a:lnTo>
                    <a:pt x="200" y="39"/>
                  </a:lnTo>
                  <a:lnTo>
                    <a:pt x="210" y="33"/>
                  </a:lnTo>
                  <a:lnTo>
                    <a:pt x="222" y="32"/>
                  </a:lnTo>
                  <a:lnTo>
                    <a:pt x="228" y="32"/>
                  </a:lnTo>
                  <a:lnTo>
                    <a:pt x="233" y="33"/>
                  </a:lnTo>
                  <a:lnTo>
                    <a:pt x="239" y="36"/>
                  </a:lnTo>
                  <a:lnTo>
                    <a:pt x="243" y="39"/>
                  </a:lnTo>
                  <a:lnTo>
                    <a:pt x="246" y="43"/>
                  </a:lnTo>
                  <a:lnTo>
                    <a:pt x="248" y="47"/>
                  </a:lnTo>
                  <a:lnTo>
                    <a:pt x="250" y="51"/>
                  </a:lnTo>
                  <a:lnTo>
                    <a:pt x="250" y="57"/>
                  </a:lnTo>
                  <a:lnTo>
                    <a:pt x="250" y="59"/>
                  </a:lnTo>
                  <a:lnTo>
                    <a:pt x="250" y="64"/>
                  </a:lnTo>
                  <a:lnTo>
                    <a:pt x="250" y="68"/>
                  </a:lnTo>
                  <a:lnTo>
                    <a:pt x="248" y="73"/>
                  </a:lnTo>
                  <a:lnTo>
                    <a:pt x="243" y="95"/>
                  </a:lnTo>
                  <a:lnTo>
                    <a:pt x="241" y="101"/>
                  </a:lnTo>
                  <a:lnTo>
                    <a:pt x="241" y="105"/>
                  </a:lnTo>
                  <a:lnTo>
                    <a:pt x="240" y="109"/>
                  </a:lnTo>
                  <a:lnTo>
                    <a:pt x="240" y="112"/>
                  </a:lnTo>
                  <a:lnTo>
                    <a:pt x="240" y="115"/>
                  </a:lnTo>
                  <a:lnTo>
                    <a:pt x="241" y="117"/>
                  </a:lnTo>
                  <a:lnTo>
                    <a:pt x="241" y="120"/>
                  </a:lnTo>
                  <a:lnTo>
                    <a:pt x="241" y="123"/>
                  </a:lnTo>
                  <a:lnTo>
                    <a:pt x="229" y="123"/>
                  </a:lnTo>
                  <a:lnTo>
                    <a:pt x="229" y="120"/>
                  </a:lnTo>
                  <a:lnTo>
                    <a:pt x="229" y="119"/>
                  </a:lnTo>
                  <a:lnTo>
                    <a:pt x="229" y="116"/>
                  </a:lnTo>
                  <a:lnTo>
                    <a:pt x="228" y="112"/>
                  </a:lnTo>
                  <a:close/>
                  <a:moveTo>
                    <a:pt x="233" y="79"/>
                  </a:moveTo>
                  <a:lnTo>
                    <a:pt x="230" y="80"/>
                  </a:lnTo>
                  <a:lnTo>
                    <a:pt x="228" y="80"/>
                  </a:lnTo>
                  <a:lnTo>
                    <a:pt x="223" y="81"/>
                  </a:lnTo>
                  <a:lnTo>
                    <a:pt x="218" y="81"/>
                  </a:lnTo>
                  <a:lnTo>
                    <a:pt x="212" y="83"/>
                  </a:lnTo>
                  <a:lnTo>
                    <a:pt x="208" y="83"/>
                  </a:lnTo>
                  <a:lnTo>
                    <a:pt x="204" y="84"/>
                  </a:lnTo>
                  <a:lnTo>
                    <a:pt x="201" y="84"/>
                  </a:lnTo>
                  <a:lnTo>
                    <a:pt x="200" y="86"/>
                  </a:lnTo>
                  <a:lnTo>
                    <a:pt x="199" y="87"/>
                  </a:lnTo>
                  <a:lnTo>
                    <a:pt x="196" y="88"/>
                  </a:lnTo>
                  <a:lnTo>
                    <a:pt x="194" y="90"/>
                  </a:lnTo>
                  <a:lnTo>
                    <a:pt x="193" y="93"/>
                  </a:lnTo>
                  <a:lnTo>
                    <a:pt x="193" y="94"/>
                  </a:lnTo>
                  <a:lnTo>
                    <a:pt x="193" y="97"/>
                  </a:lnTo>
                  <a:lnTo>
                    <a:pt x="193" y="99"/>
                  </a:lnTo>
                  <a:lnTo>
                    <a:pt x="193" y="102"/>
                  </a:lnTo>
                  <a:lnTo>
                    <a:pt x="194" y="105"/>
                  </a:lnTo>
                  <a:lnTo>
                    <a:pt x="194" y="108"/>
                  </a:lnTo>
                  <a:lnTo>
                    <a:pt x="196" y="109"/>
                  </a:lnTo>
                  <a:lnTo>
                    <a:pt x="199" y="110"/>
                  </a:lnTo>
                  <a:lnTo>
                    <a:pt x="201" y="112"/>
                  </a:lnTo>
                  <a:lnTo>
                    <a:pt x="204" y="113"/>
                  </a:lnTo>
                  <a:lnTo>
                    <a:pt x="207" y="113"/>
                  </a:lnTo>
                  <a:lnTo>
                    <a:pt x="210" y="113"/>
                  </a:lnTo>
                  <a:lnTo>
                    <a:pt x="212" y="112"/>
                  </a:lnTo>
                  <a:lnTo>
                    <a:pt x="215" y="112"/>
                  </a:lnTo>
                  <a:lnTo>
                    <a:pt x="218" y="110"/>
                  </a:lnTo>
                  <a:lnTo>
                    <a:pt x="221" y="108"/>
                  </a:lnTo>
                  <a:lnTo>
                    <a:pt x="223" y="105"/>
                  </a:lnTo>
                  <a:lnTo>
                    <a:pt x="225" y="102"/>
                  </a:lnTo>
                  <a:lnTo>
                    <a:pt x="228" y="99"/>
                  </a:lnTo>
                  <a:lnTo>
                    <a:pt x="229" y="95"/>
                  </a:lnTo>
                  <a:lnTo>
                    <a:pt x="230" y="91"/>
                  </a:lnTo>
                  <a:lnTo>
                    <a:pt x="232" y="84"/>
                  </a:lnTo>
                  <a:lnTo>
                    <a:pt x="233" y="79"/>
                  </a:lnTo>
                  <a:close/>
                  <a:moveTo>
                    <a:pt x="286" y="112"/>
                  </a:moveTo>
                  <a:lnTo>
                    <a:pt x="283" y="123"/>
                  </a:lnTo>
                  <a:lnTo>
                    <a:pt x="281" y="124"/>
                  </a:lnTo>
                  <a:lnTo>
                    <a:pt x="279" y="124"/>
                  </a:lnTo>
                  <a:lnTo>
                    <a:pt x="277" y="124"/>
                  </a:lnTo>
                  <a:lnTo>
                    <a:pt x="275" y="124"/>
                  </a:lnTo>
                  <a:lnTo>
                    <a:pt x="272" y="124"/>
                  </a:lnTo>
                  <a:lnTo>
                    <a:pt x="269" y="123"/>
                  </a:lnTo>
                  <a:lnTo>
                    <a:pt x="266" y="123"/>
                  </a:lnTo>
                  <a:lnTo>
                    <a:pt x="265" y="122"/>
                  </a:lnTo>
                  <a:lnTo>
                    <a:pt x="263" y="119"/>
                  </a:lnTo>
                  <a:lnTo>
                    <a:pt x="262" y="117"/>
                  </a:lnTo>
                  <a:lnTo>
                    <a:pt x="261" y="115"/>
                  </a:lnTo>
                  <a:lnTo>
                    <a:pt x="261" y="112"/>
                  </a:lnTo>
                  <a:lnTo>
                    <a:pt x="261" y="109"/>
                  </a:lnTo>
                  <a:lnTo>
                    <a:pt x="261" y="106"/>
                  </a:lnTo>
                  <a:lnTo>
                    <a:pt x="261" y="102"/>
                  </a:lnTo>
                  <a:lnTo>
                    <a:pt x="262" y="98"/>
                  </a:lnTo>
                  <a:lnTo>
                    <a:pt x="270" y="46"/>
                  </a:lnTo>
                  <a:lnTo>
                    <a:pt x="261" y="46"/>
                  </a:lnTo>
                  <a:lnTo>
                    <a:pt x="263" y="35"/>
                  </a:lnTo>
                  <a:lnTo>
                    <a:pt x="273" y="35"/>
                  </a:lnTo>
                  <a:lnTo>
                    <a:pt x="276" y="12"/>
                  </a:lnTo>
                  <a:lnTo>
                    <a:pt x="291" y="3"/>
                  </a:lnTo>
                  <a:lnTo>
                    <a:pt x="286" y="35"/>
                  </a:lnTo>
                  <a:lnTo>
                    <a:pt x="298" y="35"/>
                  </a:lnTo>
                  <a:lnTo>
                    <a:pt x="297" y="46"/>
                  </a:lnTo>
                  <a:lnTo>
                    <a:pt x="283" y="46"/>
                  </a:lnTo>
                  <a:lnTo>
                    <a:pt x="275" y="95"/>
                  </a:lnTo>
                  <a:lnTo>
                    <a:pt x="275" y="99"/>
                  </a:lnTo>
                  <a:lnTo>
                    <a:pt x="275" y="104"/>
                  </a:lnTo>
                  <a:lnTo>
                    <a:pt x="273" y="105"/>
                  </a:lnTo>
                  <a:lnTo>
                    <a:pt x="273" y="106"/>
                  </a:lnTo>
                  <a:lnTo>
                    <a:pt x="273" y="108"/>
                  </a:lnTo>
                  <a:lnTo>
                    <a:pt x="273" y="109"/>
                  </a:lnTo>
                  <a:lnTo>
                    <a:pt x="273" y="110"/>
                  </a:lnTo>
                  <a:lnTo>
                    <a:pt x="275" y="112"/>
                  </a:lnTo>
                  <a:lnTo>
                    <a:pt x="276" y="112"/>
                  </a:lnTo>
                  <a:lnTo>
                    <a:pt x="277" y="112"/>
                  </a:lnTo>
                  <a:lnTo>
                    <a:pt x="277" y="113"/>
                  </a:lnTo>
                  <a:lnTo>
                    <a:pt x="279" y="113"/>
                  </a:lnTo>
                  <a:lnTo>
                    <a:pt x="280" y="113"/>
                  </a:lnTo>
                  <a:lnTo>
                    <a:pt x="283" y="112"/>
                  </a:lnTo>
                  <a:lnTo>
                    <a:pt x="284" y="112"/>
                  </a:lnTo>
                  <a:lnTo>
                    <a:pt x="286" y="112"/>
                  </a:lnTo>
                  <a:close/>
                  <a:moveTo>
                    <a:pt x="386" y="112"/>
                  </a:moveTo>
                  <a:lnTo>
                    <a:pt x="384" y="116"/>
                  </a:lnTo>
                  <a:lnTo>
                    <a:pt x="381" y="119"/>
                  </a:lnTo>
                  <a:lnTo>
                    <a:pt x="377" y="120"/>
                  </a:lnTo>
                  <a:lnTo>
                    <a:pt x="374" y="123"/>
                  </a:lnTo>
                  <a:lnTo>
                    <a:pt x="371" y="123"/>
                  </a:lnTo>
                  <a:lnTo>
                    <a:pt x="368" y="123"/>
                  </a:lnTo>
                  <a:lnTo>
                    <a:pt x="364" y="124"/>
                  </a:lnTo>
                  <a:lnTo>
                    <a:pt x="362" y="124"/>
                  </a:lnTo>
                  <a:lnTo>
                    <a:pt x="357" y="124"/>
                  </a:lnTo>
                  <a:lnTo>
                    <a:pt x="353" y="123"/>
                  </a:lnTo>
                  <a:lnTo>
                    <a:pt x="349" y="122"/>
                  </a:lnTo>
                  <a:lnTo>
                    <a:pt x="346" y="119"/>
                  </a:lnTo>
                  <a:lnTo>
                    <a:pt x="344" y="115"/>
                  </a:lnTo>
                  <a:lnTo>
                    <a:pt x="341" y="110"/>
                  </a:lnTo>
                  <a:lnTo>
                    <a:pt x="339" y="105"/>
                  </a:lnTo>
                  <a:lnTo>
                    <a:pt x="339" y="99"/>
                  </a:lnTo>
                  <a:lnTo>
                    <a:pt x="339" y="95"/>
                  </a:lnTo>
                  <a:lnTo>
                    <a:pt x="341" y="91"/>
                  </a:lnTo>
                  <a:lnTo>
                    <a:pt x="342" y="87"/>
                  </a:lnTo>
                  <a:lnTo>
                    <a:pt x="344" y="84"/>
                  </a:lnTo>
                  <a:lnTo>
                    <a:pt x="345" y="81"/>
                  </a:lnTo>
                  <a:lnTo>
                    <a:pt x="348" y="79"/>
                  </a:lnTo>
                  <a:lnTo>
                    <a:pt x="350" y="77"/>
                  </a:lnTo>
                  <a:lnTo>
                    <a:pt x="353" y="75"/>
                  </a:lnTo>
                  <a:lnTo>
                    <a:pt x="357" y="73"/>
                  </a:lnTo>
                  <a:lnTo>
                    <a:pt x="362" y="72"/>
                  </a:lnTo>
                  <a:lnTo>
                    <a:pt x="367" y="72"/>
                  </a:lnTo>
                  <a:lnTo>
                    <a:pt x="373" y="70"/>
                  </a:lnTo>
                  <a:lnTo>
                    <a:pt x="378" y="70"/>
                  </a:lnTo>
                  <a:lnTo>
                    <a:pt x="382" y="70"/>
                  </a:lnTo>
                  <a:lnTo>
                    <a:pt x="385" y="70"/>
                  </a:lnTo>
                  <a:lnTo>
                    <a:pt x="388" y="69"/>
                  </a:lnTo>
                  <a:lnTo>
                    <a:pt x="389" y="69"/>
                  </a:lnTo>
                  <a:lnTo>
                    <a:pt x="392" y="69"/>
                  </a:lnTo>
                  <a:lnTo>
                    <a:pt x="393" y="69"/>
                  </a:lnTo>
                  <a:lnTo>
                    <a:pt x="395" y="68"/>
                  </a:lnTo>
                  <a:lnTo>
                    <a:pt x="396" y="65"/>
                  </a:lnTo>
                  <a:lnTo>
                    <a:pt x="396" y="62"/>
                  </a:lnTo>
                  <a:lnTo>
                    <a:pt x="396" y="59"/>
                  </a:lnTo>
                  <a:lnTo>
                    <a:pt x="396" y="57"/>
                  </a:lnTo>
                  <a:lnTo>
                    <a:pt x="396" y="54"/>
                  </a:lnTo>
                  <a:lnTo>
                    <a:pt x="395" y="52"/>
                  </a:lnTo>
                  <a:lnTo>
                    <a:pt x="393" y="50"/>
                  </a:lnTo>
                  <a:lnTo>
                    <a:pt x="392" y="48"/>
                  </a:lnTo>
                  <a:lnTo>
                    <a:pt x="389" y="47"/>
                  </a:lnTo>
                  <a:lnTo>
                    <a:pt x="386" y="46"/>
                  </a:lnTo>
                  <a:lnTo>
                    <a:pt x="384" y="44"/>
                  </a:lnTo>
                  <a:lnTo>
                    <a:pt x="380" y="44"/>
                  </a:lnTo>
                  <a:lnTo>
                    <a:pt x="373" y="46"/>
                  </a:lnTo>
                  <a:lnTo>
                    <a:pt x="366" y="48"/>
                  </a:lnTo>
                  <a:lnTo>
                    <a:pt x="362" y="54"/>
                  </a:lnTo>
                  <a:lnTo>
                    <a:pt x="359" y="61"/>
                  </a:lnTo>
                  <a:lnTo>
                    <a:pt x="346" y="59"/>
                  </a:lnTo>
                  <a:lnTo>
                    <a:pt x="352" y="47"/>
                  </a:lnTo>
                  <a:lnTo>
                    <a:pt x="359" y="39"/>
                  </a:lnTo>
                  <a:lnTo>
                    <a:pt x="368" y="33"/>
                  </a:lnTo>
                  <a:lnTo>
                    <a:pt x="381" y="32"/>
                  </a:lnTo>
                  <a:lnTo>
                    <a:pt x="386" y="32"/>
                  </a:lnTo>
                  <a:lnTo>
                    <a:pt x="392" y="33"/>
                  </a:lnTo>
                  <a:lnTo>
                    <a:pt x="397" y="36"/>
                  </a:lnTo>
                  <a:lnTo>
                    <a:pt x="402" y="39"/>
                  </a:lnTo>
                  <a:lnTo>
                    <a:pt x="404" y="43"/>
                  </a:lnTo>
                  <a:lnTo>
                    <a:pt x="407" y="47"/>
                  </a:lnTo>
                  <a:lnTo>
                    <a:pt x="409" y="51"/>
                  </a:lnTo>
                  <a:lnTo>
                    <a:pt x="409" y="57"/>
                  </a:lnTo>
                  <a:lnTo>
                    <a:pt x="409" y="59"/>
                  </a:lnTo>
                  <a:lnTo>
                    <a:pt x="409" y="64"/>
                  </a:lnTo>
                  <a:lnTo>
                    <a:pt x="409" y="68"/>
                  </a:lnTo>
                  <a:lnTo>
                    <a:pt x="407" y="73"/>
                  </a:lnTo>
                  <a:lnTo>
                    <a:pt x="402" y="95"/>
                  </a:lnTo>
                  <a:lnTo>
                    <a:pt x="400" y="101"/>
                  </a:lnTo>
                  <a:lnTo>
                    <a:pt x="400" y="105"/>
                  </a:lnTo>
                  <a:lnTo>
                    <a:pt x="399" y="109"/>
                  </a:lnTo>
                  <a:lnTo>
                    <a:pt x="399" y="112"/>
                  </a:lnTo>
                  <a:lnTo>
                    <a:pt x="399" y="115"/>
                  </a:lnTo>
                  <a:lnTo>
                    <a:pt x="400" y="117"/>
                  </a:lnTo>
                  <a:lnTo>
                    <a:pt x="400" y="120"/>
                  </a:lnTo>
                  <a:lnTo>
                    <a:pt x="400" y="123"/>
                  </a:lnTo>
                  <a:lnTo>
                    <a:pt x="388" y="123"/>
                  </a:lnTo>
                  <a:lnTo>
                    <a:pt x="388" y="120"/>
                  </a:lnTo>
                  <a:lnTo>
                    <a:pt x="388" y="119"/>
                  </a:lnTo>
                  <a:lnTo>
                    <a:pt x="388" y="116"/>
                  </a:lnTo>
                  <a:lnTo>
                    <a:pt x="386" y="112"/>
                  </a:lnTo>
                  <a:close/>
                  <a:moveTo>
                    <a:pt x="392" y="79"/>
                  </a:moveTo>
                  <a:lnTo>
                    <a:pt x="389" y="80"/>
                  </a:lnTo>
                  <a:lnTo>
                    <a:pt x="386" y="80"/>
                  </a:lnTo>
                  <a:lnTo>
                    <a:pt x="382" y="81"/>
                  </a:lnTo>
                  <a:lnTo>
                    <a:pt x="377" y="81"/>
                  </a:lnTo>
                  <a:lnTo>
                    <a:pt x="371" y="83"/>
                  </a:lnTo>
                  <a:lnTo>
                    <a:pt x="367" y="83"/>
                  </a:lnTo>
                  <a:lnTo>
                    <a:pt x="363" y="84"/>
                  </a:lnTo>
                  <a:lnTo>
                    <a:pt x="360" y="84"/>
                  </a:lnTo>
                  <a:lnTo>
                    <a:pt x="359" y="86"/>
                  </a:lnTo>
                  <a:lnTo>
                    <a:pt x="357" y="87"/>
                  </a:lnTo>
                  <a:lnTo>
                    <a:pt x="355" y="88"/>
                  </a:lnTo>
                  <a:lnTo>
                    <a:pt x="353" y="90"/>
                  </a:lnTo>
                  <a:lnTo>
                    <a:pt x="352" y="93"/>
                  </a:lnTo>
                  <a:lnTo>
                    <a:pt x="352" y="94"/>
                  </a:lnTo>
                  <a:lnTo>
                    <a:pt x="352" y="97"/>
                  </a:lnTo>
                  <a:lnTo>
                    <a:pt x="352" y="99"/>
                  </a:lnTo>
                  <a:lnTo>
                    <a:pt x="352" y="102"/>
                  </a:lnTo>
                  <a:lnTo>
                    <a:pt x="353" y="105"/>
                  </a:lnTo>
                  <a:lnTo>
                    <a:pt x="353" y="108"/>
                  </a:lnTo>
                  <a:lnTo>
                    <a:pt x="355" y="109"/>
                  </a:lnTo>
                  <a:lnTo>
                    <a:pt x="357" y="110"/>
                  </a:lnTo>
                  <a:lnTo>
                    <a:pt x="360" y="112"/>
                  </a:lnTo>
                  <a:lnTo>
                    <a:pt x="363" y="113"/>
                  </a:lnTo>
                  <a:lnTo>
                    <a:pt x="366" y="113"/>
                  </a:lnTo>
                  <a:lnTo>
                    <a:pt x="368" y="113"/>
                  </a:lnTo>
                  <a:lnTo>
                    <a:pt x="371" y="112"/>
                  </a:lnTo>
                  <a:lnTo>
                    <a:pt x="374" y="112"/>
                  </a:lnTo>
                  <a:lnTo>
                    <a:pt x="377" y="110"/>
                  </a:lnTo>
                  <a:lnTo>
                    <a:pt x="380" y="108"/>
                  </a:lnTo>
                  <a:lnTo>
                    <a:pt x="382" y="105"/>
                  </a:lnTo>
                  <a:lnTo>
                    <a:pt x="384" y="102"/>
                  </a:lnTo>
                  <a:lnTo>
                    <a:pt x="386" y="99"/>
                  </a:lnTo>
                  <a:lnTo>
                    <a:pt x="388" y="95"/>
                  </a:lnTo>
                  <a:lnTo>
                    <a:pt x="389" y="91"/>
                  </a:lnTo>
                  <a:lnTo>
                    <a:pt x="391" y="84"/>
                  </a:lnTo>
                  <a:lnTo>
                    <a:pt x="392" y="79"/>
                  </a:lnTo>
                  <a:close/>
                  <a:moveTo>
                    <a:pt x="417" y="123"/>
                  </a:moveTo>
                  <a:lnTo>
                    <a:pt x="432" y="35"/>
                  </a:lnTo>
                  <a:lnTo>
                    <a:pt x="443" y="35"/>
                  </a:lnTo>
                  <a:lnTo>
                    <a:pt x="440" y="50"/>
                  </a:lnTo>
                  <a:lnTo>
                    <a:pt x="444" y="46"/>
                  </a:lnTo>
                  <a:lnTo>
                    <a:pt x="449" y="41"/>
                  </a:lnTo>
                  <a:lnTo>
                    <a:pt x="453" y="39"/>
                  </a:lnTo>
                  <a:lnTo>
                    <a:pt x="455" y="36"/>
                  </a:lnTo>
                  <a:lnTo>
                    <a:pt x="458" y="35"/>
                  </a:lnTo>
                  <a:lnTo>
                    <a:pt x="462" y="33"/>
                  </a:lnTo>
                  <a:lnTo>
                    <a:pt x="465" y="32"/>
                  </a:lnTo>
                  <a:lnTo>
                    <a:pt x="468" y="32"/>
                  </a:lnTo>
                  <a:lnTo>
                    <a:pt x="472" y="32"/>
                  </a:lnTo>
                  <a:lnTo>
                    <a:pt x="476" y="33"/>
                  </a:lnTo>
                  <a:lnTo>
                    <a:pt x="479" y="35"/>
                  </a:lnTo>
                  <a:lnTo>
                    <a:pt x="482" y="37"/>
                  </a:lnTo>
                  <a:lnTo>
                    <a:pt x="484" y="40"/>
                  </a:lnTo>
                  <a:lnTo>
                    <a:pt x="486" y="44"/>
                  </a:lnTo>
                  <a:lnTo>
                    <a:pt x="487" y="48"/>
                  </a:lnTo>
                  <a:lnTo>
                    <a:pt x="487" y="54"/>
                  </a:lnTo>
                  <a:lnTo>
                    <a:pt x="487" y="57"/>
                  </a:lnTo>
                  <a:lnTo>
                    <a:pt x="487" y="59"/>
                  </a:lnTo>
                  <a:lnTo>
                    <a:pt x="487" y="64"/>
                  </a:lnTo>
                  <a:lnTo>
                    <a:pt x="486" y="69"/>
                  </a:lnTo>
                  <a:lnTo>
                    <a:pt x="476" y="123"/>
                  </a:lnTo>
                  <a:lnTo>
                    <a:pt x="464" y="123"/>
                  </a:lnTo>
                  <a:lnTo>
                    <a:pt x="473" y="66"/>
                  </a:lnTo>
                  <a:lnTo>
                    <a:pt x="475" y="62"/>
                  </a:lnTo>
                  <a:lnTo>
                    <a:pt x="475" y="59"/>
                  </a:lnTo>
                  <a:lnTo>
                    <a:pt x="475" y="57"/>
                  </a:lnTo>
                  <a:lnTo>
                    <a:pt x="475" y="55"/>
                  </a:lnTo>
                  <a:lnTo>
                    <a:pt x="475" y="52"/>
                  </a:lnTo>
                  <a:lnTo>
                    <a:pt x="473" y="51"/>
                  </a:lnTo>
                  <a:lnTo>
                    <a:pt x="473" y="48"/>
                  </a:lnTo>
                  <a:lnTo>
                    <a:pt x="472" y="47"/>
                  </a:lnTo>
                  <a:lnTo>
                    <a:pt x="471" y="46"/>
                  </a:lnTo>
                  <a:lnTo>
                    <a:pt x="469" y="46"/>
                  </a:lnTo>
                  <a:lnTo>
                    <a:pt x="467" y="44"/>
                  </a:lnTo>
                  <a:lnTo>
                    <a:pt x="465" y="44"/>
                  </a:lnTo>
                  <a:lnTo>
                    <a:pt x="460" y="44"/>
                  </a:lnTo>
                  <a:lnTo>
                    <a:pt x="455" y="46"/>
                  </a:lnTo>
                  <a:lnTo>
                    <a:pt x="451" y="48"/>
                  </a:lnTo>
                  <a:lnTo>
                    <a:pt x="447" y="52"/>
                  </a:lnTo>
                  <a:lnTo>
                    <a:pt x="443" y="58"/>
                  </a:lnTo>
                  <a:lnTo>
                    <a:pt x="440" y="64"/>
                  </a:lnTo>
                  <a:lnTo>
                    <a:pt x="438" y="72"/>
                  </a:lnTo>
                  <a:lnTo>
                    <a:pt x="436" y="81"/>
                  </a:lnTo>
                  <a:lnTo>
                    <a:pt x="429" y="123"/>
                  </a:lnTo>
                  <a:lnTo>
                    <a:pt x="417" y="123"/>
                  </a:lnTo>
                  <a:close/>
                  <a:moveTo>
                    <a:pt x="545" y="110"/>
                  </a:moveTo>
                  <a:lnTo>
                    <a:pt x="540" y="117"/>
                  </a:lnTo>
                  <a:lnTo>
                    <a:pt x="534" y="122"/>
                  </a:lnTo>
                  <a:lnTo>
                    <a:pt x="527" y="123"/>
                  </a:lnTo>
                  <a:lnTo>
                    <a:pt x="522" y="124"/>
                  </a:lnTo>
                  <a:lnTo>
                    <a:pt x="518" y="124"/>
                  </a:lnTo>
                  <a:lnTo>
                    <a:pt x="513" y="123"/>
                  </a:lnTo>
                  <a:lnTo>
                    <a:pt x="509" y="120"/>
                  </a:lnTo>
                  <a:lnTo>
                    <a:pt x="505" y="116"/>
                  </a:lnTo>
                  <a:lnTo>
                    <a:pt x="502" y="110"/>
                  </a:lnTo>
                  <a:lnTo>
                    <a:pt x="500" y="105"/>
                  </a:lnTo>
                  <a:lnTo>
                    <a:pt x="498" y="97"/>
                  </a:lnTo>
                  <a:lnTo>
                    <a:pt x="498" y="88"/>
                  </a:lnTo>
                  <a:lnTo>
                    <a:pt x="498" y="80"/>
                  </a:lnTo>
                  <a:lnTo>
                    <a:pt x="500" y="73"/>
                  </a:lnTo>
                  <a:lnTo>
                    <a:pt x="501" y="66"/>
                  </a:lnTo>
                  <a:lnTo>
                    <a:pt x="504" y="59"/>
                  </a:lnTo>
                  <a:lnTo>
                    <a:pt x="507" y="52"/>
                  </a:lnTo>
                  <a:lnTo>
                    <a:pt x="511" y="47"/>
                  </a:lnTo>
                  <a:lnTo>
                    <a:pt x="513" y="43"/>
                  </a:lnTo>
                  <a:lnTo>
                    <a:pt x="518" y="39"/>
                  </a:lnTo>
                  <a:lnTo>
                    <a:pt x="522" y="36"/>
                  </a:lnTo>
                  <a:lnTo>
                    <a:pt x="526" y="33"/>
                  </a:lnTo>
                  <a:lnTo>
                    <a:pt x="530" y="32"/>
                  </a:lnTo>
                  <a:lnTo>
                    <a:pt x="534" y="32"/>
                  </a:lnTo>
                  <a:lnTo>
                    <a:pt x="541" y="33"/>
                  </a:lnTo>
                  <a:lnTo>
                    <a:pt x="547" y="36"/>
                  </a:lnTo>
                  <a:lnTo>
                    <a:pt x="551" y="41"/>
                  </a:lnTo>
                  <a:lnTo>
                    <a:pt x="555" y="48"/>
                  </a:lnTo>
                  <a:lnTo>
                    <a:pt x="563" y="0"/>
                  </a:lnTo>
                  <a:lnTo>
                    <a:pt x="576" y="0"/>
                  </a:lnTo>
                  <a:lnTo>
                    <a:pt x="554" y="123"/>
                  </a:lnTo>
                  <a:lnTo>
                    <a:pt x="542" y="123"/>
                  </a:lnTo>
                  <a:lnTo>
                    <a:pt x="545" y="110"/>
                  </a:lnTo>
                  <a:close/>
                  <a:moveTo>
                    <a:pt x="511" y="86"/>
                  </a:moveTo>
                  <a:lnTo>
                    <a:pt x="511" y="90"/>
                  </a:lnTo>
                  <a:lnTo>
                    <a:pt x="511" y="95"/>
                  </a:lnTo>
                  <a:lnTo>
                    <a:pt x="512" y="99"/>
                  </a:lnTo>
                  <a:lnTo>
                    <a:pt x="513" y="104"/>
                  </a:lnTo>
                  <a:lnTo>
                    <a:pt x="515" y="108"/>
                  </a:lnTo>
                  <a:lnTo>
                    <a:pt x="518" y="109"/>
                  </a:lnTo>
                  <a:lnTo>
                    <a:pt x="520" y="112"/>
                  </a:lnTo>
                  <a:lnTo>
                    <a:pt x="523" y="113"/>
                  </a:lnTo>
                  <a:lnTo>
                    <a:pt x="526" y="113"/>
                  </a:lnTo>
                  <a:lnTo>
                    <a:pt x="530" y="112"/>
                  </a:lnTo>
                  <a:lnTo>
                    <a:pt x="534" y="110"/>
                  </a:lnTo>
                  <a:lnTo>
                    <a:pt x="538" y="106"/>
                  </a:lnTo>
                  <a:lnTo>
                    <a:pt x="541" y="102"/>
                  </a:lnTo>
                  <a:lnTo>
                    <a:pt x="545" y="95"/>
                  </a:lnTo>
                  <a:lnTo>
                    <a:pt x="548" y="87"/>
                  </a:lnTo>
                  <a:lnTo>
                    <a:pt x="551" y="77"/>
                  </a:lnTo>
                  <a:lnTo>
                    <a:pt x="551" y="68"/>
                  </a:lnTo>
                  <a:lnTo>
                    <a:pt x="551" y="62"/>
                  </a:lnTo>
                  <a:lnTo>
                    <a:pt x="549" y="57"/>
                  </a:lnTo>
                  <a:lnTo>
                    <a:pt x="548" y="54"/>
                  </a:lnTo>
                  <a:lnTo>
                    <a:pt x="547" y="51"/>
                  </a:lnTo>
                  <a:lnTo>
                    <a:pt x="544" y="48"/>
                  </a:lnTo>
                  <a:lnTo>
                    <a:pt x="541" y="46"/>
                  </a:lnTo>
                  <a:lnTo>
                    <a:pt x="538" y="44"/>
                  </a:lnTo>
                  <a:lnTo>
                    <a:pt x="534" y="44"/>
                  </a:lnTo>
                  <a:lnTo>
                    <a:pt x="531" y="44"/>
                  </a:lnTo>
                  <a:lnTo>
                    <a:pt x="529" y="46"/>
                  </a:lnTo>
                  <a:lnTo>
                    <a:pt x="526" y="48"/>
                  </a:lnTo>
                  <a:lnTo>
                    <a:pt x="523" y="50"/>
                  </a:lnTo>
                  <a:lnTo>
                    <a:pt x="520" y="52"/>
                  </a:lnTo>
                  <a:lnTo>
                    <a:pt x="518" y="57"/>
                  </a:lnTo>
                  <a:lnTo>
                    <a:pt x="516" y="62"/>
                  </a:lnTo>
                  <a:lnTo>
                    <a:pt x="513" y="68"/>
                  </a:lnTo>
                  <a:lnTo>
                    <a:pt x="512" y="73"/>
                  </a:lnTo>
                  <a:lnTo>
                    <a:pt x="512" y="77"/>
                  </a:lnTo>
                  <a:lnTo>
                    <a:pt x="511" y="81"/>
                  </a:lnTo>
                  <a:lnTo>
                    <a:pt x="511" y="86"/>
                  </a:lnTo>
                  <a:close/>
                  <a:moveTo>
                    <a:pt x="0" y="296"/>
                  </a:moveTo>
                  <a:lnTo>
                    <a:pt x="19" y="173"/>
                  </a:lnTo>
                  <a:lnTo>
                    <a:pt x="37" y="173"/>
                  </a:lnTo>
                  <a:lnTo>
                    <a:pt x="48" y="253"/>
                  </a:lnTo>
                  <a:lnTo>
                    <a:pt x="49" y="261"/>
                  </a:lnTo>
                  <a:lnTo>
                    <a:pt x="49" y="268"/>
                  </a:lnTo>
                  <a:lnTo>
                    <a:pt x="51" y="276"/>
                  </a:lnTo>
                  <a:lnTo>
                    <a:pt x="51" y="283"/>
                  </a:lnTo>
                  <a:lnTo>
                    <a:pt x="54" y="276"/>
                  </a:lnTo>
                  <a:lnTo>
                    <a:pt x="56" y="268"/>
                  </a:lnTo>
                  <a:lnTo>
                    <a:pt x="60" y="260"/>
                  </a:lnTo>
                  <a:lnTo>
                    <a:pt x="65" y="250"/>
                  </a:lnTo>
                  <a:lnTo>
                    <a:pt x="100" y="173"/>
                  </a:lnTo>
                  <a:lnTo>
                    <a:pt x="118" y="173"/>
                  </a:lnTo>
                  <a:lnTo>
                    <a:pt x="98" y="296"/>
                  </a:lnTo>
                  <a:lnTo>
                    <a:pt x="84" y="296"/>
                  </a:lnTo>
                  <a:lnTo>
                    <a:pt x="94" y="236"/>
                  </a:lnTo>
                  <a:lnTo>
                    <a:pt x="96" y="225"/>
                  </a:lnTo>
                  <a:lnTo>
                    <a:pt x="98" y="214"/>
                  </a:lnTo>
                  <a:lnTo>
                    <a:pt x="100" y="202"/>
                  </a:lnTo>
                  <a:lnTo>
                    <a:pt x="103" y="189"/>
                  </a:lnTo>
                  <a:lnTo>
                    <a:pt x="100" y="196"/>
                  </a:lnTo>
                  <a:lnTo>
                    <a:pt x="99" y="202"/>
                  </a:lnTo>
                  <a:lnTo>
                    <a:pt x="96" y="209"/>
                  </a:lnTo>
                  <a:lnTo>
                    <a:pt x="94" y="215"/>
                  </a:lnTo>
                  <a:lnTo>
                    <a:pt x="56" y="296"/>
                  </a:lnTo>
                  <a:lnTo>
                    <a:pt x="42" y="296"/>
                  </a:lnTo>
                  <a:lnTo>
                    <a:pt x="31" y="217"/>
                  </a:lnTo>
                  <a:lnTo>
                    <a:pt x="31" y="211"/>
                  </a:lnTo>
                  <a:lnTo>
                    <a:pt x="31" y="206"/>
                  </a:lnTo>
                  <a:lnTo>
                    <a:pt x="30" y="199"/>
                  </a:lnTo>
                  <a:lnTo>
                    <a:pt x="30" y="192"/>
                  </a:lnTo>
                  <a:lnTo>
                    <a:pt x="29" y="199"/>
                  </a:lnTo>
                  <a:lnTo>
                    <a:pt x="29" y="206"/>
                  </a:lnTo>
                  <a:lnTo>
                    <a:pt x="27" y="213"/>
                  </a:lnTo>
                  <a:lnTo>
                    <a:pt x="26" y="218"/>
                  </a:lnTo>
                  <a:lnTo>
                    <a:pt x="13" y="296"/>
                  </a:lnTo>
                  <a:lnTo>
                    <a:pt x="0" y="296"/>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5" name="Freeform 297">
              <a:extLst>
                <a:ext uri="{FF2B5EF4-FFF2-40B4-BE49-F238E27FC236}">
                  <a16:creationId xmlns:a16="http://schemas.microsoft.com/office/drawing/2014/main" id="{C83CEC3C-1855-49CE-B815-5B0AF9443D58}"/>
                </a:ext>
              </a:extLst>
            </p:cNvPr>
            <p:cNvSpPr>
              <a:spLocks noEditPoints="1"/>
            </p:cNvSpPr>
            <p:nvPr/>
          </p:nvSpPr>
          <p:spPr bwMode="auto">
            <a:xfrm>
              <a:off x="1483" y="2450"/>
              <a:ext cx="36" cy="42"/>
            </a:xfrm>
            <a:custGeom>
              <a:avLst/>
              <a:gdLst>
                <a:gd name="T0" fmla="*/ 0 w 110"/>
                <a:gd name="T1" fmla="*/ 0 h 124"/>
                <a:gd name="T2" fmla="*/ 0 w 110"/>
                <a:gd name="T3" fmla="*/ 0 h 124"/>
                <a:gd name="T4" fmla="*/ 0 w 110"/>
                <a:gd name="T5" fmla="*/ 0 h 124"/>
                <a:gd name="T6" fmla="*/ 0 w 110"/>
                <a:gd name="T7" fmla="*/ 0 h 124"/>
                <a:gd name="T8" fmla="*/ 0 w 110"/>
                <a:gd name="T9" fmla="*/ 0 h 124"/>
                <a:gd name="T10" fmla="*/ 0 w 110"/>
                <a:gd name="T11" fmla="*/ 0 h 124"/>
                <a:gd name="T12" fmla="*/ 0 w 110"/>
                <a:gd name="T13" fmla="*/ 0 h 124"/>
                <a:gd name="T14" fmla="*/ 0 w 110"/>
                <a:gd name="T15" fmla="*/ 0 h 124"/>
                <a:gd name="T16" fmla="*/ 0 w 110"/>
                <a:gd name="T17" fmla="*/ 0 h 124"/>
                <a:gd name="T18" fmla="*/ 0 w 110"/>
                <a:gd name="T19" fmla="*/ 0 h 124"/>
                <a:gd name="T20" fmla="*/ 0 w 110"/>
                <a:gd name="T21" fmla="*/ 0 h 124"/>
                <a:gd name="T22" fmla="*/ 0 w 110"/>
                <a:gd name="T23" fmla="*/ 0 h 124"/>
                <a:gd name="T24" fmla="*/ 0 w 110"/>
                <a:gd name="T25" fmla="*/ 0 h 124"/>
                <a:gd name="T26" fmla="*/ 0 w 110"/>
                <a:gd name="T27" fmla="*/ 0 h 124"/>
                <a:gd name="T28" fmla="*/ 0 w 110"/>
                <a:gd name="T29" fmla="*/ 0 h 124"/>
                <a:gd name="T30" fmla="*/ 0 w 110"/>
                <a:gd name="T31" fmla="*/ 0 h 124"/>
                <a:gd name="T32" fmla="*/ 0 w 110"/>
                <a:gd name="T33" fmla="*/ 0 h 124"/>
                <a:gd name="T34" fmla="*/ 0 w 110"/>
                <a:gd name="T35" fmla="*/ 0 h 124"/>
                <a:gd name="T36" fmla="*/ 0 w 110"/>
                <a:gd name="T37" fmla="*/ 0 h 124"/>
                <a:gd name="T38" fmla="*/ 0 w 110"/>
                <a:gd name="T39" fmla="*/ 0 h 124"/>
                <a:gd name="T40" fmla="*/ 0 w 110"/>
                <a:gd name="T41" fmla="*/ 0 h 124"/>
                <a:gd name="T42" fmla="*/ 0 w 110"/>
                <a:gd name="T43" fmla="*/ 0 h 124"/>
                <a:gd name="T44" fmla="*/ 0 w 110"/>
                <a:gd name="T45" fmla="*/ 0 h 124"/>
                <a:gd name="T46" fmla="*/ 0 w 110"/>
                <a:gd name="T47" fmla="*/ 0 h 124"/>
                <a:gd name="T48" fmla="*/ 0 w 110"/>
                <a:gd name="T49" fmla="*/ 0 h 124"/>
                <a:gd name="T50" fmla="*/ 0 w 110"/>
                <a:gd name="T51" fmla="*/ 0 h 124"/>
                <a:gd name="T52" fmla="*/ 0 w 110"/>
                <a:gd name="T53" fmla="*/ 0 h 124"/>
                <a:gd name="T54" fmla="*/ 0 w 110"/>
                <a:gd name="T55" fmla="*/ 0 h 124"/>
                <a:gd name="T56" fmla="*/ 0 w 110"/>
                <a:gd name="T57" fmla="*/ 0 h 124"/>
                <a:gd name="T58" fmla="*/ 0 w 110"/>
                <a:gd name="T59" fmla="*/ 0 h 124"/>
                <a:gd name="T60" fmla="*/ 0 w 110"/>
                <a:gd name="T61" fmla="*/ 0 h 124"/>
                <a:gd name="T62" fmla="*/ 0 w 110"/>
                <a:gd name="T63" fmla="*/ 0 h 124"/>
                <a:gd name="T64" fmla="*/ 0 w 110"/>
                <a:gd name="T65" fmla="*/ 0 h 124"/>
                <a:gd name="T66" fmla="*/ 0 w 110"/>
                <a:gd name="T67" fmla="*/ 0 h 124"/>
                <a:gd name="T68" fmla="*/ 0 w 110"/>
                <a:gd name="T69" fmla="*/ 0 h 124"/>
                <a:gd name="T70" fmla="*/ 0 w 110"/>
                <a:gd name="T71" fmla="*/ 0 h 124"/>
                <a:gd name="T72" fmla="*/ 0 w 110"/>
                <a:gd name="T73" fmla="*/ 0 h 124"/>
                <a:gd name="T74" fmla="*/ 0 w 110"/>
                <a:gd name="T75" fmla="*/ 0 h 124"/>
                <a:gd name="T76" fmla="*/ 0 w 110"/>
                <a:gd name="T77" fmla="*/ 0 h 124"/>
                <a:gd name="T78" fmla="*/ 0 w 110"/>
                <a:gd name="T79" fmla="*/ 0 h 124"/>
                <a:gd name="T80" fmla="*/ 0 w 110"/>
                <a:gd name="T81" fmla="*/ 0 h 124"/>
                <a:gd name="T82" fmla="*/ 0 w 110"/>
                <a:gd name="T83" fmla="*/ 0 h 124"/>
                <a:gd name="T84" fmla="*/ 0 w 110"/>
                <a:gd name="T85" fmla="*/ 0 h 124"/>
                <a:gd name="T86" fmla="*/ 0 w 110"/>
                <a:gd name="T87" fmla="*/ 0 h 12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0" h="124">
                  <a:moveTo>
                    <a:pt x="0" y="89"/>
                  </a:moveTo>
                  <a:lnTo>
                    <a:pt x="0" y="77"/>
                  </a:lnTo>
                  <a:lnTo>
                    <a:pt x="3" y="66"/>
                  </a:lnTo>
                  <a:lnTo>
                    <a:pt x="6" y="56"/>
                  </a:lnTo>
                  <a:lnTo>
                    <a:pt x="11" y="48"/>
                  </a:lnTo>
                  <a:lnTo>
                    <a:pt x="17" y="41"/>
                  </a:lnTo>
                  <a:lnTo>
                    <a:pt x="24" y="36"/>
                  </a:lnTo>
                  <a:lnTo>
                    <a:pt x="32" y="33"/>
                  </a:lnTo>
                  <a:lnTo>
                    <a:pt x="40" y="31"/>
                  </a:lnTo>
                  <a:lnTo>
                    <a:pt x="46" y="31"/>
                  </a:lnTo>
                  <a:lnTo>
                    <a:pt x="52" y="34"/>
                  </a:lnTo>
                  <a:lnTo>
                    <a:pt x="57" y="37"/>
                  </a:lnTo>
                  <a:lnTo>
                    <a:pt x="61" y="41"/>
                  </a:lnTo>
                  <a:lnTo>
                    <a:pt x="65" y="47"/>
                  </a:lnTo>
                  <a:lnTo>
                    <a:pt x="68" y="54"/>
                  </a:lnTo>
                  <a:lnTo>
                    <a:pt x="70" y="60"/>
                  </a:lnTo>
                  <a:lnTo>
                    <a:pt x="70" y="69"/>
                  </a:lnTo>
                  <a:lnTo>
                    <a:pt x="70" y="77"/>
                  </a:lnTo>
                  <a:lnTo>
                    <a:pt x="68" y="85"/>
                  </a:lnTo>
                  <a:lnTo>
                    <a:pt x="67" y="92"/>
                  </a:lnTo>
                  <a:lnTo>
                    <a:pt x="64" y="99"/>
                  </a:lnTo>
                  <a:lnTo>
                    <a:pt x="61" y="105"/>
                  </a:lnTo>
                  <a:lnTo>
                    <a:pt x="57" y="110"/>
                  </a:lnTo>
                  <a:lnTo>
                    <a:pt x="53" y="114"/>
                  </a:lnTo>
                  <a:lnTo>
                    <a:pt x="49" y="118"/>
                  </a:lnTo>
                  <a:lnTo>
                    <a:pt x="45" y="121"/>
                  </a:lnTo>
                  <a:lnTo>
                    <a:pt x="40" y="123"/>
                  </a:lnTo>
                  <a:lnTo>
                    <a:pt x="35" y="124"/>
                  </a:lnTo>
                  <a:lnTo>
                    <a:pt x="31" y="124"/>
                  </a:lnTo>
                  <a:lnTo>
                    <a:pt x="24" y="124"/>
                  </a:lnTo>
                  <a:lnTo>
                    <a:pt x="18" y="123"/>
                  </a:lnTo>
                  <a:lnTo>
                    <a:pt x="13" y="120"/>
                  </a:lnTo>
                  <a:lnTo>
                    <a:pt x="9" y="116"/>
                  </a:lnTo>
                  <a:lnTo>
                    <a:pt x="5" y="110"/>
                  </a:lnTo>
                  <a:lnTo>
                    <a:pt x="3" y="105"/>
                  </a:lnTo>
                  <a:lnTo>
                    <a:pt x="0" y="98"/>
                  </a:lnTo>
                  <a:lnTo>
                    <a:pt x="0" y="89"/>
                  </a:lnTo>
                  <a:close/>
                  <a:moveTo>
                    <a:pt x="13" y="88"/>
                  </a:moveTo>
                  <a:lnTo>
                    <a:pt x="13" y="94"/>
                  </a:lnTo>
                  <a:lnTo>
                    <a:pt x="14" y="99"/>
                  </a:lnTo>
                  <a:lnTo>
                    <a:pt x="16" y="103"/>
                  </a:lnTo>
                  <a:lnTo>
                    <a:pt x="17" y="107"/>
                  </a:lnTo>
                  <a:lnTo>
                    <a:pt x="20" y="110"/>
                  </a:lnTo>
                  <a:lnTo>
                    <a:pt x="24" y="112"/>
                  </a:lnTo>
                  <a:lnTo>
                    <a:pt x="27" y="113"/>
                  </a:lnTo>
                  <a:lnTo>
                    <a:pt x="31" y="113"/>
                  </a:lnTo>
                  <a:lnTo>
                    <a:pt x="34" y="113"/>
                  </a:lnTo>
                  <a:lnTo>
                    <a:pt x="36" y="112"/>
                  </a:lnTo>
                  <a:lnTo>
                    <a:pt x="39" y="110"/>
                  </a:lnTo>
                  <a:lnTo>
                    <a:pt x="42" y="109"/>
                  </a:lnTo>
                  <a:lnTo>
                    <a:pt x="45" y="106"/>
                  </a:lnTo>
                  <a:lnTo>
                    <a:pt x="47" y="102"/>
                  </a:lnTo>
                  <a:lnTo>
                    <a:pt x="50" y="98"/>
                  </a:lnTo>
                  <a:lnTo>
                    <a:pt x="53" y="92"/>
                  </a:lnTo>
                  <a:lnTo>
                    <a:pt x="54" y="87"/>
                  </a:lnTo>
                  <a:lnTo>
                    <a:pt x="56" y="81"/>
                  </a:lnTo>
                  <a:lnTo>
                    <a:pt x="57" y="76"/>
                  </a:lnTo>
                  <a:lnTo>
                    <a:pt x="57" y="70"/>
                  </a:lnTo>
                  <a:lnTo>
                    <a:pt x="57" y="65"/>
                  </a:lnTo>
                  <a:lnTo>
                    <a:pt x="56" y="59"/>
                  </a:lnTo>
                  <a:lnTo>
                    <a:pt x="54" y="55"/>
                  </a:lnTo>
                  <a:lnTo>
                    <a:pt x="53" y="51"/>
                  </a:lnTo>
                  <a:lnTo>
                    <a:pt x="50" y="48"/>
                  </a:lnTo>
                  <a:lnTo>
                    <a:pt x="46" y="45"/>
                  </a:lnTo>
                  <a:lnTo>
                    <a:pt x="43" y="44"/>
                  </a:lnTo>
                  <a:lnTo>
                    <a:pt x="39" y="44"/>
                  </a:lnTo>
                  <a:lnTo>
                    <a:pt x="36" y="44"/>
                  </a:lnTo>
                  <a:lnTo>
                    <a:pt x="34" y="45"/>
                  </a:lnTo>
                  <a:lnTo>
                    <a:pt x="29" y="47"/>
                  </a:lnTo>
                  <a:lnTo>
                    <a:pt x="27" y="48"/>
                  </a:lnTo>
                  <a:lnTo>
                    <a:pt x="24" y="51"/>
                  </a:lnTo>
                  <a:lnTo>
                    <a:pt x="21" y="55"/>
                  </a:lnTo>
                  <a:lnTo>
                    <a:pt x="20" y="59"/>
                  </a:lnTo>
                  <a:lnTo>
                    <a:pt x="17" y="65"/>
                  </a:lnTo>
                  <a:lnTo>
                    <a:pt x="16" y="70"/>
                  </a:lnTo>
                  <a:lnTo>
                    <a:pt x="14" y="76"/>
                  </a:lnTo>
                  <a:lnTo>
                    <a:pt x="13" y="83"/>
                  </a:lnTo>
                  <a:lnTo>
                    <a:pt x="13" y="88"/>
                  </a:lnTo>
                  <a:close/>
                  <a:moveTo>
                    <a:pt x="94" y="18"/>
                  </a:moveTo>
                  <a:lnTo>
                    <a:pt x="97" y="0"/>
                  </a:lnTo>
                  <a:lnTo>
                    <a:pt x="110" y="0"/>
                  </a:lnTo>
                  <a:lnTo>
                    <a:pt x="107" y="18"/>
                  </a:lnTo>
                  <a:lnTo>
                    <a:pt x="94" y="18"/>
                  </a:lnTo>
                  <a:close/>
                  <a:moveTo>
                    <a:pt x="76" y="123"/>
                  </a:moveTo>
                  <a:lnTo>
                    <a:pt x="92" y="34"/>
                  </a:lnTo>
                  <a:lnTo>
                    <a:pt x="104" y="34"/>
                  </a:lnTo>
                  <a:lnTo>
                    <a:pt x="89" y="123"/>
                  </a:lnTo>
                  <a:lnTo>
                    <a:pt x="76" y="123"/>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6" name="Freeform 298">
              <a:extLst>
                <a:ext uri="{FF2B5EF4-FFF2-40B4-BE49-F238E27FC236}">
                  <a16:creationId xmlns:a16="http://schemas.microsoft.com/office/drawing/2014/main" id="{C6F702AD-47AA-4B18-9B64-77382632E6B3}"/>
                </a:ext>
              </a:extLst>
            </p:cNvPr>
            <p:cNvSpPr>
              <a:spLocks noEditPoints="1"/>
            </p:cNvSpPr>
            <p:nvPr/>
          </p:nvSpPr>
          <p:spPr bwMode="auto">
            <a:xfrm>
              <a:off x="1519" y="2451"/>
              <a:ext cx="37" cy="41"/>
            </a:xfrm>
            <a:custGeom>
              <a:avLst/>
              <a:gdLst>
                <a:gd name="T0" fmla="*/ 0 w 111"/>
                <a:gd name="T1" fmla="*/ 0 h 122"/>
                <a:gd name="T2" fmla="*/ 0 w 111"/>
                <a:gd name="T3" fmla="*/ 0 h 122"/>
                <a:gd name="T4" fmla="*/ 0 w 111"/>
                <a:gd name="T5" fmla="*/ 0 h 122"/>
                <a:gd name="T6" fmla="*/ 0 w 111"/>
                <a:gd name="T7" fmla="*/ 0 h 122"/>
                <a:gd name="T8" fmla="*/ 0 w 111"/>
                <a:gd name="T9" fmla="*/ 0 h 122"/>
                <a:gd name="T10" fmla="*/ 0 w 111"/>
                <a:gd name="T11" fmla="*/ 0 h 122"/>
                <a:gd name="T12" fmla="*/ 0 w 111"/>
                <a:gd name="T13" fmla="*/ 0 h 122"/>
                <a:gd name="T14" fmla="*/ 0 w 111"/>
                <a:gd name="T15" fmla="*/ 0 h 122"/>
                <a:gd name="T16" fmla="*/ 0 w 111"/>
                <a:gd name="T17" fmla="*/ 0 h 122"/>
                <a:gd name="T18" fmla="*/ 0 w 111"/>
                <a:gd name="T19" fmla="*/ 0 h 122"/>
                <a:gd name="T20" fmla="*/ 0 w 111"/>
                <a:gd name="T21" fmla="*/ 0 h 122"/>
                <a:gd name="T22" fmla="*/ 0 w 111"/>
                <a:gd name="T23" fmla="*/ 0 h 122"/>
                <a:gd name="T24" fmla="*/ 0 w 111"/>
                <a:gd name="T25" fmla="*/ 0 h 122"/>
                <a:gd name="T26" fmla="*/ 0 w 111"/>
                <a:gd name="T27" fmla="*/ 0 h 122"/>
                <a:gd name="T28" fmla="*/ 0 w 111"/>
                <a:gd name="T29" fmla="*/ 0 h 122"/>
                <a:gd name="T30" fmla="*/ 0 w 111"/>
                <a:gd name="T31" fmla="*/ 0 h 122"/>
                <a:gd name="T32" fmla="*/ 0 w 111"/>
                <a:gd name="T33" fmla="*/ 0 h 122"/>
                <a:gd name="T34" fmla="*/ 0 w 111"/>
                <a:gd name="T35" fmla="*/ 0 h 122"/>
                <a:gd name="T36" fmla="*/ 0 w 111"/>
                <a:gd name="T37" fmla="*/ 0 h 122"/>
                <a:gd name="T38" fmla="*/ 0 w 111"/>
                <a:gd name="T39" fmla="*/ 0 h 122"/>
                <a:gd name="T40" fmla="*/ 0 w 111"/>
                <a:gd name="T41" fmla="*/ 0 h 122"/>
                <a:gd name="T42" fmla="*/ 0 w 111"/>
                <a:gd name="T43" fmla="*/ 0 h 122"/>
                <a:gd name="T44" fmla="*/ 0 w 111"/>
                <a:gd name="T45" fmla="*/ 0 h 122"/>
                <a:gd name="T46" fmla="*/ 0 w 111"/>
                <a:gd name="T47" fmla="*/ 0 h 122"/>
                <a:gd name="T48" fmla="*/ 0 w 111"/>
                <a:gd name="T49" fmla="*/ 0 h 122"/>
                <a:gd name="T50" fmla="*/ 0 w 111"/>
                <a:gd name="T51" fmla="*/ 0 h 122"/>
                <a:gd name="T52" fmla="*/ 0 w 111"/>
                <a:gd name="T53" fmla="*/ 0 h 122"/>
                <a:gd name="T54" fmla="*/ 0 w 111"/>
                <a:gd name="T55" fmla="*/ 0 h 122"/>
                <a:gd name="T56" fmla="*/ 0 w 111"/>
                <a:gd name="T57" fmla="*/ 0 h 122"/>
                <a:gd name="T58" fmla="*/ 0 w 111"/>
                <a:gd name="T59" fmla="*/ 0 h 122"/>
                <a:gd name="T60" fmla="*/ 0 w 111"/>
                <a:gd name="T61" fmla="*/ 0 h 122"/>
                <a:gd name="T62" fmla="*/ 0 w 111"/>
                <a:gd name="T63" fmla="*/ 0 h 122"/>
                <a:gd name="T64" fmla="*/ 0 w 111"/>
                <a:gd name="T65" fmla="*/ 0 h 122"/>
                <a:gd name="T66" fmla="*/ 0 w 111"/>
                <a:gd name="T67" fmla="*/ 0 h 122"/>
                <a:gd name="T68" fmla="*/ 0 w 111"/>
                <a:gd name="T69" fmla="*/ 0 h 122"/>
                <a:gd name="T70" fmla="*/ 0 w 111"/>
                <a:gd name="T71" fmla="*/ 0 h 122"/>
                <a:gd name="T72" fmla="*/ 0 w 111"/>
                <a:gd name="T73" fmla="*/ 0 h 122"/>
                <a:gd name="T74" fmla="*/ 0 w 111"/>
                <a:gd name="T75" fmla="*/ 0 h 122"/>
                <a:gd name="T76" fmla="*/ 0 w 111"/>
                <a:gd name="T77" fmla="*/ 0 h 122"/>
                <a:gd name="T78" fmla="*/ 0 w 111"/>
                <a:gd name="T79" fmla="*/ 0 h 122"/>
                <a:gd name="T80" fmla="*/ 0 w 111"/>
                <a:gd name="T81" fmla="*/ 0 h 122"/>
                <a:gd name="T82" fmla="*/ 0 w 111"/>
                <a:gd name="T83" fmla="*/ 0 h 122"/>
                <a:gd name="T84" fmla="*/ 0 w 111"/>
                <a:gd name="T85" fmla="*/ 0 h 122"/>
                <a:gd name="T86" fmla="*/ 0 w 111"/>
                <a:gd name="T87" fmla="*/ 0 h 122"/>
                <a:gd name="T88" fmla="*/ 0 w 111"/>
                <a:gd name="T89" fmla="*/ 0 h 122"/>
                <a:gd name="T90" fmla="*/ 0 w 111"/>
                <a:gd name="T91" fmla="*/ 0 h 122"/>
                <a:gd name="T92" fmla="*/ 0 w 111"/>
                <a:gd name="T93" fmla="*/ 0 h 122"/>
                <a:gd name="T94" fmla="*/ 0 w 111"/>
                <a:gd name="T95" fmla="*/ 0 h 122"/>
                <a:gd name="T96" fmla="*/ 0 w 111"/>
                <a:gd name="T97" fmla="*/ 0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122">
                  <a:moveTo>
                    <a:pt x="0" y="92"/>
                  </a:moveTo>
                  <a:lnTo>
                    <a:pt x="13" y="90"/>
                  </a:lnTo>
                  <a:lnTo>
                    <a:pt x="13" y="96"/>
                  </a:lnTo>
                  <a:lnTo>
                    <a:pt x="14" y="100"/>
                  </a:lnTo>
                  <a:lnTo>
                    <a:pt x="15" y="103"/>
                  </a:lnTo>
                  <a:lnTo>
                    <a:pt x="17" y="105"/>
                  </a:lnTo>
                  <a:lnTo>
                    <a:pt x="20" y="108"/>
                  </a:lnTo>
                  <a:lnTo>
                    <a:pt x="24" y="110"/>
                  </a:lnTo>
                  <a:lnTo>
                    <a:pt x="26" y="111"/>
                  </a:lnTo>
                  <a:lnTo>
                    <a:pt x="31" y="111"/>
                  </a:lnTo>
                  <a:lnTo>
                    <a:pt x="35" y="111"/>
                  </a:lnTo>
                  <a:lnTo>
                    <a:pt x="37" y="110"/>
                  </a:lnTo>
                  <a:lnTo>
                    <a:pt x="40" y="108"/>
                  </a:lnTo>
                  <a:lnTo>
                    <a:pt x="43" y="107"/>
                  </a:lnTo>
                  <a:lnTo>
                    <a:pt x="44" y="105"/>
                  </a:lnTo>
                  <a:lnTo>
                    <a:pt x="46" y="103"/>
                  </a:lnTo>
                  <a:lnTo>
                    <a:pt x="47" y="100"/>
                  </a:lnTo>
                  <a:lnTo>
                    <a:pt x="47" y="97"/>
                  </a:lnTo>
                  <a:lnTo>
                    <a:pt x="47" y="96"/>
                  </a:lnTo>
                  <a:lnTo>
                    <a:pt x="46" y="93"/>
                  </a:lnTo>
                  <a:lnTo>
                    <a:pt x="46" y="92"/>
                  </a:lnTo>
                  <a:lnTo>
                    <a:pt x="44" y="90"/>
                  </a:lnTo>
                  <a:lnTo>
                    <a:pt x="42" y="87"/>
                  </a:lnTo>
                  <a:lnTo>
                    <a:pt x="39" y="86"/>
                  </a:lnTo>
                  <a:lnTo>
                    <a:pt x="36" y="83"/>
                  </a:lnTo>
                  <a:lnTo>
                    <a:pt x="32" y="82"/>
                  </a:lnTo>
                  <a:lnTo>
                    <a:pt x="26" y="79"/>
                  </a:lnTo>
                  <a:lnTo>
                    <a:pt x="24" y="76"/>
                  </a:lnTo>
                  <a:lnTo>
                    <a:pt x="20" y="75"/>
                  </a:lnTo>
                  <a:lnTo>
                    <a:pt x="18" y="72"/>
                  </a:lnTo>
                  <a:lnTo>
                    <a:pt x="17" y="71"/>
                  </a:lnTo>
                  <a:lnTo>
                    <a:pt x="15" y="69"/>
                  </a:lnTo>
                  <a:lnTo>
                    <a:pt x="14" y="67"/>
                  </a:lnTo>
                  <a:lnTo>
                    <a:pt x="13" y="65"/>
                  </a:lnTo>
                  <a:lnTo>
                    <a:pt x="11" y="63"/>
                  </a:lnTo>
                  <a:lnTo>
                    <a:pt x="11" y="60"/>
                  </a:lnTo>
                  <a:lnTo>
                    <a:pt x="10" y="58"/>
                  </a:lnTo>
                  <a:lnTo>
                    <a:pt x="10" y="56"/>
                  </a:lnTo>
                  <a:lnTo>
                    <a:pt x="10" y="50"/>
                  </a:lnTo>
                  <a:lnTo>
                    <a:pt x="11" y="45"/>
                  </a:lnTo>
                  <a:lnTo>
                    <a:pt x="14" y="40"/>
                  </a:lnTo>
                  <a:lnTo>
                    <a:pt x="17" y="36"/>
                  </a:lnTo>
                  <a:lnTo>
                    <a:pt x="21" y="34"/>
                  </a:lnTo>
                  <a:lnTo>
                    <a:pt x="26" y="31"/>
                  </a:lnTo>
                  <a:lnTo>
                    <a:pt x="31" y="29"/>
                  </a:lnTo>
                  <a:lnTo>
                    <a:pt x="36" y="29"/>
                  </a:lnTo>
                  <a:lnTo>
                    <a:pt x="42" y="29"/>
                  </a:lnTo>
                  <a:lnTo>
                    <a:pt x="47" y="31"/>
                  </a:lnTo>
                  <a:lnTo>
                    <a:pt x="53" y="34"/>
                  </a:lnTo>
                  <a:lnTo>
                    <a:pt x="57" y="36"/>
                  </a:lnTo>
                  <a:lnTo>
                    <a:pt x="61" y="40"/>
                  </a:lnTo>
                  <a:lnTo>
                    <a:pt x="64" y="46"/>
                  </a:lnTo>
                  <a:lnTo>
                    <a:pt x="65" y="52"/>
                  </a:lnTo>
                  <a:lnTo>
                    <a:pt x="65" y="57"/>
                  </a:lnTo>
                  <a:lnTo>
                    <a:pt x="53" y="58"/>
                  </a:lnTo>
                  <a:lnTo>
                    <a:pt x="53" y="54"/>
                  </a:lnTo>
                  <a:lnTo>
                    <a:pt x="51" y="52"/>
                  </a:lnTo>
                  <a:lnTo>
                    <a:pt x="50" y="49"/>
                  </a:lnTo>
                  <a:lnTo>
                    <a:pt x="49" y="46"/>
                  </a:lnTo>
                  <a:lnTo>
                    <a:pt x="46" y="45"/>
                  </a:lnTo>
                  <a:lnTo>
                    <a:pt x="43" y="43"/>
                  </a:lnTo>
                  <a:lnTo>
                    <a:pt x="39" y="42"/>
                  </a:lnTo>
                  <a:lnTo>
                    <a:pt x="36" y="42"/>
                  </a:lnTo>
                  <a:lnTo>
                    <a:pt x="33" y="42"/>
                  </a:lnTo>
                  <a:lnTo>
                    <a:pt x="31" y="43"/>
                  </a:lnTo>
                  <a:lnTo>
                    <a:pt x="28" y="43"/>
                  </a:lnTo>
                  <a:lnTo>
                    <a:pt x="26" y="45"/>
                  </a:lnTo>
                  <a:lnTo>
                    <a:pt x="25" y="46"/>
                  </a:lnTo>
                  <a:lnTo>
                    <a:pt x="24" y="49"/>
                  </a:lnTo>
                  <a:lnTo>
                    <a:pt x="22" y="50"/>
                  </a:lnTo>
                  <a:lnTo>
                    <a:pt x="22" y="53"/>
                  </a:lnTo>
                  <a:lnTo>
                    <a:pt x="22" y="54"/>
                  </a:lnTo>
                  <a:lnTo>
                    <a:pt x="24" y="56"/>
                  </a:lnTo>
                  <a:lnTo>
                    <a:pt x="24" y="58"/>
                  </a:lnTo>
                  <a:lnTo>
                    <a:pt x="24" y="60"/>
                  </a:lnTo>
                  <a:lnTo>
                    <a:pt x="25" y="61"/>
                  </a:lnTo>
                  <a:lnTo>
                    <a:pt x="28" y="63"/>
                  </a:lnTo>
                  <a:lnTo>
                    <a:pt x="32" y="65"/>
                  </a:lnTo>
                  <a:lnTo>
                    <a:pt x="36" y="67"/>
                  </a:lnTo>
                  <a:lnTo>
                    <a:pt x="42" y="71"/>
                  </a:lnTo>
                  <a:lnTo>
                    <a:pt x="47" y="74"/>
                  </a:lnTo>
                  <a:lnTo>
                    <a:pt x="51" y="76"/>
                  </a:lnTo>
                  <a:lnTo>
                    <a:pt x="54" y="79"/>
                  </a:lnTo>
                  <a:lnTo>
                    <a:pt x="55" y="82"/>
                  </a:lnTo>
                  <a:lnTo>
                    <a:pt x="58" y="86"/>
                  </a:lnTo>
                  <a:lnTo>
                    <a:pt x="60" y="90"/>
                  </a:lnTo>
                  <a:lnTo>
                    <a:pt x="60" y="96"/>
                  </a:lnTo>
                  <a:lnTo>
                    <a:pt x="60" y="101"/>
                  </a:lnTo>
                  <a:lnTo>
                    <a:pt x="58" y="107"/>
                  </a:lnTo>
                  <a:lnTo>
                    <a:pt x="55" y="111"/>
                  </a:lnTo>
                  <a:lnTo>
                    <a:pt x="51" y="115"/>
                  </a:lnTo>
                  <a:lnTo>
                    <a:pt x="47" y="118"/>
                  </a:lnTo>
                  <a:lnTo>
                    <a:pt x="42" y="121"/>
                  </a:lnTo>
                  <a:lnTo>
                    <a:pt x="36" y="122"/>
                  </a:lnTo>
                  <a:lnTo>
                    <a:pt x="31" y="122"/>
                  </a:lnTo>
                  <a:lnTo>
                    <a:pt x="24" y="122"/>
                  </a:lnTo>
                  <a:lnTo>
                    <a:pt x="18" y="121"/>
                  </a:lnTo>
                  <a:lnTo>
                    <a:pt x="13" y="118"/>
                  </a:lnTo>
                  <a:lnTo>
                    <a:pt x="8" y="115"/>
                  </a:lnTo>
                  <a:lnTo>
                    <a:pt x="4" y="111"/>
                  </a:lnTo>
                  <a:lnTo>
                    <a:pt x="3" y="105"/>
                  </a:lnTo>
                  <a:lnTo>
                    <a:pt x="0" y="100"/>
                  </a:lnTo>
                  <a:lnTo>
                    <a:pt x="0" y="93"/>
                  </a:lnTo>
                  <a:lnTo>
                    <a:pt x="0" y="92"/>
                  </a:lnTo>
                  <a:close/>
                  <a:moveTo>
                    <a:pt x="98" y="110"/>
                  </a:moveTo>
                  <a:lnTo>
                    <a:pt x="95" y="121"/>
                  </a:lnTo>
                  <a:lnTo>
                    <a:pt x="94" y="122"/>
                  </a:lnTo>
                  <a:lnTo>
                    <a:pt x="91" y="122"/>
                  </a:lnTo>
                  <a:lnTo>
                    <a:pt x="90" y="122"/>
                  </a:lnTo>
                  <a:lnTo>
                    <a:pt x="87" y="122"/>
                  </a:lnTo>
                  <a:lnTo>
                    <a:pt x="84" y="122"/>
                  </a:lnTo>
                  <a:lnTo>
                    <a:pt x="82" y="121"/>
                  </a:lnTo>
                  <a:lnTo>
                    <a:pt x="79" y="121"/>
                  </a:lnTo>
                  <a:lnTo>
                    <a:pt x="78" y="119"/>
                  </a:lnTo>
                  <a:lnTo>
                    <a:pt x="76" y="116"/>
                  </a:lnTo>
                  <a:lnTo>
                    <a:pt x="75" y="115"/>
                  </a:lnTo>
                  <a:lnTo>
                    <a:pt x="73" y="112"/>
                  </a:lnTo>
                  <a:lnTo>
                    <a:pt x="73" y="110"/>
                  </a:lnTo>
                  <a:lnTo>
                    <a:pt x="73" y="107"/>
                  </a:lnTo>
                  <a:lnTo>
                    <a:pt x="73" y="104"/>
                  </a:lnTo>
                  <a:lnTo>
                    <a:pt x="73" y="100"/>
                  </a:lnTo>
                  <a:lnTo>
                    <a:pt x="75" y="96"/>
                  </a:lnTo>
                  <a:lnTo>
                    <a:pt x="83" y="43"/>
                  </a:lnTo>
                  <a:lnTo>
                    <a:pt x="73" y="43"/>
                  </a:lnTo>
                  <a:lnTo>
                    <a:pt x="76" y="32"/>
                  </a:lnTo>
                  <a:lnTo>
                    <a:pt x="86" y="32"/>
                  </a:lnTo>
                  <a:lnTo>
                    <a:pt x="89" y="10"/>
                  </a:lnTo>
                  <a:lnTo>
                    <a:pt x="104" y="0"/>
                  </a:lnTo>
                  <a:lnTo>
                    <a:pt x="98" y="32"/>
                  </a:lnTo>
                  <a:lnTo>
                    <a:pt x="111" y="32"/>
                  </a:lnTo>
                  <a:lnTo>
                    <a:pt x="109" y="43"/>
                  </a:lnTo>
                  <a:lnTo>
                    <a:pt x="95" y="43"/>
                  </a:lnTo>
                  <a:lnTo>
                    <a:pt x="87" y="93"/>
                  </a:lnTo>
                  <a:lnTo>
                    <a:pt x="87" y="97"/>
                  </a:lnTo>
                  <a:lnTo>
                    <a:pt x="87" y="101"/>
                  </a:lnTo>
                  <a:lnTo>
                    <a:pt x="86" y="103"/>
                  </a:lnTo>
                  <a:lnTo>
                    <a:pt x="86" y="104"/>
                  </a:lnTo>
                  <a:lnTo>
                    <a:pt x="86" y="105"/>
                  </a:lnTo>
                  <a:lnTo>
                    <a:pt x="86" y="107"/>
                  </a:lnTo>
                  <a:lnTo>
                    <a:pt x="86" y="108"/>
                  </a:lnTo>
                  <a:lnTo>
                    <a:pt x="87" y="110"/>
                  </a:lnTo>
                  <a:lnTo>
                    <a:pt x="89" y="110"/>
                  </a:lnTo>
                  <a:lnTo>
                    <a:pt x="90" y="110"/>
                  </a:lnTo>
                  <a:lnTo>
                    <a:pt x="90" y="111"/>
                  </a:lnTo>
                  <a:lnTo>
                    <a:pt x="91" y="111"/>
                  </a:lnTo>
                  <a:lnTo>
                    <a:pt x="93" y="111"/>
                  </a:lnTo>
                  <a:lnTo>
                    <a:pt x="95" y="110"/>
                  </a:lnTo>
                  <a:lnTo>
                    <a:pt x="97" y="110"/>
                  </a:lnTo>
                  <a:lnTo>
                    <a:pt x="98" y="110"/>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7" name="Freeform 299">
              <a:extLst>
                <a:ext uri="{FF2B5EF4-FFF2-40B4-BE49-F238E27FC236}">
                  <a16:creationId xmlns:a16="http://schemas.microsoft.com/office/drawing/2014/main" id="{1EBA3227-47C2-402B-95BA-BFEDD044EE96}"/>
                </a:ext>
              </a:extLst>
            </p:cNvPr>
            <p:cNvSpPr>
              <a:spLocks noEditPoints="1"/>
            </p:cNvSpPr>
            <p:nvPr/>
          </p:nvSpPr>
          <p:spPr bwMode="auto">
            <a:xfrm>
              <a:off x="1557" y="2461"/>
              <a:ext cx="43" cy="31"/>
            </a:xfrm>
            <a:custGeom>
              <a:avLst/>
              <a:gdLst>
                <a:gd name="T0" fmla="*/ 0 w 128"/>
                <a:gd name="T1" fmla="*/ 0 h 93"/>
                <a:gd name="T2" fmla="*/ 0 w 128"/>
                <a:gd name="T3" fmla="*/ 0 h 93"/>
                <a:gd name="T4" fmla="*/ 0 w 128"/>
                <a:gd name="T5" fmla="*/ 0 h 93"/>
                <a:gd name="T6" fmla="*/ 0 w 128"/>
                <a:gd name="T7" fmla="*/ 0 h 93"/>
                <a:gd name="T8" fmla="*/ 0 w 128"/>
                <a:gd name="T9" fmla="*/ 0 h 93"/>
                <a:gd name="T10" fmla="*/ 0 w 128"/>
                <a:gd name="T11" fmla="*/ 0 h 93"/>
                <a:gd name="T12" fmla="*/ 0 w 128"/>
                <a:gd name="T13" fmla="*/ 0 h 93"/>
                <a:gd name="T14" fmla="*/ 0 w 128"/>
                <a:gd name="T15" fmla="*/ 0 h 93"/>
                <a:gd name="T16" fmla="*/ 0 w 128"/>
                <a:gd name="T17" fmla="*/ 0 h 93"/>
                <a:gd name="T18" fmla="*/ 0 w 128"/>
                <a:gd name="T19" fmla="*/ 0 h 93"/>
                <a:gd name="T20" fmla="*/ 0 w 128"/>
                <a:gd name="T21" fmla="*/ 0 h 93"/>
                <a:gd name="T22" fmla="*/ 0 w 128"/>
                <a:gd name="T23" fmla="*/ 0 h 93"/>
                <a:gd name="T24" fmla="*/ 0 w 128"/>
                <a:gd name="T25" fmla="*/ 0 h 93"/>
                <a:gd name="T26" fmla="*/ 0 w 128"/>
                <a:gd name="T27" fmla="*/ 0 h 93"/>
                <a:gd name="T28" fmla="*/ 0 w 128"/>
                <a:gd name="T29" fmla="*/ 0 h 93"/>
                <a:gd name="T30" fmla="*/ 0 w 128"/>
                <a:gd name="T31" fmla="*/ 0 h 93"/>
                <a:gd name="T32" fmla="*/ 0 w 128"/>
                <a:gd name="T33" fmla="*/ 0 h 93"/>
                <a:gd name="T34" fmla="*/ 0 w 128"/>
                <a:gd name="T35" fmla="*/ 0 h 93"/>
                <a:gd name="T36" fmla="*/ 0 w 128"/>
                <a:gd name="T37" fmla="*/ 0 h 93"/>
                <a:gd name="T38" fmla="*/ 0 w 128"/>
                <a:gd name="T39" fmla="*/ 0 h 93"/>
                <a:gd name="T40" fmla="*/ 0 w 128"/>
                <a:gd name="T41" fmla="*/ 0 h 93"/>
                <a:gd name="T42" fmla="*/ 0 w 128"/>
                <a:gd name="T43" fmla="*/ 0 h 93"/>
                <a:gd name="T44" fmla="*/ 0 w 128"/>
                <a:gd name="T45" fmla="*/ 0 h 93"/>
                <a:gd name="T46" fmla="*/ 0 w 128"/>
                <a:gd name="T47" fmla="*/ 0 h 93"/>
                <a:gd name="T48" fmla="*/ 0 w 128"/>
                <a:gd name="T49" fmla="*/ 0 h 93"/>
                <a:gd name="T50" fmla="*/ 0 w 128"/>
                <a:gd name="T51" fmla="*/ 0 h 93"/>
                <a:gd name="T52" fmla="*/ 0 w 128"/>
                <a:gd name="T53" fmla="*/ 0 h 93"/>
                <a:gd name="T54" fmla="*/ 0 w 128"/>
                <a:gd name="T55" fmla="*/ 0 h 93"/>
                <a:gd name="T56" fmla="*/ 0 w 128"/>
                <a:gd name="T57" fmla="*/ 0 h 93"/>
                <a:gd name="T58" fmla="*/ 0 w 128"/>
                <a:gd name="T59" fmla="*/ 0 h 93"/>
                <a:gd name="T60" fmla="*/ 0 w 128"/>
                <a:gd name="T61" fmla="*/ 0 h 93"/>
                <a:gd name="T62" fmla="*/ 0 w 128"/>
                <a:gd name="T63" fmla="*/ 0 h 93"/>
                <a:gd name="T64" fmla="*/ 0 w 128"/>
                <a:gd name="T65" fmla="*/ 0 h 93"/>
                <a:gd name="T66" fmla="*/ 0 w 128"/>
                <a:gd name="T67" fmla="*/ 0 h 93"/>
                <a:gd name="T68" fmla="*/ 0 w 128"/>
                <a:gd name="T69" fmla="*/ 0 h 93"/>
                <a:gd name="T70" fmla="*/ 0 w 128"/>
                <a:gd name="T71" fmla="*/ 0 h 93"/>
                <a:gd name="T72" fmla="*/ 0 w 128"/>
                <a:gd name="T73" fmla="*/ 0 h 93"/>
                <a:gd name="T74" fmla="*/ 0 w 128"/>
                <a:gd name="T75" fmla="*/ 0 h 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8" h="93">
                  <a:moveTo>
                    <a:pt x="45" y="76"/>
                  </a:moveTo>
                  <a:lnTo>
                    <a:pt x="39" y="85"/>
                  </a:lnTo>
                  <a:lnTo>
                    <a:pt x="33" y="89"/>
                  </a:lnTo>
                  <a:lnTo>
                    <a:pt x="26" y="92"/>
                  </a:lnTo>
                  <a:lnTo>
                    <a:pt x="19" y="93"/>
                  </a:lnTo>
                  <a:lnTo>
                    <a:pt x="15" y="93"/>
                  </a:lnTo>
                  <a:lnTo>
                    <a:pt x="11" y="92"/>
                  </a:lnTo>
                  <a:lnTo>
                    <a:pt x="8" y="90"/>
                  </a:lnTo>
                  <a:lnTo>
                    <a:pt x="5" y="89"/>
                  </a:lnTo>
                  <a:lnTo>
                    <a:pt x="3" y="86"/>
                  </a:lnTo>
                  <a:lnTo>
                    <a:pt x="1" y="82"/>
                  </a:lnTo>
                  <a:lnTo>
                    <a:pt x="0" y="78"/>
                  </a:lnTo>
                  <a:lnTo>
                    <a:pt x="0" y="74"/>
                  </a:lnTo>
                  <a:lnTo>
                    <a:pt x="0" y="71"/>
                  </a:lnTo>
                  <a:lnTo>
                    <a:pt x="0" y="65"/>
                  </a:lnTo>
                  <a:lnTo>
                    <a:pt x="1" y="61"/>
                  </a:lnTo>
                  <a:lnTo>
                    <a:pt x="3" y="54"/>
                  </a:lnTo>
                  <a:lnTo>
                    <a:pt x="11" y="3"/>
                  </a:lnTo>
                  <a:lnTo>
                    <a:pt x="23" y="3"/>
                  </a:lnTo>
                  <a:lnTo>
                    <a:pt x="14" y="60"/>
                  </a:lnTo>
                  <a:lnTo>
                    <a:pt x="12" y="64"/>
                  </a:lnTo>
                  <a:lnTo>
                    <a:pt x="12" y="67"/>
                  </a:lnTo>
                  <a:lnTo>
                    <a:pt x="12" y="68"/>
                  </a:lnTo>
                  <a:lnTo>
                    <a:pt x="12" y="71"/>
                  </a:lnTo>
                  <a:lnTo>
                    <a:pt x="12" y="74"/>
                  </a:lnTo>
                  <a:lnTo>
                    <a:pt x="14" y="76"/>
                  </a:lnTo>
                  <a:lnTo>
                    <a:pt x="14" y="78"/>
                  </a:lnTo>
                  <a:lnTo>
                    <a:pt x="15" y="79"/>
                  </a:lnTo>
                  <a:lnTo>
                    <a:pt x="16" y="81"/>
                  </a:lnTo>
                  <a:lnTo>
                    <a:pt x="18" y="81"/>
                  </a:lnTo>
                  <a:lnTo>
                    <a:pt x="21" y="82"/>
                  </a:lnTo>
                  <a:lnTo>
                    <a:pt x="22" y="82"/>
                  </a:lnTo>
                  <a:lnTo>
                    <a:pt x="25" y="82"/>
                  </a:lnTo>
                  <a:lnTo>
                    <a:pt x="29" y="81"/>
                  </a:lnTo>
                  <a:lnTo>
                    <a:pt x="33" y="78"/>
                  </a:lnTo>
                  <a:lnTo>
                    <a:pt x="36" y="76"/>
                  </a:lnTo>
                  <a:lnTo>
                    <a:pt x="39" y="74"/>
                  </a:lnTo>
                  <a:lnTo>
                    <a:pt x="41" y="69"/>
                  </a:lnTo>
                  <a:lnTo>
                    <a:pt x="44" y="67"/>
                  </a:lnTo>
                  <a:lnTo>
                    <a:pt x="45" y="63"/>
                  </a:lnTo>
                  <a:lnTo>
                    <a:pt x="47" y="58"/>
                  </a:lnTo>
                  <a:lnTo>
                    <a:pt x="48" y="53"/>
                  </a:lnTo>
                  <a:lnTo>
                    <a:pt x="50" y="47"/>
                  </a:lnTo>
                  <a:lnTo>
                    <a:pt x="51" y="42"/>
                  </a:lnTo>
                  <a:lnTo>
                    <a:pt x="58" y="3"/>
                  </a:lnTo>
                  <a:lnTo>
                    <a:pt x="70" y="3"/>
                  </a:lnTo>
                  <a:lnTo>
                    <a:pt x="54" y="92"/>
                  </a:lnTo>
                  <a:lnTo>
                    <a:pt x="43" y="92"/>
                  </a:lnTo>
                  <a:lnTo>
                    <a:pt x="45" y="76"/>
                  </a:lnTo>
                  <a:close/>
                  <a:moveTo>
                    <a:pt x="74" y="92"/>
                  </a:moveTo>
                  <a:lnTo>
                    <a:pt x="90" y="3"/>
                  </a:lnTo>
                  <a:lnTo>
                    <a:pt x="101" y="3"/>
                  </a:lnTo>
                  <a:lnTo>
                    <a:pt x="98" y="21"/>
                  </a:lnTo>
                  <a:lnTo>
                    <a:pt x="103" y="11"/>
                  </a:lnTo>
                  <a:lnTo>
                    <a:pt x="109" y="6"/>
                  </a:lnTo>
                  <a:lnTo>
                    <a:pt x="114" y="2"/>
                  </a:lnTo>
                  <a:lnTo>
                    <a:pt x="120" y="0"/>
                  </a:lnTo>
                  <a:lnTo>
                    <a:pt x="123" y="0"/>
                  </a:lnTo>
                  <a:lnTo>
                    <a:pt x="124" y="2"/>
                  </a:lnTo>
                  <a:lnTo>
                    <a:pt x="127" y="3"/>
                  </a:lnTo>
                  <a:lnTo>
                    <a:pt x="128" y="5"/>
                  </a:lnTo>
                  <a:lnTo>
                    <a:pt x="124" y="18"/>
                  </a:lnTo>
                  <a:lnTo>
                    <a:pt x="123" y="17"/>
                  </a:lnTo>
                  <a:lnTo>
                    <a:pt x="121" y="17"/>
                  </a:lnTo>
                  <a:lnTo>
                    <a:pt x="119" y="16"/>
                  </a:lnTo>
                  <a:lnTo>
                    <a:pt x="117" y="16"/>
                  </a:lnTo>
                  <a:lnTo>
                    <a:pt x="114" y="16"/>
                  </a:lnTo>
                  <a:lnTo>
                    <a:pt x="110" y="17"/>
                  </a:lnTo>
                  <a:lnTo>
                    <a:pt x="106" y="20"/>
                  </a:lnTo>
                  <a:lnTo>
                    <a:pt x="103" y="24"/>
                  </a:lnTo>
                  <a:lnTo>
                    <a:pt x="101" y="29"/>
                  </a:lnTo>
                  <a:lnTo>
                    <a:pt x="98" y="38"/>
                  </a:lnTo>
                  <a:lnTo>
                    <a:pt x="95" y="46"/>
                  </a:lnTo>
                  <a:lnTo>
                    <a:pt x="92" y="57"/>
                  </a:lnTo>
                  <a:lnTo>
                    <a:pt x="87" y="92"/>
                  </a:lnTo>
                  <a:lnTo>
                    <a:pt x="74" y="9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8" name="Freeform 300">
              <a:extLst>
                <a:ext uri="{FF2B5EF4-FFF2-40B4-BE49-F238E27FC236}">
                  <a16:creationId xmlns:a16="http://schemas.microsoft.com/office/drawing/2014/main" id="{3F51824E-252B-4478-9F4D-482D1BA1711A}"/>
                </a:ext>
              </a:extLst>
            </p:cNvPr>
            <p:cNvSpPr>
              <a:spLocks noEditPoints="1"/>
            </p:cNvSpPr>
            <p:nvPr/>
          </p:nvSpPr>
          <p:spPr bwMode="auto">
            <a:xfrm>
              <a:off x="1598" y="2450"/>
              <a:ext cx="113" cy="42"/>
            </a:xfrm>
            <a:custGeom>
              <a:avLst/>
              <a:gdLst>
                <a:gd name="T0" fmla="*/ 0 w 339"/>
                <a:gd name="T1" fmla="*/ 0 h 126"/>
                <a:gd name="T2" fmla="*/ 0 w 339"/>
                <a:gd name="T3" fmla="*/ 0 h 126"/>
                <a:gd name="T4" fmla="*/ 0 w 339"/>
                <a:gd name="T5" fmla="*/ 0 h 126"/>
                <a:gd name="T6" fmla="*/ 0 w 339"/>
                <a:gd name="T7" fmla="*/ 0 h 126"/>
                <a:gd name="T8" fmla="*/ 0 w 339"/>
                <a:gd name="T9" fmla="*/ 0 h 126"/>
                <a:gd name="T10" fmla="*/ 0 w 339"/>
                <a:gd name="T11" fmla="*/ 0 h 126"/>
                <a:gd name="T12" fmla="*/ 0 w 339"/>
                <a:gd name="T13" fmla="*/ 0 h 126"/>
                <a:gd name="T14" fmla="*/ 0 w 339"/>
                <a:gd name="T15" fmla="*/ 0 h 126"/>
                <a:gd name="T16" fmla="*/ 0 w 339"/>
                <a:gd name="T17" fmla="*/ 0 h 126"/>
                <a:gd name="T18" fmla="*/ 0 w 339"/>
                <a:gd name="T19" fmla="*/ 0 h 126"/>
                <a:gd name="T20" fmla="*/ 0 w 339"/>
                <a:gd name="T21" fmla="*/ 0 h 126"/>
                <a:gd name="T22" fmla="*/ 0 w 339"/>
                <a:gd name="T23" fmla="*/ 0 h 126"/>
                <a:gd name="T24" fmla="*/ 0 w 339"/>
                <a:gd name="T25" fmla="*/ 0 h 126"/>
                <a:gd name="T26" fmla="*/ 0 w 339"/>
                <a:gd name="T27" fmla="*/ 0 h 126"/>
                <a:gd name="T28" fmla="*/ 0 w 339"/>
                <a:gd name="T29" fmla="*/ 0 h 126"/>
                <a:gd name="T30" fmla="*/ 0 w 339"/>
                <a:gd name="T31" fmla="*/ 0 h 126"/>
                <a:gd name="T32" fmla="*/ 0 w 339"/>
                <a:gd name="T33" fmla="*/ 0 h 126"/>
                <a:gd name="T34" fmla="*/ 0 w 339"/>
                <a:gd name="T35" fmla="*/ 0 h 126"/>
                <a:gd name="T36" fmla="*/ 0 w 339"/>
                <a:gd name="T37" fmla="*/ 0 h 126"/>
                <a:gd name="T38" fmla="*/ 0 w 339"/>
                <a:gd name="T39" fmla="*/ 0 h 126"/>
                <a:gd name="T40" fmla="*/ 0 w 339"/>
                <a:gd name="T41" fmla="*/ 0 h 126"/>
                <a:gd name="T42" fmla="*/ 0 w 339"/>
                <a:gd name="T43" fmla="*/ 0 h 126"/>
                <a:gd name="T44" fmla="*/ 0 w 339"/>
                <a:gd name="T45" fmla="*/ 0 h 126"/>
                <a:gd name="T46" fmla="*/ 0 w 339"/>
                <a:gd name="T47" fmla="*/ 0 h 126"/>
                <a:gd name="T48" fmla="*/ 0 w 339"/>
                <a:gd name="T49" fmla="*/ 0 h 126"/>
                <a:gd name="T50" fmla="*/ 0 w 339"/>
                <a:gd name="T51" fmla="*/ 0 h 126"/>
                <a:gd name="T52" fmla="*/ 0 w 339"/>
                <a:gd name="T53" fmla="*/ 0 h 126"/>
                <a:gd name="T54" fmla="*/ 0 w 339"/>
                <a:gd name="T55" fmla="*/ 0 h 126"/>
                <a:gd name="T56" fmla="*/ 0 w 339"/>
                <a:gd name="T57" fmla="*/ 0 h 126"/>
                <a:gd name="T58" fmla="*/ 0 w 339"/>
                <a:gd name="T59" fmla="*/ 0 h 126"/>
                <a:gd name="T60" fmla="*/ 0 w 339"/>
                <a:gd name="T61" fmla="*/ 0 h 126"/>
                <a:gd name="T62" fmla="*/ 0 w 339"/>
                <a:gd name="T63" fmla="*/ 0 h 126"/>
                <a:gd name="T64" fmla="*/ 0 w 339"/>
                <a:gd name="T65" fmla="*/ 0 h 126"/>
                <a:gd name="T66" fmla="*/ 0 w 339"/>
                <a:gd name="T67" fmla="*/ 0 h 126"/>
                <a:gd name="T68" fmla="*/ 0 w 339"/>
                <a:gd name="T69" fmla="*/ 0 h 126"/>
                <a:gd name="T70" fmla="*/ 0 w 339"/>
                <a:gd name="T71" fmla="*/ 0 h 126"/>
                <a:gd name="T72" fmla="*/ 0 w 339"/>
                <a:gd name="T73" fmla="*/ 0 h 126"/>
                <a:gd name="T74" fmla="*/ 0 w 339"/>
                <a:gd name="T75" fmla="*/ 0 h 126"/>
                <a:gd name="T76" fmla="*/ 0 w 339"/>
                <a:gd name="T77" fmla="*/ 0 h 126"/>
                <a:gd name="T78" fmla="*/ 0 w 339"/>
                <a:gd name="T79" fmla="*/ 0 h 126"/>
                <a:gd name="T80" fmla="*/ 0 w 339"/>
                <a:gd name="T81" fmla="*/ 0 h 126"/>
                <a:gd name="T82" fmla="*/ 0 w 339"/>
                <a:gd name="T83" fmla="*/ 0 h 126"/>
                <a:gd name="T84" fmla="*/ 0 w 339"/>
                <a:gd name="T85" fmla="*/ 0 h 126"/>
                <a:gd name="T86" fmla="*/ 0 w 339"/>
                <a:gd name="T87" fmla="*/ 0 h 126"/>
                <a:gd name="T88" fmla="*/ 0 w 339"/>
                <a:gd name="T89" fmla="*/ 0 h 126"/>
                <a:gd name="T90" fmla="*/ 0 w 339"/>
                <a:gd name="T91" fmla="*/ 0 h 126"/>
                <a:gd name="T92" fmla="*/ 0 w 339"/>
                <a:gd name="T93" fmla="*/ 0 h 126"/>
                <a:gd name="T94" fmla="*/ 0 w 339"/>
                <a:gd name="T95" fmla="*/ 0 h 126"/>
                <a:gd name="T96" fmla="*/ 0 w 339"/>
                <a:gd name="T97" fmla="*/ 0 h 126"/>
                <a:gd name="T98" fmla="*/ 0 w 339"/>
                <a:gd name="T99" fmla="*/ 0 h 126"/>
                <a:gd name="T100" fmla="*/ 0 w 339"/>
                <a:gd name="T101" fmla="*/ 0 h 126"/>
                <a:gd name="T102" fmla="*/ 0 w 339"/>
                <a:gd name="T103" fmla="*/ 0 h 126"/>
                <a:gd name="T104" fmla="*/ 0 w 339"/>
                <a:gd name="T105" fmla="*/ 0 h 126"/>
                <a:gd name="T106" fmla="*/ 0 w 339"/>
                <a:gd name="T107" fmla="*/ 0 h 126"/>
                <a:gd name="T108" fmla="*/ 0 w 339"/>
                <a:gd name="T109" fmla="*/ 0 h 126"/>
                <a:gd name="T110" fmla="*/ 0 w 339"/>
                <a:gd name="T111" fmla="*/ 0 h 126"/>
                <a:gd name="T112" fmla="*/ 0 w 339"/>
                <a:gd name="T113" fmla="*/ 0 h 126"/>
                <a:gd name="T114" fmla="*/ 0 w 339"/>
                <a:gd name="T115" fmla="*/ 0 h 1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9" h="126">
                  <a:moveTo>
                    <a:pt x="51" y="96"/>
                  </a:moveTo>
                  <a:lnTo>
                    <a:pt x="64" y="97"/>
                  </a:lnTo>
                  <a:lnTo>
                    <a:pt x="61" y="102"/>
                  </a:lnTo>
                  <a:lnTo>
                    <a:pt x="58" y="108"/>
                  </a:lnTo>
                  <a:lnTo>
                    <a:pt x="54" y="114"/>
                  </a:lnTo>
                  <a:lnTo>
                    <a:pt x="50" y="119"/>
                  </a:lnTo>
                  <a:lnTo>
                    <a:pt x="44" y="122"/>
                  </a:lnTo>
                  <a:lnTo>
                    <a:pt x="40" y="125"/>
                  </a:lnTo>
                  <a:lnTo>
                    <a:pt x="35" y="126"/>
                  </a:lnTo>
                  <a:lnTo>
                    <a:pt x="29" y="126"/>
                  </a:lnTo>
                  <a:lnTo>
                    <a:pt x="25" y="126"/>
                  </a:lnTo>
                  <a:lnTo>
                    <a:pt x="21" y="125"/>
                  </a:lnTo>
                  <a:lnTo>
                    <a:pt x="17" y="125"/>
                  </a:lnTo>
                  <a:lnTo>
                    <a:pt x="14" y="123"/>
                  </a:lnTo>
                  <a:lnTo>
                    <a:pt x="11" y="120"/>
                  </a:lnTo>
                  <a:lnTo>
                    <a:pt x="8" y="118"/>
                  </a:lnTo>
                  <a:lnTo>
                    <a:pt x="7" y="114"/>
                  </a:lnTo>
                  <a:lnTo>
                    <a:pt x="4" y="109"/>
                  </a:lnTo>
                  <a:lnTo>
                    <a:pt x="3" y="105"/>
                  </a:lnTo>
                  <a:lnTo>
                    <a:pt x="2" y="100"/>
                  </a:lnTo>
                  <a:lnTo>
                    <a:pt x="0" y="94"/>
                  </a:lnTo>
                  <a:lnTo>
                    <a:pt x="0" y="89"/>
                  </a:lnTo>
                  <a:lnTo>
                    <a:pt x="0" y="82"/>
                  </a:lnTo>
                  <a:lnTo>
                    <a:pt x="2" y="73"/>
                  </a:lnTo>
                  <a:lnTo>
                    <a:pt x="3" y="67"/>
                  </a:lnTo>
                  <a:lnTo>
                    <a:pt x="6" y="60"/>
                  </a:lnTo>
                  <a:lnTo>
                    <a:pt x="8" y="54"/>
                  </a:lnTo>
                  <a:lnTo>
                    <a:pt x="13" y="49"/>
                  </a:lnTo>
                  <a:lnTo>
                    <a:pt x="17" y="44"/>
                  </a:lnTo>
                  <a:lnTo>
                    <a:pt x="21" y="40"/>
                  </a:lnTo>
                  <a:lnTo>
                    <a:pt x="25" y="38"/>
                  </a:lnTo>
                  <a:lnTo>
                    <a:pt x="29" y="35"/>
                  </a:lnTo>
                  <a:lnTo>
                    <a:pt x="33" y="33"/>
                  </a:lnTo>
                  <a:lnTo>
                    <a:pt x="39" y="33"/>
                  </a:lnTo>
                  <a:lnTo>
                    <a:pt x="44" y="33"/>
                  </a:lnTo>
                  <a:lnTo>
                    <a:pt x="50" y="36"/>
                  </a:lnTo>
                  <a:lnTo>
                    <a:pt x="55" y="39"/>
                  </a:lnTo>
                  <a:lnTo>
                    <a:pt x="60" y="43"/>
                  </a:lnTo>
                  <a:lnTo>
                    <a:pt x="64" y="49"/>
                  </a:lnTo>
                  <a:lnTo>
                    <a:pt x="66" y="54"/>
                  </a:lnTo>
                  <a:lnTo>
                    <a:pt x="68" y="62"/>
                  </a:lnTo>
                  <a:lnTo>
                    <a:pt x="68" y="71"/>
                  </a:lnTo>
                  <a:lnTo>
                    <a:pt x="68" y="73"/>
                  </a:lnTo>
                  <a:lnTo>
                    <a:pt x="68" y="78"/>
                  </a:lnTo>
                  <a:lnTo>
                    <a:pt x="68" y="80"/>
                  </a:lnTo>
                  <a:lnTo>
                    <a:pt x="66" y="85"/>
                  </a:lnTo>
                  <a:lnTo>
                    <a:pt x="13" y="85"/>
                  </a:lnTo>
                  <a:lnTo>
                    <a:pt x="13" y="86"/>
                  </a:lnTo>
                  <a:lnTo>
                    <a:pt x="13" y="87"/>
                  </a:lnTo>
                  <a:lnTo>
                    <a:pt x="13" y="89"/>
                  </a:lnTo>
                  <a:lnTo>
                    <a:pt x="13" y="94"/>
                  </a:lnTo>
                  <a:lnTo>
                    <a:pt x="14" y="100"/>
                  </a:lnTo>
                  <a:lnTo>
                    <a:pt x="15" y="104"/>
                  </a:lnTo>
                  <a:lnTo>
                    <a:pt x="17" y="108"/>
                  </a:lnTo>
                  <a:lnTo>
                    <a:pt x="19" y="111"/>
                  </a:lnTo>
                  <a:lnTo>
                    <a:pt x="22" y="114"/>
                  </a:lnTo>
                  <a:lnTo>
                    <a:pt x="25" y="115"/>
                  </a:lnTo>
                  <a:lnTo>
                    <a:pt x="29" y="115"/>
                  </a:lnTo>
                  <a:lnTo>
                    <a:pt x="32" y="115"/>
                  </a:lnTo>
                  <a:lnTo>
                    <a:pt x="36" y="114"/>
                  </a:lnTo>
                  <a:lnTo>
                    <a:pt x="39" y="111"/>
                  </a:lnTo>
                  <a:lnTo>
                    <a:pt x="42" y="109"/>
                  </a:lnTo>
                  <a:lnTo>
                    <a:pt x="44" y="107"/>
                  </a:lnTo>
                  <a:lnTo>
                    <a:pt x="47" y="104"/>
                  </a:lnTo>
                  <a:lnTo>
                    <a:pt x="48" y="100"/>
                  </a:lnTo>
                  <a:lnTo>
                    <a:pt x="51" y="96"/>
                  </a:lnTo>
                  <a:close/>
                  <a:moveTo>
                    <a:pt x="14" y="72"/>
                  </a:moveTo>
                  <a:lnTo>
                    <a:pt x="55" y="72"/>
                  </a:lnTo>
                  <a:lnTo>
                    <a:pt x="55" y="69"/>
                  </a:lnTo>
                  <a:lnTo>
                    <a:pt x="55" y="64"/>
                  </a:lnTo>
                  <a:lnTo>
                    <a:pt x="54" y="58"/>
                  </a:lnTo>
                  <a:lnTo>
                    <a:pt x="53" y="54"/>
                  </a:lnTo>
                  <a:lnTo>
                    <a:pt x="51" y="51"/>
                  </a:lnTo>
                  <a:lnTo>
                    <a:pt x="48" y="49"/>
                  </a:lnTo>
                  <a:lnTo>
                    <a:pt x="46" y="47"/>
                  </a:lnTo>
                  <a:lnTo>
                    <a:pt x="43" y="46"/>
                  </a:lnTo>
                  <a:lnTo>
                    <a:pt x="39" y="46"/>
                  </a:lnTo>
                  <a:lnTo>
                    <a:pt x="35" y="46"/>
                  </a:lnTo>
                  <a:lnTo>
                    <a:pt x="32" y="47"/>
                  </a:lnTo>
                  <a:lnTo>
                    <a:pt x="28" y="50"/>
                  </a:lnTo>
                  <a:lnTo>
                    <a:pt x="25" y="53"/>
                  </a:lnTo>
                  <a:lnTo>
                    <a:pt x="21" y="57"/>
                  </a:lnTo>
                  <a:lnTo>
                    <a:pt x="18" y="61"/>
                  </a:lnTo>
                  <a:lnTo>
                    <a:pt x="17" y="67"/>
                  </a:lnTo>
                  <a:lnTo>
                    <a:pt x="14" y="72"/>
                  </a:lnTo>
                  <a:close/>
                  <a:moveTo>
                    <a:pt x="170" y="76"/>
                  </a:moveTo>
                  <a:lnTo>
                    <a:pt x="171" y="62"/>
                  </a:lnTo>
                  <a:lnTo>
                    <a:pt x="217" y="62"/>
                  </a:lnTo>
                  <a:lnTo>
                    <a:pt x="207" y="114"/>
                  </a:lnTo>
                  <a:lnTo>
                    <a:pt x="203" y="116"/>
                  </a:lnTo>
                  <a:lnTo>
                    <a:pt x="198" y="119"/>
                  </a:lnTo>
                  <a:lnTo>
                    <a:pt x="194" y="120"/>
                  </a:lnTo>
                  <a:lnTo>
                    <a:pt x="188" y="123"/>
                  </a:lnTo>
                  <a:lnTo>
                    <a:pt x="182" y="125"/>
                  </a:lnTo>
                  <a:lnTo>
                    <a:pt x="178" y="125"/>
                  </a:lnTo>
                  <a:lnTo>
                    <a:pt x="173" y="126"/>
                  </a:lnTo>
                  <a:lnTo>
                    <a:pt x="167" y="126"/>
                  </a:lnTo>
                  <a:lnTo>
                    <a:pt x="158" y="125"/>
                  </a:lnTo>
                  <a:lnTo>
                    <a:pt x="149" y="123"/>
                  </a:lnTo>
                  <a:lnTo>
                    <a:pt x="141" y="119"/>
                  </a:lnTo>
                  <a:lnTo>
                    <a:pt x="136" y="112"/>
                  </a:lnTo>
                  <a:lnTo>
                    <a:pt x="131" y="104"/>
                  </a:lnTo>
                  <a:lnTo>
                    <a:pt x="129" y="96"/>
                  </a:lnTo>
                  <a:lnTo>
                    <a:pt x="126" y="86"/>
                  </a:lnTo>
                  <a:lnTo>
                    <a:pt x="126" y="76"/>
                  </a:lnTo>
                  <a:lnTo>
                    <a:pt x="126" y="65"/>
                  </a:lnTo>
                  <a:lnTo>
                    <a:pt x="129" y="54"/>
                  </a:lnTo>
                  <a:lnTo>
                    <a:pt x="130" y="44"/>
                  </a:lnTo>
                  <a:lnTo>
                    <a:pt x="134" y="35"/>
                  </a:lnTo>
                  <a:lnTo>
                    <a:pt x="138" y="26"/>
                  </a:lnTo>
                  <a:lnTo>
                    <a:pt x="142" y="20"/>
                  </a:lnTo>
                  <a:lnTo>
                    <a:pt x="148" y="14"/>
                  </a:lnTo>
                  <a:lnTo>
                    <a:pt x="153" y="9"/>
                  </a:lnTo>
                  <a:lnTo>
                    <a:pt x="160" y="4"/>
                  </a:lnTo>
                  <a:lnTo>
                    <a:pt x="167" y="2"/>
                  </a:lnTo>
                  <a:lnTo>
                    <a:pt x="174" y="0"/>
                  </a:lnTo>
                  <a:lnTo>
                    <a:pt x="181" y="0"/>
                  </a:lnTo>
                  <a:lnTo>
                    <a:pt x="189" y="2"/>
                  </a:lnTo>
                  <a:lnTo>
                    <a:pt x="196" y="3"/>
                  </a:lnTo>
                  <a:lnTo>
                    <a:pt x="203" y="7"/>
                  </a:lnTo>
                  <a:lnTo>
                    <a:pt x="209" y="11"/>
                  </a:lnTo>
                  <a:lnTo>
                    <a:pt x="213" y="17"/>
                  </a:lnTo>
                  <a:lnTo>
                    <a:pt x="216" y="22"/>
                  </a:lnTo>
                  <a:lnTo>
                    <a:pt x="218" y="29"/>
                  </a:lnTo>
                  <a:lnTo>
                    <a:pt x="220" y="38"/>
                  </a:lnTo>
                  <a:lnTo>
                    <a:pt x="206" y="39"/>
                  </a:lnTo>
                  <a:lnTo>
                    <a:pt x="205" y="33"/>
                  </a:lnTo>
                  <a:lnTo>
                    <a:pt x="203" y="28"/>
                  </a:lnTo>
                  <a:lnTo>
                    <a:pt x="200" y="24"/>
                  </a:lnTo>
                  <a:lnTo>
                    <a:pt x="198" y="20"/>
                  </a:lnTo>
                  <a:lnTo>
                    <a:pt x="194" y="17"/>
                  </a:lnTo>
                  <a:lnTo>
                    <a:pt x="189" y="14"/>
                  </a:lnTo>
                  <a:lnTo>
                    <a:pt x="185" y="13"/>
                  </a:lnTo>
                  <a:lnTo>
                    <a:pt x="180" y="13"/>
                  </a:lnTo>
                  <a:lnTo>
                    <a:pt x="174" y="13"/>
                  </a:lnTo>
                  <a:lnTo>
                    <a:pt x="170" y="14"/>
                  </a:lnTo>
                  <a:lnTo>
                    <a:pt x="165" y="17"/>
                  </a:lnTo>
                  <a:lnTo>
                    <a:pt x="160" y="21"/>
                  </a:lnTo>
                  <a:lnTo>
                    <a:pt x="156" y="25"/>
                  </a:lnTo>
                  <a:lnTo>
                    <a:pt x="152" y="29"/>
                  </a:lnTo>
                  <a:lnTo>
                    <a:pt x="148" y="35"/>
                  </a:lnTo>
                  <a:lnTo>
                    <a:pt x="145" y="42"/>
                  </a:lnTo>
                  <a:lnTo>
                    <a:pt x="142" y="50"/>
                  </a:lnTo>
                  <a:lnTo>
                    <a:pt x="141" y="58"/>
                  </a:lnTo>
                  <a:lnTo>
                    <a:pt x="140" y="67"/>
                  </a:lnTo>
                  <a:lnTo>
                    <a:pt x="140" y="76"/>
                  </a:lnTo>
                  <a:lnTo>
                    <a:pt x="140" y="85"/>
                  </a:lnTo>
                  <a:lnTo>
                    <a:pt x="141" y="93"/>
                  </a:lnTo>
                  <a:lnTo>
                    <a:pt x="144" y="98"/>
                  </a:lnTo>
                  <a:lnTo>
                    <a:pt x="147" y="104"/>
                  </a:lnTo>
                  <a:lnTo>
                    <a:pt x="151" y="108"/>
                  </a:lnTo>
                  <a:lnTo>
                    <a:pt x="156" y="111"/>
                  </a:lnTo>
                  <a:lnTo>
                    <a:pt x="162" y="114"/>
                  </a:lnTo>
                  <a:lnTo>
                    <a:pt x="167" y="114"/>
                  </a:lnTo>
                  <a:lnTo>
                    <a:pt x="174" y="114"/>
                  </a:lnTo>
                  <a:lnTo>
                    <a:pt x="181" y="111"/>
                  </a:lnTo>
                  <a:lnTo>
                    <a:pt x="188" y="108"/>
                  </a:lnTo>
                  <a:lnTo>
                    <a:pt x="196" y="102"/>
                  </a:lnTo>
                  <a:lnTo>
                    <a:pt x="200" y="76"/>
                  </a:lnTo>
                  <a:lnTo>
                    <a:pt x="170" y="76"/>
                  </a:lnTo>
                  <a:close/>
                  <a:moveTo>
                    <a:pt x="275" y="114"/>
                  </a:moveTo>
                  <a:lnTo>
                    <a:pt x="272" y="118"/>
                  </a:lnTo>
                  <a:lnTo>
                    <a:pt x="269" y="120"/>
                  </a:lnTo>
                  <a:lnTo>
                    <a:pt x="265" y="122"/>
                  </a:lnTo>
                  <a:lnTo>
                    <a:pt x="263" y="125"/>
                  </a:lnTo>
                  <a:lnTo>
                    <a:pt x="260" y="125"/>
                  </a:lnTo>
                  <a:lnTo>
                    <a:pt x="257" y="125"/>
                  </a:lnTo>
                  <a:lnTo>
                    <a:pt x="253" y="126"/>
                  </a:lnTo>
                  <a:lnTo>
                    <a:pt x="250" y="126"/>
                  </a:lnTo>
                  <a:lnTo>
                    <a:pt x="246" y="126"/>
                  </a:lnTo>
                  <a:lnTo>
                    <a:pt x="242" y="125"/>
                  </a:lnTo>
                  <a:lnTo>
                    <a:pt x="238" y="123"/>
                  </a:lnTo>
                  <a:lnTo>
                    <a:pt x="235" y="120"/>
                  </a:lnTo>
                  <a:lnTo>
                    <a:pt x="232" y="116"/>
                  </a:lnTo>
                  <a:lnTo>
                    <a:pt x="229" y="112"/>
                  </a:lnTo>
                  <a:lnTo>
                    <a:pt x="228" y="107"/>
                  </a:lnTo>
                  <a:lnTo>
                    <a:pt x="228" y="101"/>
                  </a:lnTo>
                  <a:lnTo>
                    <a:pt x="228" y="97"/>
                  </a:lnTo>
                  <a:lnTo>
                    <a:pt x="229" y="93"/>
                  </a:lnTo>
                  <a:lnTo>
                    <a:pt x="231" y="89"/>
                  </a:lnTo>
                  <a:lnTo>
                    <a:pt x="232" y="86"/>
                  </a:lnTo>
                  <a:lnTo>
                    <a:pt x="234" y="83"/>
                  </a:lnTo>
                  <a:lnTo>
                    <a:pt x="236" y="80"/>
                  </a:lnTo>
                  <a:lnTo>
                    <a:pt x="239" y="79"/>
                  </a:lnTo>
                  <a:lnTo>
                    <a:pt x="242" y="76"/>
                  </a:lnTo>
                  <a:lnTo>
                    <a:pt x="246" y="75"/>
                  </a:lnTo>
                  <a:lnTo>
                    <a:pt x="250" y="73"/>
                  </a:lnTo>
                  <a:lnTo>
                    <a:pt x="256" y="73"/>
                  </a:lnTo>
                  <a:lnTo>
                    <a:pt x="261" y="72"/>
                  </a:lnTo>
                  <a:lnTo>
                    <a:pt x="267" y="72"/>
                  </a:lnTo>
                  <a:lnTo>
                    <a:pt x="271" y="72"/>
                  </a:lnTo>
                  <a:lnTo>
                    <a:pt x="274" y="72"/>
                  </a:lnTo>
                  <a:lnTo>
                    <a:pt x="276" y="71"/>
                  </a:lnTo>
                  <a:lnTo>
                    <a:pt x="278" y="71"/>
                  </a:lnTo>
                  <a:lnTo>
                    <a:pt x="281" y="71"/>
                  </a:lnTo>
                  <a:lnTo>
                    <a:pt x="282" y="71"/>
                  </a:lnTo>
                  <a:lnTo>
                    <a:pt x="283" y="69"/>
                  </a:lnTo>
                  <a:lnTo>
                    <a:pt x="285" y="67"/>
                  </a:lnTo>
                  <a:lnTo>
                    <a:pt x="285" y="64"/>
                  </a:lnTo>
                  <a:lnTo>
                    <a:pt x="285" y="61"/>
                  </a:lnTo>
                  <a:lnTo>
                    <a:pt x="285" y="58"/>
                  </a:lnTo>
                  <a:lnTo>
                    <a:pt x="285" y="56"/>
                  </a:lnTo>
                  <a:lnTo>
                    <a:pt x="283" y="54"/>
                  </a:lnTo>
                  <a:lnTo>
                    <a:pt x="282" y="51"/>
                  </a:lnTo>
                  <a:lnTo>
                    <a:pt x="281" y="50"/>
                  </a:lnTo>
                  <a:lnTo>
                    <a:pt x="278" y="49"/>
                  </a:lnTo>
                  <a:lnTo>
                    <a:pt x="275" y="47"/>
                  </a:lnTo>
                  <a:lnTo>
                    <a:pt x="272" y="46"/>
                  </a:lnTo>
                  <a:lnTo>
                    <a:pt x="268" y="46"/>
                  </a:lnTo>
                  <a:lnTo>
                    <a:pt x="261" y="47"/>
                  </a:lnTo>
                  <a:lnTo>
                    <a:pt x="254" y="50"/>
                  </a:lnTo>
                  <a:lnTo>
                    <a:pt x="250" y="56"/>
                  </a:lnTo>
                  <a:lnTo>
                    <a:pt x="247" y="62"/>
                  </a:lnTo>
                  <a:lnTo>
                    <a:pt x="235" y="61"/>
                  </a:lnTo>
                  <a:lnTo>
                    <a:pt x="240" y="49"/>
                  </a:lnTo>
                  <a:lnTo>
                    <a:pt x="247" y="40"/>
                  </a:lnTo>
                  <a:lnTo>
                    <a:pt x="257" y="35"/>
                  </a:lnTo>
                  <a:lnTo>
                    <a:pt x="269" y="33"/>
                  </a:lnTo>
                  <a:lnTo>
                    <a:pt x="275" y="33"/>
                  </a:lnTo>
                  <a:lnTo>
                    <a:pt x="281" y="35"/>
                  </a:lnTo>
                  <a:lnTo>
                    <a:pt x="286" y="38"/>
                  </a:lnTo>
                  <a:lnTo>
                    <a:pt x="290" y="40"/>
                  </a:lnTo>
                  <a:lnTo>
                    <a:pt x="293" y="44"/>
                  </a:lnTo>
                  <a:lnTo>
                    <a:pt x="296" y="49"/>
                  </a:lnTo>
                  <a:lnTo>
                    <a:pt x="297" y="53"/>
                  </a:lnTo>
                  <a:lnTo>
                    <a:pt x="297" y="58"/>
                  </a:lnTo>
                  <a:lnTo>
                    <a:pt x="297" y="61"/>
                  </a:lnTo>
                  <a:lnTo>
                    <a:pt x="297" y="65"/>
                  </a:lnTo>
                  <a:lnTo>
                    <a:pt x="297" y="69"/>
                  </a:lnTo>
                  <a:lnTo>
                    <a:pt x="296" y="75"/>
                  </a:lnTo>
                  <a:lnTo>
                    <a:pt x="290" y="97"/>
                  </a:lnTo>
                  <a:lnTo>
                    <a:pt x="289" y="102"/>
                  </a:lnTo>
                  <a:lnTo>
                    <a:pt x="289" y="107"/>
                  </a:lnTo>
                  <a:lnTo>
                    <a:pt x="287" y="111"/>
                  </a:lnTo>
                  <a:lnTo>
                    <a:pt x="287" y="114"/>
                  </a:lnTo>
                  <a:lnTo>
                    <a:pt x="287" y="116"/>
                  </a:lnTo>
                  <a:lnTo>
                    <a:pt x="289" y="119"/>
                  </a:lnTo>
                  <a:lnTo>
                    <a:pt x="289" y="122"/>
                  </a:lnTo>
                  <a:lnTo>
                    <a:pt x="289" y="125"/>
                  </a:lnTo>
                  <a:lnTo>
                    <a:pt x="276" y="125"/>
                  </a:lnTo>
                  <a:lnTo>
                    <a:pt x="276" y="122"/>
                  </a:lnTo>
                  <a:lnTo>
                    <a:pt x="276" y="120"/>
                  </a:lnTo>
                  <a:lnTo>
                    <a:pt x="276" y="118"/>
                  </a:lnTo>
                  <a:lnTo>
                    <a:pt x="275" y="114"/>
                  </a:lnTo>
                  <a:close/>
                  <a:moveTo>
                    <a:pt x="281" y="80"/>
                  </a:moveTo>
                  <a:lnTo>
                    <a:pt x="278" y="82"/>
                  </a:lnTo>
                  <a:lnTo>
                    <a:pt x="275" y="82"/>
                  </a:lnTo>
                  <a:lnTo>
                    <a:pt x="271" y="83"/>
                  </a:lnTo>
                  <a:lnTo>
                    <a:pt x="265" y="83"/>
                  </a:lnTo>
                  <a:lnTo>
                    <a:pt x="260" y="85"/>
                  </a:lnTo>
                  <a:lnTo>
                    <a:pt x="256" y="85"/>
                  </a:lnTo>
                  <a:lnTo>
                    <a:pt x="252" y="86"/>
                  </a:lnTo>
                  <a:lnTo>
                    <a:pt x="249" y="86"/>
                  </a:lnTo>
                  <a:lnTo>
                    <a:pt x="247" y="87"/>
                  </a:lnTo>
                  <a:lnTo>
                    <a:pt x="246" y="89"/>
                  </a:lnTo>
                  <a:lnTo>
                    <a:pt x="243" y="90"/>
                  </a:lnTo>
                  <a:lnTo>
                    <a:pt x="242" y="91"/>
                  </a:lnTo>
                  <a:lnTo>
                    <a:pt x="240" y="94"/>
                  </a:lnTo>
                  <a:lnTo>
                    <a:pt x="240" y="96"/>
                  </a:lnTo>
                  <a:lnTo>
                    <a:pt x="240" y="98"/>
                  </a:lnTo>
                  <a:lnTo>
                    <a:pt x="240" y="101"/>
                  </a:lnTo>
                  <a:lnTo>
                    <a:pt x="240" y="104"/>
                  </a:lnTo>
                  <a:lnTo>
                    <a:pt x="242" y="107"/>
                  </a:lnTo>
                  <a:lnTo>
                    <a:pt x="242" y="109"/>
                  </a:lnTo>
                  <a:lnTo>
                    <a:pt x="243" y="111"/>
                  </a:lnTo>
                  <a:lnTo>
                    <a:pt x="246" y="112"/>
                  </a:lnTo>
                  <a:lnTo>
                    <a:pt x="249" y="114"/>
                  </a:lnTo>
                  <a:lnTo>
                    <a:pt x="252" y="115"/>
                  </a:lnTo>
                  <a:lnTo>
                    <a:pt x="254" y="115"/>
                  </a:lnTo>
                  <a:lnTo>
                    <a:pt x="257" y="115"/>
                  </a:lnTo>
                  <a:lnTo>
                    <a:pt x="260" y="114"/>
                  </a:lnTo>
                  <a:lnTo>
                    <a:pt x="263" y="114"/>
                  </a:lnTo>
                  <a:lnTo>
                    <a:pt x="265" y="112"/>
                  </a:lnTo>
                  <a:lnTo>
                    <a:pt x="268" y="109"/>
                  </a:lnTo>
                  <a:lnTo>
                    <a:pt x="271" y="107"/>
                  </a:lnTo>
                  <a:lnTo>
                    <a:pt x="272" y="104"/>
                  </a:lnTo>
                  <a:lnTo>
                    <a:pt x="275" y="101"/>
                  </a:lnTo>
                  <a:lnTo>
                    <a:pt x="276" y="97"/>
                  </a:lnTo>
                  <a:lnTo>
                    <a:pt x="278" y="93"/>
                  </a:lnTo>
                  <a:lnTo>
                    <a:pt x="279" y="86"/>
                  </a:lnTo>
                  <a:lnTo>
                    <a:pt x="281" y="80"/>
                  </a:lnTo>
                  <a:close/>
                  <a:moveTo>
                    <a:pt x="323" y="20"/>
                  </a:moveTo>
                  <a:lnTo>
                    <a:pt x="326" y="2"/>
                  </a:lnTo>
                  <a:lnTo>
                    <a:pt x="339" y="2"/>
                  </a:lnTo>
                  <a:lnTo>
                    <a:pt x="336" y="20"/>
                  </a:lnTo>
                  <a:lnTo>
                    <a:pt x="323" y="20"/>
                  </a:lnTo>
                  <a:close/>
                  <a:moveTo>
                    <a:pt x="305" y="125"/>
                  </a:moveTo>
                  <a:lnTo>
                    <a:pt x="321" y="36"/>
                  </a:lnTo>
                  <a:lnTo>
                    <a:pt x="333" y="36"/>
                  </a:lnTo>
                  <a:lnTo>
                    <a:pt x="318" y="125"/>
                  </a:lnTo>
                  <a:lnTo>
                    <a:pt x="305" y="125"/>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09" name="Freeform 301">
              <a:extLst>
                <a:ext uri="{FF2B5EF4-FFF2-40B4-BE49-F238E27FC236}">
                  <a16:creationId xmlns:a16="http://schemas.microsoft.com/office/drawing/2014/main" id="{E19E3926-9006-456F-8E29-5CC44463693E}"/>
                </a:ext>
              </a:extLst>
            </p:cNvPr>
            <p:cNvSpPr>
              <a:spLocks/>
            </p:cNvSpPr>
            <p:nvPr/>
          </p:nvSpPr>
          <p:spPr bwMode="auto">
            <a:xfrm>
              <a:off x="1711" y="2461"/>
              <a:ext cx="23" cy="30"/>
            </a:xfrm>
            <a:custGeom>
              <a:avLst/>
              <a:gdLst>
                <a:gd name="T0" fmla="*/ 0 w 71"/>
                <a:gd name="T1" fmla="*/ 0 h 92"/>
                <a:gd name="T2" fmla="*/ 0 w 71"/>
                <a:gd name="T3" fmla="*/ 0 h 92"/>
                <a:gd name="T4" fmla="*/ 0 w 71"/>
                <a:gd name="T5" fmla="*/ 0 h 92"/>
                <a:gd name="T6" fmla="*/ 0 w 71"/>
                <a:gd name="T7" fmla="*/ 0 h 92"/>
                <a:gd name="T8" fmla="*/ 0 w 71"/>
                <a:gd name="T9" fmla="*/ 0 h 92"/>
                <a:gd name="T10" fmla="*/ 0 w 71"/>
                <a:gd name="T11" fmla="*/ 0 h 92"/>
                <a:gd name="T12" fmla="*/ 0 w 71"/>
                <a:gd name="T13" fmla="*/ 0 h 92"/>
                <a:gd name="T14" fmla="*/ 0 w 71"/>
                <a:gd name="T15" fmla="*/ 0 h 92"/>
                <a:gd name="T16" fmla="*/ 0 w 71"/>
                <a:gd name="T17" fmla="*/ 0 h 92"/>
                <a:gd name="T18" fmla="*/ 0 w 71"/>
                <a:gd name="T19" fmla="*/ 0 h 92"/>
                <a:gd name="T20" fmla="*/ 0 w 71"/>
                <a:gd name="T21" fmla="*/ 0 h 92"/>
                <a:gd name="T22" fmla="*/ 0 w 71"/>
                <a:gd name="T23" fmla="*/ 0 h 92"/>
                <a:gd name="T24" fmla="*/ 0 w 71"/>
                <a:gd name="T25" fmla="*/ 0 h 92"/>
                <a:gd name="T26" fmla="*/ 0 w 71"/>
                <a:gd name="T27" fmla="*/ 0 h 92"/>
                <a:gd name="T28" fmla="*/ 0 w 71"/>
                <a:gd name="T29" fmla="*/ 0 h 92"/>
                <a:gd name="T30" fmla="*/ 0 w 71"/>
                <a:gd name="T31" fmla="*/ 0 h 92"/>
                <a:gd name="T32" fmla="*/ 0 w 71"/>
                <a:gd name="T33" fmla="*/ 0 h 92"/>
                <a:gd name="T34" fmla="*/ 0 w 71"/>
                <a:gd name="T35" fmla="*/ 0 h 92"/>
                <a:gd name="T36" fmla="*/ 0 w 71"/>
                <a:gd name="T37" fmla="*/ 0 h 92"/>
                <a:gd name="T38" fmla="*/ 0 w 71"/>
                <a:gd name="T39" fmla="*/ 0 h 92"/>
                <a:gd name="T40" fmla="*/ 0 w 71"/>
                <a:gd name="T41" fmla="*/ 0 h 92"/>
                <a:gd name="T42" fmla="*/ 0 w 71"/>
                <a:gd name="T43" fmla="*/ 0 h 92"/>
                <a:gd name="T44" fmla="*/ 0 w 71"/>
                <a:gd name="T45" fmla="*/ 0 h 92"/>
                <a:gd name="T46" fmla="*/ 0 w 71"/>
                <a:gd name="T47" fmla="*/ 0 h 92"/>
                <a:gd name="T48" fmla="*/ 0 w 71"/>
                <a:gd name="T49" fmla="*/ 0 h 92"/>
                <a:gd name="T50" fmla="*/ 0 w 71"/>
                <a:gd name="T51" fmla="*/ 0 h 92"/>
                <a:gd name="T52" fmla="*/ 0 w 71"/>
                <a:gd name="T53" fmla="*/ 0 h 92"/>
                <a:gd name="T54" fmla="*/ 0 w 71"/>
                <a:gd name="T55" fmla="*/ 0 h 92"/>
                <a:gd name="T56" fmla="*/ 0 w 71"/>
                <a:gd name="T57" fmla="*/ 0 h 92"/>
                <a:gd name="T58" fmla="*/ 0 w 71"/>
                <a:gd name="T59" fmla="*/ 0 h 92"/>
                <a:gd name="T60" fmla="*/ 0 w 71"/>
                <a:gd name="T61" fmla="*/ 0 h 92"/>
                <a:gd name="T62" fmla="*/ 0 w 71"/>
                <a:gd name="T63" fmla="*/ 0 h 92"/>
                <a:gd name="T64" fmla="*/ 0 w 71"/>
                <a:gd name="T65" fmla="*/ 0 h 92"/>
                <a:gd name="T66" fmla="*/ 0 w 71"/>
                <a:gd name="T67" fmla="*/ 0 h 92"/>
                <a:gd name="T68" fmla="*/ 0 w 71"/>
                <a:gd name="T69" fmla="*/ 0 h 92"/>
                <a:gd name="T70" fmla="*/ 0 w 71"/>
                <a:gd name="T71" fmla="*/ 0 h 92"/>
                <a:gd name="T72" fmla="*/ 0 w 71"/>
                <a:gd name="T73" fmla="*/ 0 h 92"/>
                <a:gd name="T74" fmla="*/ 0 w 71"/>
                <a:gd name="T75" fmla="*/ 0 h 92"/>
                <a:gd name="T76" fmla="*/ 0 w 71"/>
                <a:gd name="T77" fmla="*/ 0 h 92"/>
                <a:gd name="T78" fmla="*/ 0 w 71"/>
                <a:gd name="T79" fmla="*/ 0 h 92"/>
                <a:gd name="T80" fmla="*/ 0 w 71"/>
                <a:gd name="T81" fmla="*/ 0 h 92"/>
                <a:gd name="T82" fmla="*/ 0 w 71"/>
                <a:gd name="T83" fmla="*/ 0 h 92"/>
                <a:gd name="T84" fmla="*/ 0 w 71"/>
                <a:gd name="T85" fmla="*/ 0 h 92"/>
                <a:gd name="T86" fmla="*/ 0 w 71"/>
                <a:gd name="T87" fmla="*/ 0 h 92"/>
                <a:gd name="T88" fmla="*/ 0 w 71"/>
                <a:gd name="T89" fmla="*/ 0 h 92"/>
                <a:gd name="T90" fmla="*/ 0 w 71"/>
                <a:gd name="T91" fmla="*/ 0 h 92"/>
                <a:gd name="T92" fmla="*/ 0 w 71"/>
                <a:gd name="T93" fmla="*/ 0 h 92"/>
                <a:gd name="T94" fmla="*/ 0 w 71"/>
                <a:gd name="T95" fmla="*/ 0 h 92"/>
                <a:gd name="T96" fmla="*/ 0 w 71"/>
                <a:gd name="T97" fmla="*/ 0 h 9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92">
                  <a:moveTo>
                    <a:pt x="0" y="92"/>
                  </a:moveTo>
                  <a:lnTo>
                    <a:pt x="15" y="3"/>
                  </a:lnTo>
                  <a:lnTo>
                    <a:pt x="26" y="3"/>
                  </a:lnTo>
                  <a:lnTo>
                    <a:pt x="24" y="18"/>
                  </a:lnTo>
                  <a:lnTo>
                    <a:pt x="28" y="14"/>
                  </a:lnTo>
                  <a:lnTo>
                    <a:pt x="32" y="10"/>
                  </a:lnTo>
                  <a:lnTo>
                    <a:pt x="36" y="7"/>
                  </a:lnTo>
                  <a:lnTo>
                    <a:pt x="39" y="5"/>
                  </a:lnTo>
                  <a:lnTo>
                    <a:pt x="42" y="3"/>
                  </a:lnTo>
                  <a:lnTo>
                    <a:pt x="46" y="2"/>
                  </a:lnTo>
                  <a:lnTo>
                    <a:pt x="49" y="0"/>
                  </a:lnTo>
                  <a:lnTo>
                    <a:pt x="51" y="0"/>
                  </a:lnTo>
                  <a:lnTo>
                    <a:pt x="55" y="0"/>
                  </a:lnTo>
                  <a:lnTo>
                    <a:pt x="60" y="2"/>
                  </a:lnTo>
                  <a:lnTo>
                    <a:pt x="62" y="3"/>
                  </a:lnTo>
                  <a:lnTo>
                    <a:pt x="65" y="6"/>
                  </a:lnTo>
                  <a:lnTo>
                    <a:pt x="68" y="9"/>
                  </a:lnTo>
                  <a:lnTo>
                    <a:pt x="69" y="13"/>
                  </a:lnTo>
                  <a:lnTo>
                    <a:pt x="71" y="17"/>
                  </a:lnTo>
                  <a:lnTo>
                    <a:pt x="71" y="23"/>
                  </a:lnTo>
                  <a:lnTo>
                    <a:pt x="71" y="25"/>
                  </a:lnTo>
                  <a:lnTo>
                    <a:pt x="71" y="28"/>
                  </a:lnTo>
                  <a:lnTo>
                    <a:pt x="71" y="32"/>
                  </a:lnTo>
                  <a:lnTo>
                    <a:pt x="69" y="38"/>
                  </a:lnTo>
                  <a:lnTo>
                    <a:pt x="60" y="92"/>
                  </a:lnTo>
                  <a:lnTo>
                    <a:pt x="47" y="92"/>
                  </a:lnTo>
                  <a:lnTo>
                    <a:pt x="57" y="35"/>
                  </a:lnTo>
                  <a:lnTo>
                    <a:pt x="58" y="31"/>
                  </a:lnTo>
                  <a:lnTo>
                    <a:pt x="58" y="28"/>
                  </a:lnTo>
                  <a:lnTo>
                    <a:pt x="58" y="25"/>
                  </a:lnTo>
                  <a:lnTo>
                    <a:pt x="58" y="24"/>
                  </a:lnTo>
                  <a:lnTo>
                    <a:pt x="58" y="21"/>
                  </a:lnTo>
                  <a:lnTo>
                    <a:pt x="57" y="20"/>
                  </a:lnTo>
                  <a:lnTo>
                    <a:pt x="57" y="17"/>
                  </a:lnTo>
                  <a:lnTo>
                    <a:pt x="55" y="16"/>
                  </a:lnTo>
                  <a:lnTo>
                    <a:pt x="54" y="14"/>
                  </a:lnTo>
                  <a:lnTo>
                    <a:pt x="53" y="14"/>
                  </a:lnTo>
                  <a:lnTo>
                    <a:pt x="50" y="13"/>
                  </a:lnTo>
                  <a:lnTo>
                    <a:pt x="49" y="13"/>
                  </a:lnTo>
                  <a:lnTo>
                    <a:pt x="43" y="13"/>
                  </a:lnTo>
                  <a:lnTo>
                    <a:pt x="39" y="14"/>
                  </a:lnTo>
                  <a:lnTo>
                    <a:pt x="35" y="17"/>
                  </a:lnTo>
                  <a:lnTo>
                    <a:pt x="31" y="21"/>
                  </a:lnTo>
                  <a:lnTo>
                    <a:pt x="26" y="27"/>
                  </a:lnTo>
                  <a:lnTo>
                    <a:pt x="24" y="32"/>
                  </a:lnTo>
                  <a:lnTo>
                    <a:pt x="21" y="40"/>
                  </a:lnTo>
                  <a:lnTo>
                    <a:pt x="20" y="50"/>
                  </a:lnTo>
                  <a:lnTo>
                    <a:pt x="13" y="92"/>
                  </a:lnTo>
                  <a:lnTo>
                    <a:pt x="0" y="92"/>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0" name="Freeform 302">
              <a:extLst>
                <a:ext uri="{FF2B5EF4-FFF2-40B4-BE49-F238E27FC236}">
                  <a16:creationId xmlns:a16="http://schemas.microsoft.com/office/drawing/2014/main" id="{74F2F128-43B0-4EC6-8CAF-D17728D1CC7B}"/>
                </a:ext>
              </a:extLst>
            </p:cNvPr>
            <p:cNvSpPr>
              <a:spLocks/>
            </p:cNvSpPr>
            <p:nvPr/>
          </p:nvSpPr>
          <p:spPr bwMode="auto">
            <a:xfrm>
              <a:off x="2010" y="2054"/>
              <a:ext cx="41" cy="59"/>
            </a:xfrm>
            <a:custGeom>
              <a:avLst/>
              <a:gdLst>
                <a:gd name="T0" fmla="*/ 0 w 122"/>
                <a:gd name="T1" fmla="*/ 0 h 179"/>
                <a:gd name="T2" fmla="*/ 0 w 122"/>
                <a:gd name="T3" fmla="*/ 0 h 179"/>
                <a:gd name="T4" fmla="*/ 0 w 122"/>
                <a:gd name="T5" fmla="*/ 0 h 179"/>
                <a:gd name="T6" fmla="*/ 0 w 122"/>
                <a:gd name="T7" fmla="*/ 0 h 179"/>
                <a:gd name="T8" fmla="*/ 0 w 122"/>
                <a:gd name="T9" fmla="*/ 0 h 1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 h="179">
                  <a:moveTo>
                    <a:pt x="61" y="151"/>
                  </a:moveTo>
                  <a:lnTo>
                    <a:pt x="122" y="179"/>
                  </a:lnTo>
                  <a:lnTo>
                    <a:pt x="61" y="0"/>
                  </a:lnTo>
                  <a:lnTo>
                    <a:pt x="0" y="179"/>
                  </a:lnTo>
                  <a:lnTo>
                    <a:pt x="61" y="151"/>
                  </a:lnTo>
                  <a:close/>
                </a:path>
              </a:pathLst>
            </a:custGeom>
            <a:solidFill>
              <a:srgbClr val="000000"/>
            </a:solidFill>
            <a:ln w="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1" name="Rectangle 303">
              <a:extLst>
                <a:ext uri="{FF2B5EF4-FFF2-40B4-BE49-F238E27FC236}">
                  <a16:creationId xmlns:a16="http://schemas.microsoft.com/office/drawing/2014/main" id="{8043F6F2-B659-4EB5-BC9A-227B80692871}"/>
                </a:ext>
              </a:extLst>
            </p:cNvPr>
            <p:cNvSpPr>
              <a:spLocks noChangeArrowheads="1"/>
            </p:cNvSpPr>
            <p:nvPr/>
          </p:nvSpPr>
          <p:spPr bwMode="auto">
            <a:xfrm>
              <a:off x="2024" y="2104"/>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2" name="Rectangle 304">
              <a:extLst>
                <a:ext uri="{FF2B5EF4-FFF2-40B4-BE49-F238E27FC236}">
                  <a16:creationId xmlns:a16="http://schemas.microsoft.com/office/drawing/2014/main" id="{509B5533-66FB-47DF-9CEC-6191085A6F5E}"/>
                </a:ext>
              </a:extLst>
            </p:cNvPr>
            <p:cNvSpPr>
              <a:spLocks noChangeArrowheads="1"/>
            </p:cNvSpPr>
            <p:nvPr/>
          </p:nvSpPr>
          <p:spPr bwMode="auto">
            <a:xfrm>
              <a:off x="2024" y="2149"/>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3" name="Rectangle 305">
              <a:extLst>
                <a:ext uri="{FF2B5EF4-FFF2-40B4-BE49-F238E27FC236}">
                  <a16:creationId xmlns:a16="http://schemas.microsoft.com/office/drawing/2014/main" id="{07A90F74-E06A-406E-B703-491758DC321D}"/>
                </a:ext>
              </a:extLst>
            </p:cNvPr>
            <p:cNvSpPr>
              <a:spLocks noChangeArrowheads="1"/>
            </p:cNvSpPr>
            <p:nvPr/>
          </p:nvSpPr>
          <p:spPr bwMode="auto">
            <a:xfrm>
              <a:off x="2024" y="2195"/>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4" name="Rectangle 306">
              <a:extLst>
                <a:ext uri="{FF2B5EF4-FFF2-40B4-BE49-F238E27FC236}">
                  <a16:creationId xmlns:a16="http://schemas.microsoft.com/office/drawing/2014/main" id="{5A9DF833-37DC-4800-AC8B-FE2A8F8CDFE5}"/>
                </a:ext>
              </a:extLst>
            </p:cNvPr>
            <p:cNvSpPr>
              <a:spLocks noChangeArrowheads="1"/>
            </p:cNvSpPr>
            <p:nvPr/>
          </p:nvSpPr>
          <p:spPr bwMode="auto">
            <a:xfrm>
              <a:off x="2024" y="2241"/>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5" name="Rectangle 307">
              <a:extLst>
                <a:ext uri="{FF2B5EF4-FFF2-40B4-BE49-F238E27FC236}">
                  <a16:creationId xmlns:a16="http://schemas.microsoft.com/office/drawing/2014/main" id="{5C821185-DCBC-4898-A9AD-022A3F244169}"/>
                </a:ext>
              </a:extLst>
            </p:cNvPr>
            <p:cNvSpPr>
              <a:spLocks noChangeArrowheads="1"/>
            </p:cNvSpPr>
            <p:nvPr/>
          </p:nvSpPr>
          <p:spPr bwMode="auto">
            <a:xfrm>
              <a:off x="2024" y="2287"/>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6" name="Rectangle 308">
              <a:extLst>
                <a:ext uri="{FF2B5EF4-FFF2-40B4-BE49-F238E27FC236}">
                  <a16:creationId xmlns:a16="http://schemas.microsoft.com/office/drawing/2014/main" id="{88C8A078-C239-4586-ACDD-33631CE7A11F}"/>
                </a:ext>
              </a:extLst>
            </p:cNvPr>
            <p:cNvSpPr>
              <a:spLocks noChangeArrowheads="1"/>
            </p:cNvSpPr>
            <p:nvPr/>
          </p:nvSpPr>
          <p:spPr bwMode="auto">
            <a:xfrm>
              <a:off x="2024" y="2333"/>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7" name="Rectangle 309">
              <a:extLst>
                <a:ext uri="{FF2B5EF4-FFF2-40B4-BE49-F238E27FC236}">
                  <a16:creationId xmlns:a16="http://schemas.microsoft.com/office/drawing/2014/main" id="{043A41F7-8394-4961-8E36-63D99B696F4A}"/>
                </a:ext>
              </a:extLst>
            </p:cNvPr>
            <p:cNvSpPr>
              <a:spLocks noChangeArrowheads="1"/>
            </p:cNvSpPr>
            <p:nvPr/>
          </p:nvSpPr>
          <p:spPr bwMode="auto">
            <a:xfrm>
              <a:off x="2024" y="2379"/>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8" name="Rectangle 310">
              <a:extLst>
                <a:ext uri="{FF2B5EF4-FFF2-40B4-BE49-F238E27FC236}">
                  <a16:creationId xmlns:a16="http://schemas.microsoft.com/office/drawing/2014/main" id="{ACC4F63C-0EC0-4D14-B09E-F198A120D58F}"/>
                </a:ext>
              </a:extLst>
            </p:cNvPr>
            <p:cNvSpPr>
              <a:spLocks noChangeArrowheads="1"/>
            </p:cNvSpPr>
            <p:nvPr/>
          </p:nvSpPr>
          <p:spPr bwMode="auto">
            <a:xfrm>
              <a:off x="2024" y="2425"/>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719" name="Rectangle 311">
              <a:extLst>
                <a:ext uri="{FF2B5EF4-FFF2-40B4-BE49-F238E27FC236}">
                  <a16:creationId xmlns:a16="http://schemas.microsoft.com/office/drawing/2014/main" id="{057E3378-3ABD-4648-82DA-EB056F2FB8A3}"/>
                </a:ext>
              </a:extLst>
            </p:cNvPr>
            <p:cNvSpPr>
              <a:spLocks noChangeArrowheads="1"/>
            </p:cNvSpPr>
            <p:nvPr/>
          </p:nvSpPr>
          <p:spPr bwMode="auto">
            <a:xfrm>
              <a:off x="2024" y="2471"/>
              <a:ext cx="13" cy="34"/>
            </a:xfrm>
            <a:prstGeom prst="rect">
              <a:avLst/>
            </a:prstGeom>
            <a:solidFill>
              <a:srgbClr val="000000"/>
            </a:solidFill>
            <a:ln w="0">
              <a:solidFill>
                <a:srgbClr val="000000"/>
              </a:solidFill>
              <a:miter lim="800000"/>
              <a:headEnd/>
              <a:tailEnd/>
            </a:ln>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grpSp>
    </p:spTree>
  </p:cSld>
  <p:clrMapOvr>
    <a:masterClrMapping/>
  </p:clrMapOvr>
  <p:transition>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52DC1-ECFC-EC99-D0A3-72F9E84DD210}"/>
            </a:ext>
          </a:extLst>
        </p:cNvPr>
        <p:cNvGrpSpPr/>
        <p:nvPr/>
      </p:nvGrpSpPr>
      <p:grpSpPr>
        <a:xfrm>
          <a:off x="0" y="0"/>
          <a:ext cx="0" cy="0"/>
          <a:chOff x="0" y="0"/>
          <a:chExt cx="0" cy="0"/>
        </a:xfrm>
      </p:grpSpPr>
      <p:sp>
        <p:nvSpPr>
          <p:cNvPr id="68610" name="Text Box 4">
            <a:extLst>
              <a:ext uri="{FF2B5EF4-FFF2-40B4-BE49-F238E27FC236}">
                <a16:creationId xmlns:a16="http://schemas.microsoft.com/office/drawing/2014/main" id="{103FAB32-6B1C-6D7C-9396-CF276D11CC7A}"/>
              </a:ext>
            </a:extLst>
          </p:cNvPr>
          <p:cNvSpPr txBox="1">
            <a:spLocks noChangeArrowheads="1"/>
          </p:cNvSpPr>
          <p:nvPr/>
        </p:nvSpPr>
        <p:spPr bwMode="auto">
          <a:xfrm>
            <a:off x="365125" y="169538"/>
            <a:ext cx="62642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Air-Cooled Chilled </a:t>
            </a:r>
          </a:p>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Water System, cont.</a:t>
            </a:r>
          </a:p>
        </p:txBody>
      </p:sp>
      <p:sp>
        <p:nvSpPr>
          <p:cNvPr id="68611" name="Rectangle 6">
            <a:extLst>
              <a:ext uri="{FF2B5EF4-FFF2-40B4-BE49-F238E27FC236}">
                <a16:creationId xmlns:a16="http://schemas.microsoft.com/office/drawing/2014/main" id="{7DD6FA43-C365-8FF1-BF01-43318A550975}"/>
              </a:ext>
            </a:extLst>
          </p:cNvPr>
          <p:cNvSpPr>
            <a:spLocks noChangeArrowheads="1"/>
          </p:cNvSpPr>
          <p:nvPr/>
        </p:nvSpPr>
        <p:spPr bwMode="auto">
          <a:xfrm>
            <a:off x="0" y="1441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2" name="Rectangle 6">
            <a:extLst>
              <a:ext uri="{FF2B5EF4-FFF2-40B4-BE49-F238E27FC236}">
                <a16:creationId xmlns:a16="http://schemas.microsoft.com/office/drawing/2014/main" id="{36D2D6BA-5FBE-6516-A8C5-678BE8964CC8}"/>
              </a:ext>
            </a:extLst>
          </p:cNvPr>
          <p:cNvSpPr>
            <a:spLocks noChangeArrowheads="1"/>
          </p:cNvSpPr>
          <p:nvPr/>
        </p:nvSpPr>
        <p:spPr bwMode="auto">
          <a:xfrm>
            <a:off x="2743200" y="6170712"/>
            <a:ext cx="39001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32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32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Example of air-cooled chilled water AC system</a:t>
            </a:r>
            <a:r>
              <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rPr>
              <a:t> </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Picture 4" descr="Loop3">
            <a:extLst>
              <a:ext uri="{FF2B5EF4-FFF2-40B4-BE49-F238E27FC236}">
                <a16:creationId xmlns:a16="http://schemas.microsoft.com/office/drawing/2014/main" id="{0E60DDBC-0C4C-E120-D76D-7728B9409F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760" y="1651983"/>
            <a:ext cx="6746740" cy="449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187247"/>
      </p:ext>
    </p:extLst>
  </p:cSld>
  <p:clrMapOvr>
    <a:masterClrMapping/>
  </p:clrMapOvr>
  <p:transition>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304800" y="304800"/>
            <a:ext cx="5257800" cy="774700"/>
          </a:xfrm>
        </p:spPr>
        <p:txBody>
          <a:bodyPr lIns="90488" tIns="44450" rIns="90488" bIns="44450" anchor="b"/>
          <a:lstStyle/>
          <a:p>
            <a:pPr>
              <a:lnSpc>
                <a:spcPct val="90000"/>
              </a:lnSpc>
            </a:pPr>
            <a:r>
              <a:rPr lang="en-US" dirty="0"/>
              <a:t>Cooling Towers</a:t>
            </a:r>
          </a:p>
        </p:txBody>
      </p:sp>
      <p:sp>
        <p:nvSpPr>
          <p:cNvPr id="110595" name="Arc 3"/>
          <p:cNvSpPr>
            <a:spLocks/>
          </p:cNvSpPr>
          <p:nvPr/>
        </p:nvSpPr>
        <p:spPr bwMode="auto">
          <a:xfrm rot="7242668">
            <a:off x="490538" y="4908550"/>
            <a:ext cx="666750" cy="5143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596" name="Rectangle 4"/>
          <p:cNvSpPr>
            <a:spLocks noChangeArrowheads="1"/>
          </p:cNvSpPr>
          <p:nvPr/>
        </p:nvSpPr>
        <p:spPr bwMode="auto">
          <a:xfrm>
            <a:off x="2667000" y="1600200"/>
            <a:ext cx="18081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drift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eliminators</a:t>
            </a:r>
          </a:p>
        </p:txBody>
      </p:sp>
      <p:sp>
        <p:nvSpPr>
          <p:cNvPr id="110597" name="Line 5"/>
          <p:cNvSpPr>
            <a:spLocks noChangeShapeType="1"/>
          </p:cNvSpPr>
          <p:nvPr/>
        </p:nvSpPr>
        <p:spPr bwMode="auto">
          <a:xfrm flipH="1">
            <a:off x="2374900" y="2146300"/>
            <a:ext cx="419100" cy="1111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598" name="Rectangle 6"/>
          <p:cNvSpPr>
            <a:spLocks noChangeArrowheads="1"/>
          </p:cNvSpPr>
          <p:nvPr/>
        </p:nvSpPr>
        <p:spPr bwMode="auto">
          <a:xfrm>
            <a:off x="2362200" y="2667000"/>
            <a:ext cx="2265363"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condenser water in</a:t>
            </a:r>
          </a:p>
        </p:txBody>
      </p:sp>
      <p:sp>
        <p:nvSpPr>
          <p:cNvPr id="110599" name="Rectangle 7"/>
          <p:cNvSpPr>
            <a:spLocks noChangeArrowheads="1"/>
          </p:cNvSpPr>
          <p:nvPr/>
        </p:nvSpPr>
        <p:spPr bwMode="auto">
          <a:xfrm>
            <a:off x="2576513" y="5300663"/>
            <a:ext cx="19954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cooled water out</a:t>
            </a:r>
          </a:p>
        </p:txBody>
      </p:sp>
      <p:sp>
        <p:nvSpPr>
          <p:cNvPr id="110600" name="Rectangle 8" descr="Zig zag"/>
          <p:cNvSpPr>
            <a:spLocks noChangeArrowheads="1"/>
          </p:cNvSpPr>
          <p:nvPr/>
        </p:nvSpPr>
        <p:spPr bwMode="auto">
          <a:xfrm>
            <a:off x="782638" y="2894013"/>
            <a:ext cx="1603375" cy="1479550"/>
          </a:xfrm>
          <a:prstGeom prst="rect">
            <a:avLst/>
          </a:prstGeom>
          <a:pattFill prst="zigZag">
            <a:fgClr>
              <a:schemeClr val="accent1"/>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01" name="Rectangle 9"/>
          <p:cNvSpPr>
            <a:spLocks noChangeArrowheads="1"/>
          </p:cNvSpPr>
          <p:nvPr/>
        </p:nvSpPr>
        <p:spPr bwMode="auto">
          <a:xfrm>
            <a:off x="890588" y="3201988"/>
            <a:ext cx="14700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wet deck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(fill)</a:t>
            </a:r>
          </a:p>
        </p:txBody>
      </p:sp>
      <p:sp>
        <p:nvSpPr>
          <p:cNvPr id="110602" name="Rectangle 10" descr="Dashed upward diagonal"/>
          <p:cNvSpPr>
            <a:spLocks noChangeArrowheads="1"/>
          </p:cNvSpPr>
          <p:nvPr/>
        </p:nvSpPr>
        <p:spPr bwMode="auto">
          <a:xfrm>
            <a:off x="782638" y="2076450"/>
            <a:ext cx="1603375" cy="260350"/>
          </a:xfrm>
          <a:prstGeom prst="rect">
            <a:avLst/>
          </a:prstGeom>
          <a:pattFill prst="dashUpDiag">
            <a:fgClr>
              <a:schemeClr val="accent1"/>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03" name="Line 11"/>
          <p:cNvSpPr>
            <a:spLocks noChangeShapeType="1"/>
          </p:cNvSpPr>
          <p:nvPr/>
        </p:nvSpPr>
        <p:spPr bwMode="auto">
          <a:xfrm>
            <a:off x="776288" y="2365375"/>
            <a:ext cx="0" cy="50323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04" name="Line 12"/>
          <p:cNvSpPr>
            <a:spLocks noChangeShapeType="1"/>
          </p:cNvSpPr>
          <p:nvPr/>
        </p:nvSpPr>
        <p:spPr bwMode="auto">
          <a:xfrm>
            <a:off x="2392363" y="2365375"/>
            <a:ext cx="0" cy="6381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05" name="Rectangle 13"/>
          <p:cNvSpPr>
            <a:spLocks noChangeArrowheads="1"/>
          </p:cNvSpPr>
          <p:nvPr/>
        </p:nvSpPr>
        <p:spPr bwMode="auto">
          <a:xfrm>
            <a:off x="914400" y="2590800"/>
            <a:ext cx="2443163" cy="53975"/>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0606" name="Group 14"/>
          <p:cNvGrpSpPr>
            <a:grpSpLocks/>
          </p:cNvGrpSpPr>
          <p:nvPr/>
        </p:nvGrpSpPr>
        <p:grpSpPr bwMode="auto">
          <a:xfrm>
            <a:off x="2024063" y="2636838"/>
            <a:ext cx="279400" cy="95250"/>
            <a:chOff x="1275" y="1661"/>
            <a:chExt cx="175" cy="60"/>
          </a:xfrm>
        </p:grpSpPr>
        <p:sp>
          <p:nvSpPr>
            <p:cNvPr id="110676" name="Line 15"/>
            <p:cNvSpPr>
              <a:spLocks noChangeShapeType="1"/>
            </p:cNvSpPr>
            <p:nvPr/>
          </p:nvSpPr>
          <p:spPr bwMode="auto">
            <a:xfrm flipH="1">
              <a:off x="1275" y="1661"/>
              <a:ext cx="111" cy="6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77" name="Line 16"/>
            <p:cNvSpPr>
              <a:spLocks noChangeShapeType="1"/>
            </p:cNvSpPr>
            <p:nvPr/>
          </p:nvSpPr>
          <p:spPr bwMode="auto">
            <a:xfrm>
              <a:off x="1388" y="1661"/>
              <a:ext cx="62" cy="6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0607" name="Group 17"/>
          <p:cNvGrpSpPr>
            <a:grpSpLocks/>
          </p:cNvGrpSpPr>
          <p:nvPr/>
        </p:nvGrpSpPr>
        <p:grpSpPr bwMode="auto">
          <a:xfrm>
            <a:off x="1392238" y="2636838"/>
            <a:ext cx="277812" cy="95250"/>
            <a:chOff x="877" y="1661"/>
            <a:chExt cx="175" cy="60"/>
          </a:xfrm>
        </p:grpSpPr>
        <p:sp>
          <p:nvSpPr>
            <p:cNvPr id="110674" name="Line 18"/>
            <p:cNvSpPr>
              <a:spLocks noChangeShapeType="1"/>
            </p:cNvSpPr>
            <p:nvPr/>
          </p:nvSpPr>
          <p:spPr bwMode="auto">
            <a:xfrm flipH="1">
              <a:off x="877" y="1661"/>
              <a:ext cx="111" cy="6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75" name="Line 19"/>
            <p:cNvSpPr>
              <a:spLocks noChangeShapeType="1"/>
            </p:cNvSpPr>
            <p:nvPr/>
          </p:nvSpPr>
          <p:spPr bwMode="auto">
            <a:xfrm>
              <a:off x="990" y="1661"/>
              <a:ext cx="62" cy="6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0608" name="Group 20"/>
          <p:cNvGrpSpPr>
            <a:grpSpLocks/>
          </p:cNvGrpSpPr>
          <p:nvPr/>
        </p:nvGrpSpPr>
        <p:grpSpPr bwMode="auto">
          <a:xfrm>
            <a:off x="901700" y="2636838"/>
            <a:ext cx="277813" cy="95250"/>
            <a:chOff x="568" y="1661"/>
            <a:chExt cx="175" cy="60"/>
          </a:xfrm>
        </p:grpSpPr>
        <p:sp>
          <p:nvSpPr>
            <p:cNvPr id="110672" name="Line 21"/>
            <p:cNvSpPr>
              <a:spLocks noChangeShapeType="1"/>
            </p:cNvSpPr>
            <p:nvPr/>
          </p:nvSpPr>
          <p:spPr bwMode="auto">
            <a:xfrm flipH="1">
              <a:off x="568" y="1661"/>
              <a:ext cx="110" cy="6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73" name="Line 22"/>
            <p:cNvSpPr>
              <a:spLocks noChangeShapeType="1"/>
            </p:cNvSpPr>
            <p:nvPr/>
          </p:nvSpPr>
          <p:spPr bwMode="auto">
            <a:xfrm>
              <a:off x="680" y="1661"/>
              <a:ext cx="63" cy="6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0609" name="Rectangle 23" descr="Wide downward diagonal"/>
          <p:cNvSpPr>
            <a:spLocks noChangeArrowheads="1"/>
          </p:cNvSpPr>
          <p:nvPr/>
        </p:nvSpPr>
        <p:spPr bwMode="auto">
          <a:xfrm>
            <a:off x="782638" y="4386263"/>
            <a:ext cx="200025" cy="1074737"/>
          </a:xfrm>
          <a:prstGeom prst="rect">
            <a:avLst/>
          </a:prstGeom>
          <a:pattFill prst="wdDnDiag">
            <a:fgClr>
              <a:schemeClr val="accent2"/>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0" name="Rectangle 24" descr="Wide upward diagonal"/>
          <p:cNvSpPr>
            <a:spLocks noChangeArrowheads="1"/>
          </p:cNvSpPr>
          <p:nvPr/>
        </p:nvSpPr>
        <p:spPr bwMode="auto">
          <a:xfrm>
            <a:off x="2189163" y="4386263"/>
            <a:ext cx="196850" cy="1074737"/>
          </a:xfrm>
          <a:prstGeom prst="rect">
            <a:avLst/>
          </a:prstGeom>
          <a:pattFill prst="wdUpDiag">
            <a:fgClr>
              <a:schemeClr val="accent2"/>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1" name="Rectangle 25"/>
          <p:cNvSpPr>
            <a:spLocks noChangeArrowheads="1"/>
          </p:cNvSpPr>
          <p:nvPr/>
        </p:nvSpPr>
        <p:spPr bwMode="auto">
          <a:xfrm>
            <a:off x="782638" y="5473700"/>
            <a:ext cx="1673225" cy="395288"/>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2" name="Rectangle 26"/>
          <p:cNvSpPr>
            <a:spLocks noChangeArrowheads="1"/>
          </p:cNvSpPr>
          <p:nvPr/>
        </p:nvSpPr>
        <p:spPr bwMode="auto">
          <a:xfrm>
            <a:off x="2116138" y="5610225"/>
            <a:ext cx="1320800" cy="122238"/>
          </a:xfrm>
          <a:prstGeom prst="rect">
            <a:avLst/>
          </a:prstGeom>
          <a:solidFill>
            <a:srgbClr val="C1CEFF"/>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3" name="Arc 27"/>
          <p:cNvSpPr>
            <a:spLocks/>
          </p:cNvSpPr>
          <p:nvPr/>
        </p:nvSpPr>
        <p:spPr bwMode="auto">
          <a:xfrm rot="-7532388">
            <a:off x="2056606" y="4572794"/>
            <a:ext cx="542925" cy="388938"/>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23"/>
                </a:moveTo>
                <a:cubicBezTo>
                  <a:pt x="96" y="9588"/>
                  <a:pt x="9699" y="34"/>
                  <a:pt x="21536" y="0"/>
                </a:cubicBezTo>
              </a:path>
              <a:path w="21599" h="21600" stroke="0" extrusionOk="0">
                <a:moveTo>
                  <a:pt x="-1" y="21423"/>
                </a:moveTo>
                <a:cubicBezTo>
                  <a:pt x="96" y="9588"/>
                  <a:pt x="9699" y="34"/>
                  <a:pt x="21536" y="0"/>
                </a:cubicBezTo>
                <a:lnTo>
                  <a:pt x="21599" y="21600"/>
                </a:lnTo>
                <a:lnTo>
                  <a:pt x="-1" y="2142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4" name="Arc 28"/>
          <p:cNvSpPr>
            <a:spLocks/>
          </p:cNvSpPr>
          <p:nvPr/>
        </p:nvSpPr>
        <p:spPr bwMode="auto">
          <a:xfrm rot="-7917006">
            <a:off x="2132806" y="4882357"/>
            <a:ext cx="542925" cy="388938"/>
          </a:xfrm>
          <a:custGeom>
            <a:avLst/>
            <a:gdLst>
              <a:gd name="T0" fmla="*/ 0 w 21598"/>
              <a:gd name="T1" fmla="*/ 2147483647 h 21600"/>
              <a:gd name="T2" fmla="*/ 2147483647 w 21598"/>
              <a:gd name="T3" fmla="*/ 0 h 21600"/>
              <a:gd name="T4" fmla="*/ 2147483647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35"/>
                </a:moveTo>
                <a:cubicBezTo>
                  <a:pt x="143" y="9535"/>
                  <a:pt x="9733" y="34"/>
                  <a:pt x="21535" y="0"/>
                </a:cubicBezTo>
              </a:path>
              <a:path w="21598" h="21600" stroke="0" extrusionOk="0">
                <a:moveTo>
                  <a:pt x="-1" y="21335"/>
                </a:moveTo>
                <a:cubicBezTo>
                  <a:pt x="143" y="9535"/>
                  <a:pt x="9733" y="34"/>
                  <a:pt x="21535" y="0"/>
                </a:cubicBezTo>
                <a:lnTo>
                  <a:pt x="21598" y="21600"/>
                </a:lnTo>
                <a:lnTo>
                  <a:pt x="-1" y="21335"/>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5" name="Rectangle 29"/>
          <p:cNvSpPr>
            <a:spLocks noChangeArrowheads="1"/>
          </p:cNvSpPr>
          <p:nvPr/>
        </p:nvSpPr>
        <p:spPr bwMode="auto">
          <a:xfrm>
            <a:off x="2506663" y="4554538"/>
            <a:ext cx="992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air inlet</a:t>
            </a:r>
          </a:p>
        </p:txBody>
      </p:sp>
      <p:sp>
        <p:nvSpPr>
          <p:cNvPr id="110616" name="Arc 30"/>
          <p:cNvSpPr>
            <a:spLocks/>
          </p:cNvSpPr>
          <p:nvPr/>
        </p:nvSpPr>
        <p:spPr bwMode="auto">
          <a:xfrm rot="3000000">
            <a:off x="1080294" y="1804194"/>
            <a:ext cx="612775" cy="728663"/>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7" name="Arc 31"/>
          <p:cNvSpPr>
            <a:spLocks/>
          </p:cNvSpPr>
          <p:nvPr/>
        </p:nvSpPr>
        <p:spPr bwMode="auto">
          <a:xfrm rot="2520000">
            <a:off x="1643063" y="1868488"/>
            <a:ext cx="612775" cy="730250"/>
          </a:xfrm>
          <a:custGeom>
            <a:avLst/>
            <a:gdLst>
              <a:gd name="T0" fmla="*/ 2147483647 w 21600"/>
              <a:gd name="T1" fmla="*/ 2147483647 h 21694"/>
              <a:gd name="T2" fmla="*/ 0 w 21600"/>
              <a:gd name="T3" fmla="*/ 0 h 21694"/>
              <a:gd name="T4" fmla="*/ 2147483647 w 21600"/>
              <a:gd name="T5" fmla="*/ 2147483647 h 21694"/>
              <a:gd name="T6" fmla="*/ 0 60000 65536"/>
              <a:gd name="T7" fmla="*/ 0 60000 65536"/>
              <a:gd name="T8" fmla="*/ 0 60000 65536"/>
              <a:gd name="T9" fmla="*/ 0 w 21600"/>
              <a:gd name="T10" fmla="*/ 0 h 21694"/>
              <a:gd name="T11" fmla="*/ 21600 w 21600"/>
              <a:gd name="T12" fmla="*/ 21694 h 21694"/>
            </a:gdLst>
            <a:ahLst/>
            <a:cxnLst>
              <a:cxn ang="T6">
                <a:pos x="T0" y="T1"/>
              </a:cxn>
              <a:cxn ang="T7">
                <a:pos x="T2" y="T3"/>
              </a:cxn>
              <a:cxn ang="T8">
                <a:pos x="T4" y="T5"/>
              </a:cxn>
            </a:cxnLst>
            <a:rect l="T9" t="T10" r="T11" b="T12"/>
            <a:pathLst>
              <a:path w="21600" h="21694" fill="none" extrusionOk="0">
                <a:moveTo>
                  <a:pt x="21488" y="21693"/>
                </a:moveTo>
                <a:cubicBezTo>
                  <a:pt x="9602" y="21632"/>
                  <a:pt x="0" y="11979"/>
                  <a:pt x="0" y="94"/>
                </a:cubicBezTo>
                <a:cubicBezTo>
                  <a:pt x="-1" y="62"/>
                  <a:pt x="0" y="31"/>
                  <a:pt x="0" y="0"/>
                </a:cubicBezTo>
              </a:path>
              <a:path w="21600" h="21694" stroke="0" extrusionOk="0">
                <a:moveTo>
                  <a:pt x="21488" y="21693"/>
                </a:moveTo>
                <a:cubicBezTo>
                  <a:pt x="9602" y="21632"/>
                  <a:pt x="0" y="11979"/>
                  <a:pt x="0" y="94"/>
                </a:cubicBezTo>
                <a:cubicBezTo>
                  <a:pt x="-1" y="62"/>
                  <a:pt x="0" y="31"/>
                  <a:pt x="0" y="0"/>
                </a:cubicBezTo>
                <a:lnTo>
                  <a:pt x="21600" y="94"/>
                </a:lnTo>
                <a:lnTo>
                  <a:pt x="21488" y="2169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18" name="Rectangle 32"/>
          <p:cNvSpPr>
            <a:spLocks noChangeArrowheads="1"/>
          </p:cNvSpPr>
          <p:nvPr/>
        </p:nvSpPr>
        <p:spPr bwMode="auto">
          <a:xfrm>
            <a:off x="609600" y="1447800"/>
            <a:ext cx="151606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heated air out</a:t>
            </a:r>
          </a:p>
        </p:txBody>
      </p:sp>
      <p:sp>
        <p:nvSpPr>
          <p:cNvPr id="110619" name="Arc 33"/>
          <p:cNvSpPr>
            <a:spLocks/>
          </p:cNvSpPr>
          <p:nvPr/>
        </p:nvSpPr>
        <p:spPr bwMode="auto">
          <a:xfrm rot="6502036">
            <a:off x="568325" y="4610101"/>
            <a:ext cx="612775"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0" y="0"/>
                  <a:pt x="21558" y="9625"/>
                  <a:pt x="21599" y="21525"/>
                </a:cubicBezTo>
              </a:path>
              <a:path w="21600" h="21600" stroke="0" extrusionOk="0">
                <a:moveTo>
                  <a:pt x="-1" y="0"/>
                </a:moveTo>
                <a:cubicBezTo>
                  <a:pt x="11900" y="0"/>
                  <a:pt x="21558" y="9625"/>
                  <a:pt x="21599" y="21525"/>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0" name="Rectangle 34"/>
          <p:cNvSpPr>
            <a:spLocks noChangeArrowheads="1"/>
          </p:cNvSpPr>
          <p:nvPr/>
        </p:nvSpPr>
        <p:spPr bwMode="auto">
          <a:xfrm>
            <a:off x="4883150" y="2863850"/>
            <a:ext cx="1606550" cy="1535113"/>
          </a:xfrm>
          <a:prstGeom prst="rect">
            <a:avLst/>
          </a:prstGeom>
          <a:solidFill>
            <a:schemeClr val="bg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1" name="Rectangle 36" descr="Dashed upward diagonal"/>
          <p:cNvSpPr>
            <a:spLocks noChangeArrowheads="1"/>
          </p:cNvSpPr>
          <p:nvPr/>
        </p:nvSpPr>
        <p:spPr bwMode="auto">
          <a:xfrm>
            <a:off x="4883150" y="2090738"/>
            <a:ext cx="1606550" cy="198437"/>
          </a:xfrm>
          <a:prstGeom prst="rect">
            <a:avLst/>
          </a:prstGeom>
          <a:pattFill prst="dashUpDiag">
            <a:fgClr>
              <a:schemeClr val="accent1"/>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2" name="Line 37"/>
          <p:cNvSpPr>
            <a:spLocks noChangeShapeType="1"/>
          </p:cNvSpPr>
          <p:nvPr/>
        </p:nvSpPr>
        <p:spPr bwMode="auto">
          <a:xfrm>
            <a:off x="4876800" y="2317750"/>
            <a:ext cx="0" cy="5207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3" name="Line 38"/>
          <p:cNvSpPr>
            <a:spLocks noChangeShapeType="1"/>
          </p:cNvSpPr>
          <p:nvPr/>
        </p:nvSpPr>
        <p:spPr bwMode="auto">
          <a:xfrm>
            <a:off x="6496050" y="2317750"/>
            <a:ext cx="0" cy="661988"/>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4" name="Rectangle 39"/>
          <p:cNvSpPr>
            <a:spLocks noChangeArrowheads="1"/>
          </p:cNvSpPr>
          <p:nvPr/>
        </p:nvSpPr>
        <p:spPr bwMode="auto">
          <a:xfrm>
            <a:off x="5167313" y="2582863"/>
            <a:ext cx="3225800" cy="57150"/>
          </a:xfrm>
          <a:prstGeom prst="rect">
            <a:avLst/>
          </a:prstGeom>
          <a:solidFill>
            <a:srgbClr val="C1CEFF"/>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5" name="Rectangle 40" descr="Wide downward diagonal"/>
          <p:cNvSpPr>
            <a:spLocks noChangeArrowheads="1"/>
          </p:cNvSpPr>
          <p:nvPr/>
        </p:nvSpPr>
        <p:spPr bwMode="auto">
          <a:xfrm>
            <a:off x="4883150" y="4411663"/>
            <a:ext cx="198438" cy="1111250"/>
          </a:xfrm>
          <a:prstGeom prst="rect">
            <a:avLst/>
          </a:prstGeom>
          <a:pattFill prst="wdDnDiag">
            <a:fgClr>
              <a:schemeClr val="accent2"/>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6" name="Rectangle 41" descr="Wide upward diagonal"/>
          <p:cNvSpPr>
            <a:spLocks noChangeArrowheads="1"/>
          </p:cNvSpPr>
          <p:nvPr/>
        </p:nvSpPr>
        <p:spPr bwMode="auto">
          <a:xfrm>
            <a:off x="6291263" y="4411663"/>
            <a:ext cx="198437" cy="1111250"/>
          </a:xfrm>
          <a:prstGeom prst="rect">
            <a:avLst/>
          </a:prstGeom>
          <a:pattFill prst="wdUpDiag">
            <a:fgClr>
              <a:schemeClr val="accent2"/>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7" name="Rectangle 42"/>
          <p:cNvSpPr>
            <a:spLocks noChangeArrowheads="1"/>
          </p:cNvSpPr>
          <p:nvPr/>
        </p:nvSpPr>
        <p:spPr bwMode="auto">
          <a:xfrm>
            <a:off x="4883150" y="5535613"/>
            <a:ext cx="1676400" cy="409575"/>
          </a:xfrm>
          <a:prstGeom prst="rect">
            <a:avLst/>
          </a:prstGeom>
          <a:solidFill>
            <a:schemeClr val="accent2"/>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8" name="Rectangle 43"/>
          <p:cNvSpPr>
            <a:spLocks noChangeArrowheads="1"/>
          </p:cNvSpPr>
          <p:nvPr/>
        </p:nvSpPr>
        <p:spPr bwMode="auto">
          <a:xfrm>
            <a:off x="5657850" y="5746750"/>
            <a:ext cx="2735263" cy="57150"/>
          </a:xfrm>
          <a:prstGeom prst="rect">
            <a:avLst/>
          </a:prstGeom>
          <a:solidFill>
            <a:srgbClr val="C1CEFF"/>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29" name="Rectangle 44"/>
          <p:cNvSpPr>
            <a:spLocks noChangeArrowheads="1"/>
          </p:cNvSpPr>
          <p:nvPr/>
        </p:nvSpPr>
        <p:spPr bwMode="auto">
          <a:xfrm>
            <a:off x="6608763" y="4586288"/>
            <a:ext cx="99377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air inlet</a:t>
            </a:r>
          </a:p>
        </p:txBody>
      </p:sp>
      <p:sp>
        <p:nvSpPr>
          <p:cNvPr id="110630" name="Rectangle 45"/>
          <p:cNvSpPr>
            <a:spLocks noChangeArrowheads="1"/>
          </p:cNvSpPr>
          <p:nvPr/>
        </p:nvSpPr>
        <p:spPr bwMode="auto">
          <a:xfrm>
            <a:off x="8405813" y="2582863"/>
            <a:ext cx="57150" cy="3221037"/>
          </a:xfrm>
          <a:prstGeom prst="rect">
            <a:avLst/>
          </a:prstGeom>
          <a:solidFill>
            <a:srgbClr val="C1CEFF"/>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31" name="Oval 46"/>
          <p:cNvSpPr>
            <a:spLocks noChangeArrowheads="1"/>
          </p:cNvSpPr>
          <p:nvPr/>
        </p:nvSpPr>
        <p:spPr bwMode="auto">
          <a:xfrm>
            <a:off x="6711950" y="5607050"/>
            <a:ext cx="341313" cy="26828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32" name="AutoShape 47"/>
          <p:cNvSpPr>
            <a:spLocks noChangeArrowheads="1"/>
          </p:cNvSpPr>
          <p:nvPr/>
        </p:nvSpPr>
        <p:spPr bwMode="auto">
          <a:xfrm>
            <a:off x="6786563" y="5607050"/>
            <a:ext cx="196850" cy="196850"/>
          </a:xfrm>
          <a:prstGeom prst="triangle">
            <a:avLst>
              <a:gd name="adj" fmla="val 49977"/>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nvGrpSpPr>
          <p:cNvPr id="110633" name="Group 48"/>
          <p:cNvGrpSpPr>
            <a:grpSpLocks/>
          </p:cNvGrpSpPr>
          <p:nvPr/>
        </p:nvGrpSpPr>
        <p:grpSpPr bwMode="auto">
          <a:xfrm>
            <a:off x="6127750" y="2668588"/>
            <a:ext cx="279400" cy="100012"/>
            <a:chOff x="3860" y="1681"/>
            <a:chExt cx="176" cy="63"/>
          </a:xfrm>
        </p:grpSpPr>
        <p:sp>
          <p:nvSpPr>
            <p:cNvPr id="110670" name="Line 49"/>
            <p:cNvSpPr>
              <a:spLocks noChangeShapeType="1"/>
            </p:cNvSpPr>
            <p:nvPr/>
          </p:nvSpPr>
          <p:spPr bwMode="auto">
            <a:xfrm flipH="1">
              <a:off x="3860" y="1681"/>
              <a:ext cx="110" cy="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71" name="Line 50"/>
            <p:cNvSpPr>
              <a:spLocks noChangeShapeType="1"/>
            </p:cNvSpPr>
            <p:nvPr/>
          </p:nvSpPr>
          <p:spPr bwMode="auto">
            <a:xfrm>
              <a:off x="3972" y="1681"/>
              <a:ext cx="64" cy="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0634" name="Group 51"/>
          <p:cNvGrpSpPr>
            <a:grpSpLocks/>
          </p:cNvGrpSpPr>
          <p:nvPr/>
        </p:nvGrpSpPr>
        <p:grpSpPr bwMode="auto">
          <a:xfrm>
            <a:off x="5637213" y="2668588"/>
            <a:ext cx="279400" cy="100012"/>
            <a:chOff x="3550" y="1681"/>
            <a:chExt cx="176" cy="63"/>
          </a:xfrm>
        </p:grpSpPr>
        <p:sp>
          <p:nvSpPr>
            <p:cNvPr id="110668" name="Line 52"/>
            <p:cNvSpPr>
              <a:spLocks noChangeShapeType="1"/>
            </p:cNvSpPr>
            <p:nvPr/>
          </p:nvSpPr>
          <p:spPr bwMode="auto">
            <a:xfrm flipH="1">
              <a:off x="3550" y="1681"/>
              <a:ext cx="110" cy="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9" name="Line 53"/>
            <p:cNvSpPr>
              <a:spLocks noChangeShapeType="1"/>
            </p:cNvSpPr>
            <p:nvPr/>
          </p:nvSpPr>
          <p:spPr bwMode="auto">
            <a:xfrm>
              <a:off x="3662" y="1681"/>
              <a:ext cx="64" cy="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0635" name="Group 54"/>
          <p:cNvGrpSpPr>
            <a:grpSpLocks/>
          </p:cNvGrpSpPr>
          <p:nvPr/>
        </p:nvGrpSpPr>
        <p:grpSpPr bwMode="auto">
          <a:xfrm>
            <a:off x="5143500" y="2668588"/>
            <a:ext cx="277813" cy="100012"/>
            <a:chOff x="3240" y="1681"/>
            <a:chExt cx="174" cy="63"/>
          </a:xfrm>
        </p:grpSpPr>
        <p:sp>
          <p:nvSpPr>
            <p:cNvPr id="110666" name="Line 55"/>
            <p:cNvSpPr>
              <a:spLocks noChangeShapeType="1"/>
            </p:cNvSpPr>
            <p:nvPr/>
          </p:nvSpPr>
          <p:spPr bwMode="auto">
            <a:xfrm flipH="1">
              <a:off x="3240" y="1681"/>
              <a:ext cx="110" cy="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7" name="Line 56"/>
            <p:cNvSpPr>
              <a:spLocks noChangeShapeType="1"/>
            </p:cNvSpPr>
            <p:nvPr/>
          </p:nvSpPr>
          <p:spPr bwMode="auto">
            <a:xfrm>
              <a:off x="3352" y="1681"/>
              <a:ext cx="62" cy="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grpSp>
        <p:nvGrpSpPr>
          <p:cNvPr id="110636" name="Group 57"/>
          <p:cNvGrpSpPr>
            <a:grpSpLocks/>
          </p:cNvGrpSpPr>
          <p:nvPr/>
        </p:nvGrpSpPr>
        <p:grpSpPr bwMode="auto">
          <a:xfrm>
            <a:off x="4953000" y="3074988"/>
            <a:ext cx="1890713" cy="1112837"/>
            <a:chOff x="3120" y="1937"/>
            <a:chExt cx="1190" cy="701"/>
          </a:xfrm>
        </p:grpSpPr>
        <p:sp>
          <p:nvSpPr>
            <p:cNvPr id="110655" name="Rectangle 58"/>
            <p:cNvSpPr>
              <a:spLocks noChangeArrowheads="1"/>
            </p:cNvSpPr>
            <p:nvPr/>
          </p:nvSpPr>
          <p:spPr bwMode="auto">
            <a:xfrm>
              <a:off x="3120" y="1937"/>
              <a:ext cx="1190" cy="36"/>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56" name="Rectangle 59"/>
            <p:cNvSpPr>
              <a:spLocks noChangeArrowheads="1"/>
            </p:cNvSpPr>
            <p:nvPr/>
          </p:nvSpPr>
          <p:spPr bwMode="auto">
            <a:xfrm>
              <a:off x="3120" y="2070"/>
              <a:ext cx="880" cy="36"/>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57" name="Rectangle 60" descr="25%"/>
            <p:cNvSpPr>
              <a:spLocks noChangeArrowheads="1"/>
            </p:cNvSpPr>
            <p:nvPr/>
          </p:nvSpPr>
          <p:spPr bwMode="auto">
            <a:xfrm>
              <a:off x="3120" y="2203"/>
              <a:ext cx="880" cy="37"/>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58" name="Rectangle 61" descr="25%"/>
            <p:cNvSpPr>
              <a:spLocks noChangeArrowheads="1"/>
            </p:cNvSpPr>
            <p:nvPr/>
          </p:nvSpPr>
          <p:spPr bwMode="auto">
            <a:xfrm>
              <a:off x="3120" y="2336"/>
              <a:ext cx="880" cy="37"/>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59" name="Rectangle 62" descr="25%"/>
            <p:cNvSpPr>
              <a:spLocks noChangeArrowheads="1"/>
            </p:cNvSpPr>
            <p:nvPr/>
          </p:nvSpPr>
          <p:spPr bwMode="auto">
            <a:xfrm>
              <a:off x="3120" y="2469"/>
              <a:ext cx="880" cy="37"/>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0" name="Rectangle 63"/>
            <p:cNvSpPr>
              <a:spLocks noChangeArrowheads="1"/>
            </p:cNvSpPr>
            <p:nvPr/>
          </p:nvSpPr>
          <p:spPr bwMode="auto">
            <a:xfrm>
              <a:off x="3120" y="1981"/>
              <a:ext cx="36" cy="81"/>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1" name="Rectangle 64"/>
            <p:cNvSpPr>
              <a:spLocks noChangeArrowheads="1"/>
            </p:cNvSpPr>
            <p:nvPr/>
          </p:nvSpPr>
          <p:spPr bwMode="auto">
            <a:xfrm>
              <a:off x="3962" y="2114"/>
              <a:ext cx="38" cy="81"/>
            </a:xfrm>
            <a:prstGeom prst="rect">
              <a:avLst/>
            </a:prstGeom>
            <a:solidFill>
              <a:schemeClr val="accent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2" name="Rectangle 65" descr="25%"/>
            <p:cNvSpPr>
              <a:spLocks noChangeArrowheads="1"/>
            </p:cNvSpPr>
            <p:nvPr/>
          </p:nvSpPr>
          <p:spPr bwMode="auto">
            <a:xfrm>
              <a:off x="3120" y="2248"/>
              <a:ext cx="36" cy="80"/>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3" name="Rectangle 66" descr="25%"/>
            <p:cNvSpPr>
              <a:spLocks noChangeArrowheads="1"/>
            </p:cNvSpPr>
            <p:nvPr/>
          </p:nvSpPr>
          <p:spPr bwMode="auto">
            <a:xfrm>
              <a:off x="3962" y="2381"/>
              <a:ext cx="38" cy="80"/>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4" name="Rectangle 67" descr="25%"/>
            <p:cNvSpPr>
              <a:spLocks noChangeArrowheads="1"/>
            </p:cNvSpPr>
            <p:nvPr/>
          </p:nvSpPr>
          <p:spPr bwMode="auto">
            <a:xfrm>
              <a:off x="3120" y="2602"/>
              <a:ext cx="1146" cy="36"/>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65" name="Rectangle 68" descr="25%"/>
            <p:cNvSpPr>
              <a:spLocks noChangeArrowheads="1"/>
            </p:cNvSpPr>
            <p:nvPr/>
          </p:nvSpPr>
          <p:spPr bwMode="auto">
            <a:xfrm>
              <a:off x="3120" y="2514"/>
              <a:ext cx="36" cy="80"/>
            </a:xfrm>
            <a:prstGeom prst="rect">
              <a:avLst/>
            </a:prstGeom>
            <a:pattFill prst="pct25">
              <a:fgClr>
                <a:srgbClr val="C1CEFF"/>
              </a:fgClr>
              <a:bgClr>
                <a:schemeClr val="bg1"/>
              </a:bgClr>
            </a:patt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pSp>
      <p:sp>
        <p:nvSpPr>
          <p:cNvPr id="110637" name="Line 69"/>
          <p:cNvSpPr>
            <a:spLocks noChangeShapeType="1"/>
          </p:cNvSpPr>
          <p:nvPr/>
        </p:nvSpPr>
        <p:spPr bwMode="auto">
          <a:xfrm flipH="1">
            <a:off x="6762750" y="3138488"/>
            <a:ext cx="66675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38" name="Line 70"/>
          <p:cNvSpPr>
            <a:spLocks noChangeShapeType="1"/>
          </p:cNvSpPr>
          <p:nvPr/>
        </p:nvSpPr>
        <p:spPr bwMode="auto">
          <a:xfrm>
            <a:off x="6800850" y="4194175"/>
            <a:ext cx="59055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39" name="Arc 71"/>
          <p:cNvSpPr>
            <a:spLocks/>
          </p:cNvSpPr>
          <p:nvPr/>
        </p:nvSpPr>
        <p:spPr bwMode="auto">
          <a:xfrm rot="2520000">
            <a:off x="5253038" y="1733550"/>
            <a:ext cx="614362" cy="754063"/>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40" name="Arc 72"/>
          <p:cNvSpPr>
            <a:spLocks/>
          </p:cNvSpPr>
          <p:nvPr/>
        </p:nvSpPr>
        <p:spPr bwMode="auto">
          <a:xfrm rot="2520000">
            <a:off x="5884863" y="1733550"/>
            <a:ext cx="615950" cy="754063"/>
          </a:xfrm>
          <a:custGeom>
            <a:avLst/>
            <a:gdLst>
              <a:gd name="T0" fmla="*/ 2147483647 w 21600"/>
              <a:gd name="T1" fmla="*/ 2147483647 h 21600"/>
              <a:gd name="T2" fmla="*/ 0 w 21600"/>
              <a:gd name="T3" fmla="*/ 0 h 21600"/>
              <a:gd name="T4" fmla="*/ 2147483647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41" name="Rectangle 73"/>
          <p:cNvSpPr>
            <a:spLocks noChangeArrowheads="1"/>
          </p:cNvSpPr>
          <p:nvPr/>
        </p:nvSpPr>
        <p:spPr bwMode="auto">
          <a:xfrm>
            <a:off x="6629400" y="3352800"/>
            <a:ext cx="14922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closed circuit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 condenser</a:t>
            </a:r>
          </a:p>
        </p:txBody>
      </p:sp>
      <p:sp>
        <p:nvSpPr>
          <p:cNvPr id="110642" name="Rectangle 74"/>
          <p:cNvSpPr>
            <a:spLocks noChangeArrowheads="1"/>
          </p:cNvSpPr>
          <p:nvPr/>
        </p:nvSpPr>
        <p:spPr bwMode="auto">
          <a:xfrm>
            <a:off x="6566253" y="2015332"/>
            <a:ext cx="1826860"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external water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recirculation</a:t>
            </a:r>
          </a:p>
        </p:txBody>
      </p:sp>
      <p:sp>
        <p:nvSpPr>
          <p:cNvPr id="110643" name="Rectangle 75"/>
          <p:cNvSpPr>
            <a:spLocks noChangeArrowheads="1"/>
          </p:cNvSpPr>
          <p:nvPr/>
        </p:nvSpPr>
        <p:spPr bwMode="auto">
          <a:xfrm>
            <a:off x="5837238" y="1371600"/>
            <a:ext cx="1514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heated air out</a:t>
            </a:r>
          </a:p>
        </p:txBody>
      </p:sp>
      <p:sp>
        <p:nvSpPr>
          <p:cNvPr id="110644" name="Rectangle 76"/>
          <p:cNvSpPr>
            <a:spLocks noChangeArrowheads="1"/>
          </p:cNvSpPr>
          <p:nvPr/>
        </p:nvSpPr>
        <p:spPr bwMode="auto">
          <a:xfrm>
            <a:off x="685800" y="5867400"/>
            <a:ext cx="27479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Direct-Contact Tower</a:t>
            </a:r>
          </a:p>
        </p:txBody>
      </p:sp>
      <p:sp>
        <p:nvSpPr>
          <p:cNvPr id="110645" name="Rectangle 77"/>
          <p:cNvSpPr>
            <a:spLocks noChangeArrowheads="1"/>
          </p:cNvSpPr>
          <p:nvPr/>
        </p:nvSpPr>
        <p:spPr bwMode="auto">
          <a:xfrm>
            <a:off x="5105400" y="5943600"/>
            <a:ext cx="294481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Indirect-Contact Tower</a:t>
            </a:r>
          </a:p>
        </p:txBody>
      </p:sp>
      <p:sp>
        <p:nvSpPr>
          <p:cNvPr id="110646" name="Arc 78"/>
          <p:cNvSpPr>
            <a:spLocks/>
          </p:cNvSpPr>
          <p:nvPr/>
        </p:nvSpPr>
        <p:spPr bwMode="auto">
          <a:xfrm rot="7242668">
            <a:off x="4529138" y="4908550"/>
            <a:ext cx="666750" cy="51435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47" name="Arc 79"/>
          <p:cNvSpPr>
            <a:spLocks/>
          </p:cNvSpPr>
          <p:nvPr/>
        </p:nvSpPr>
        <p:spPr bwMode="auto">
          <a:xfrm rot="-7532388">
            <a:off x="6095206" y="4572794"/>
            <a:ext cx="542925" cy="388938"/>
          </a:xfrm>
          <a:custGeom>
            <a:avLst/>
            <a:gdLst>
              <a:gd name="T0" fmla="*/ 0 w 21599"/>
              <a:gd name="T1" fmla="*/ 2147483647 h 21600"/>
              <a:gd name="T2" fmla="*/ 2147483647 w 21599"/>
              <a:gd name="T3" fmla="*/ 0 h 21600"/>
              <a:gd name="T4" fmla="*/ 2147483647 w 21599"/>
              <a:gd name="T5" fmla="*/ 2147483647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1" y="21423"/>
                </a:moveTo>
                <a:cubicBezTo>
                  <a:pt x="96" y="9588"/>
                  <a:pt x="9699" y="34"/>
                  <a:pt x="21536" y="0"/>
                </a:cubicBezTo>
              </a:path>
              <a:path w="21599" h="21600" stroke="0" extrusionOk="0">
                <a:moveTo>
                  <a:pt x="-1" y="21423"/>
                </a:moveTo>
                <a:cubicBezTo>
                  <a:pt x="96" y="9588"/>
                  <a:pt x="9699" y="34"/>
                  <a:pt x="21536" y="0"/>
                </a:cubicBezTo>
                <a:lnTo>
                  <a:pt x="21599" y="21600"/>
                </a:lnTo>
                <a:lnTo>
                  <a:pt x="-1" y="21423"/>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48" name="Arc 80"/>
          <p:cNvSpPr>
            <a:spLocks/>
          </p:cNvSpPr>
          <p:nvPr/>
        </p:nvSpPr>
        <p:spPr bwMode="auto">
          <a:xfrm rot="-7917006">
            <a:off x="6171406" y="4882357"/>
            <a:ext cx="542925" cy="388938"/>
          </a:xfrm>
          <a:custGeom>
            <a:avLst/>
            <a:gdLst>
              <a:gd name="T0" fmla="*/ 0 w 21598"/>
              <a:gd name="T1" fmla="*/ 2147483647 h 21600"/>
              <a:gd name="T2" fmla="*/ 2147483647 w 21598"/>
              <a:gd name="T3" fmla="*/ 0 h 21600"/>
              <a:gd name="T4" fmla="*/ 2147483647 w 21598"/>
              <a:gd name="T5" fmla="*/ 2147483647 h 21600"/>
              <a:gd name="T6" fmla="*/ 0 60000 65536"/>
              <a:gd name="T7" fmla="*/ 0 60000 65536"/>
              <a:gd name="T8" fmla="*/ 0 60000 65536"/>
              <a:gd name="T9" fmla="*/ 0 w 21598"/>
              <a:gd name="T10" fmla="*/ 0 h 21600"/>
              <a:gd name="T11" fmla="*/ 21598 w 21598"/>
              <a:gd name="T12" fmla="*/ 21600 h 21600"/>
            </a:gdLst>
            <a:ahLst/>
            <a:cxnLst>
              <a:cxn ang="T6">
                <a:pos x="T0" y="T1"/>
              </a:cxn>
              <a:cxn ang="T7">
                <a:pos x="T2" y="T3"/>
              </a:cxn>
              <a:cxn ang="T8">
                <a:pos x="T4" y="T5"/>
              </a:cxn>
            </a:cxnLst>
            <a:rect l="T9" t="T10" r="T11" b="T12"/>
            <a:pathLst>
              <a:path w="21598" h="21600" fill="none" extrusionOk="0">
                <a:moveTo>
                  <a:pt x="-1" y="21335"/>
                </a:moveTo>
                <a:cubicBezTo>
                  <a:pt x="143" y="9535"/>
                  <a:pt x="9733" y="34"/>
                  <a:pt x="21535" y="0"/>
                </a:cubicBezTo>
              </a:path>
              <a:path w="21598" h="21600" stroke="0" extrusionOk="0">
                <a:moveTo>
                  <a:pt x="-1" y="21335"/>
                </a:moveTo>
                <a:cubicBezTo>
                  <a:pt x="143" y="9535"/>
                  <a:pt x="9733" y="34"/>
                  <a:pt x="21535" y="0"/>
                </a:cubicBezTo>
                <a:lnTo>
                  <a:pt x="21598" y="21600"/>
                </a:lnTo>
                <a:lnTo>
                  <a:pt x="-1" y="21335"/>
                </a:lnTo>
                <a:close/>
              </a:path>
            </a:pathLst>
          </a:custGeom>
          <a:noFill/>
          <a:ln w="12700" cap="rnd">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49" name="Arc 81"/>
          <p:cNvSpPr>
            <a:spLocks/>
          </p:cNvSpPr>
          <p:nvPr/>
        </p:nvSpPr>
        <p:spPr bwMode="auto">
          <a:xfrm rot="6502036">
            <a:off x="4606925" y="4610101"/>
            <a:ext cx="612775" cy="4572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00" y="0"/>
                  <a:pt x="21558" y="9625"/>
                  <a:pt x="21599" y="21525"/>
                </a:cubicBezTo>
              </a:path>
              <a:path w="21600" h="21600" stroke="0" extrusionOk="0">
                <a:moveTo>
                  <a:pt x="-1" y="0"/>
                </a:moveTo>
                <a:cubicBezTo>
                  <a:pt x="11900" y="0"/>
                  <a:pt x="21558" y="9625"/>
                  <a:pt x="21599" y="21525"/>
                </a:cubicBezTo>
                <a:lnTo>
                  <a:pt x="0" y="21600"/>
                </a:lnTo>
                <a:lnTo>
                  <a:pt x="-1" y="0"/>
                </a:lnTo>
                <a:close/>
              </a:path>
            </a:pathLst>
          </a:custGeom>
          <a:noFill/>
          <a:ln w="12700" cap="rnd">
            <a:solidFill>
              <a:schemeClr val="tx1"/>
            </a:solidFill>
            <a:round/>
            <a:headEnd type="triangle" w="med" len="me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50" name="Rectangle 82"/>
          <p:cNvSpPr>
            <a:spLocks noChangeArrowheads="1"/>
          </p:cNvSpPr>
          <p:nvPr/>
        </p:nvSpPr>
        <p:spPr bwMode="auto">
          <a:xfrm>
            <a:off x="7010400" y="5334000"/>
            <a:ext cx="13319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spray pump</a:t>
            </a:r>
          </a:p>
        </p:txBody>
      </p:sp>
      <p:sp>
        <p:nvSpPr>
          <p:cNvPr id="110651" name="Rectangle 83"/>
          <p:cNvSpPr>
            <a:spLocks noChangeArrowheads="1"/>
          </p:cNvSpPr>
          <p:nvPr/>
        </p:nvSpPr>
        <p:spPr bwMode="auto">
          <a:xfrm>
            <a:off x="7467600" y="2895600"/>
            <a:ext cx="7127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warm</a:t>
            </a:r>
          </a:p>
        </p:txBody>
      </p:sp>
      <p:sp>
        <p:nvSpPr>
          <p:cNvPr id="110652" name="Rectangle 84"/>
          <p:cNvSpPr>
            <a:spLocks noChangeArrowheads="1"/>
          </p:cNvSpPr>
          <p:nvPr/>
        </p:nvSpPr>
        <p:spPr bwMode="auto">
          <a:xfrm>
            <a:off x="7391400" y="4038600"/>
            <a:ext cx="5984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cool</a:t>
            </a:r>
          </a:p>
        </p:txBody>
      </p:sp>
      <p:sp>
        <p:nvSpPr>
          <p:cNvPr id="110653" name="Line 85"/>
          <p:cNvSpPr>
            <a:spLocks noChangeShapeType="1"/>
          </p:cNvSpPr>
          <p:nvPr/>
        </p:nvSpPr>
        <p:spPr bwMode="auto">
          <a:xfrm flipH="1">
            <a:off x="4419600" y="2146300"/>
            <a:ext cx="419100" cy="111125"/>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10654" name="Rectangle 35"/>
          <p:cNvSpPr>
            <a:spLocks noChangeArrowheads="1"/>
          </p:cNvSpPr>
          <p:nvPr/>
        </p:nvSpPr>
        <p:spPr bwMode="auto">
          <a:xfrm>
            <a:off x="5062538" y="3397250"/>
            <a:ext cx="14700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Arial" pitchFamily="34" charset="0"/>
              </a:rPr>
              <a:t>wet deck</a:t>
            </a: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lIns="90488" tIns="44450" rIns="90488" bIns="44450"/>
          <a:lstStyle/>
          <a:p>
            <a:pPr>
              <a:lnSpc>
                <a:spcPct val="90000"/>
              </a:lnSpc>
            </a:pPr>
            <a:r>
              <a:rPr lang="en-US" dirty="0"/>
              <a:t>Cooling Tower Maintenance &amp; Safety</a:t>
            </a:r>
          </a:p>
        </p:txBody>
      </p:sp>
      <p:pic>
        <p:nvPicPr>
          <p:cNvPr id="6" name="Picture 2" descr="http://www.coolingtowercentral.com.au/assets/images/cooling%20tower%20cleaning.jpg"/>
          <p:cNvPicPr>
            <a:picLocks noChangeAspect="1" noChangeArrowheads="1"/>
          </p:cNvPicPr>
          <p:nvPr/>
        </p:nvPicPr>
        <p:blipFill rotWithShape="1">
          <a:blip r:embed="rId3">
            <a:extLst>
              <a:ext uri="{28A0092B-C50C-407E-A947-70E740481C1C}">
                <a14:useLocalDpi xmlns:a14="http://schemas.microsoft.com/office/drawing/2010/main" val="0"/>
              </a:ext>
            </a:extLst>
          </a:blip>
          <a:srcRect l="-3259" t="12792" r="9875"/>
          <a:stretch/>
        </p:blipFill>
        <p:spPr bwMode="auto">
          <a:xfrm>
            <a:off x="6265146" y="3992291"/>
            <a:ext cx="2474407" cy="23184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9620" name="Picture 4" descr="http://0.static.wix.com/media/ed252a_ebf688d1eb46225841b03948cd03cab6.jpg_10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8296" y="1822473"/>
            <a:ext cx="2588109" cy="1724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81E03041-B446-4F40-A84E-00CB53743DB2}"/>
              </a:ext>
            </a:extLst>
          </p:cNvPr>
          <p:cNvSpPr txBox="1">
            <a:spLocks noChangeArrowheads="1"/>
          </p:cNvSpPr>
          <p:nvPr/>
        </p:nvSpPr>
        <p:spPr bwMode="auto">
          <a:xfrm>
            <a:off x="304800" y="1509765"/>
            <a:ext cx="6015613"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1" fontAlgn="base" hangingPunct="1">
              <a:spcBef>
                <a:spcPct val="20000"/>
              </a:spcBef>
              <a:spcAft>
                <a:spcPct val="0"/>
              </a:spcAft>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2"/>
              </a:buClr>
              <a:buSzPct val="60000"/>
              <a:buFont typeface="Monotype Sorts" charset="2"/>
              <a:buChar char="n"/>
              <a:defRPr sz="2400">
                <a:solidFill>
                  <a:schemeClr val="tx1"/>
                </a:solidFill>
                <a:latin typeface="+mn-lt"/>
              </a:defRPr>
            </a:lvl2pPr>
            <a:lvl3pPr marL="1085850" indent="-228600" algn="l" rtl="0" eaLnBrk="1" fontAlgn="base" hangingPunct="1">
              <a:spcBef>
                <a:spcPct val="20000"/>
              </a:spcBef>
              <a:spcAft>
                <a:spcPct val="0"/>
              </a:spcAft>
              <a:buClr>
                <a:srgbClr val="FF0000"/>
              </a:buClr>
              <a:buSzPct val="70000"/>
              <a:buFont typeface="Monotype Sorts" charset="2"/>
              <a:buChar char="l"/>
              <a:defRPr sz="2000">
                <a:solidFill>
                  <a:schemeClr val="tx1"/>
                </a:solidFill>
                <a:latin typeface="+mn-lt"/>
              </a:defRPr>
            </a:lvl3pPr>
            <a:lvl4pPr marL="1428750" indent="-228600" algn="l" rtl="0" eaLnBrk="1" fontAlgn="base" hangingPunct="1">
              <a:spcBef>
                <a:spcPct val="20000"/>
              </a:spcBef>
              <a:spcAft>
                <a:spcPct val="0"/>
              </a:spcAft>
              <a:buChar char="–"/>
              <a:defRPr sz="1800">
                <a:solidFill>
                  <a:schemeClr val="tx1"/>
                </a:solidFill>
                <a:latin typeface="Times New Roman" pitchFamily="18" charset="0"/>
              </a:defRPr>
            </a:lvl4pPr>
            <a:lvl5pPr marL="1771650" indent="-228600" algn="l" rtl="0" eaLnBrk="1" fontAlgn="base" hangingPunct="1">
              <a:spcBef>
                <a:spcPct val="20000"/>
              </a:spcBef>
              <a:spcAft>
                <a:spcPct val="0"/>
              </a:spcAft>
              <a:buChar char="»"/>
              <a:defRPr sz="1800">
                <a:solidFill>
                  <a:schemeClr val="tx1"/>
                </a:solidFill>
                <a:latin typeface="Times New Roman" pitchFamily="18" charset="0"/>
              </a:defRPr>
            </a:lvl5pPr>
            <a:lvl6pPr marL="2228850" indent="-228600" algn="l" rtl="0" eaLnBrk="1" fontAlgn="base" hangingPunct="1">
              <a:spcBef>
                <a:spcPct val="20000"/>
              </a:spcBef>
              <a:spcAft>
                <a:spcPct val="0"/>
              </a:spcAft>
              <a:buChar char="»"/>
              <a:defRPr sz="1800">
                <a:solidFill>
                  <a:schemeClr val="tx1"/>
                </a:solidFill>
                <a:latin typeface="Times New Roman" pitchFamily="18" charset="0"/>
              </a:defRPr>
            </a:lvl6pPr>
            <a:lvl7pPr marL="2686050" indent="-228600" algn="l" rtl="0" eaLnBrk="1" fontAlgn="base" hangingPunct="1">
              <a:spcBef>
                <a:spcPct val="20000"/>
              </a:spcBef>
              <a:spcAft>
                <a:spcPct val="0"/>
              </a:spcAft>
              <a:buChar char="»"/>
              <a:defRPr sz="1800">
                <a:solidFill>
                  <a:schemeClr val="tx1"/>
                </a:solidFill>
                <a:latin typeface="Times New Roman" pitchFamily="18" charset="0"/>
              </a:defRPr>
            </a:lvl7pPr>
            <a:lvl8pPr marL="3143250" indent="-228600" algn="l" rtl="0" eaLnBrk="1" fontAlgn="base" hangingPunct="1">
              <a:spcBef>
                <a:spcPct val="20000"/>
              </a:spcBef>
              <a:spcAft>
                <a:spcPct val="0"/>
              </a:spcAft>
              <a:buChar char="»"/>
              <a:defRPr sz="1800">
                <a:solidFill>
                  <a:schemeClr val="tx1"/>
                </a:solidFill>
                <a:latin typeface="Times New Roman" pitchFamily="18" charset="0"/>
              </a:defRPr>
            </a:lvl8pPr>
            <a:lvl9pPr marL="3600450" indent="-228600" algn="l" rtl="0" eaLnBrk="1" fontAlgn="base" hangingPunct="1">
              <a:spcBef>
                <a:spcPct val="20000"/>
              </a:spcBef>
              <a:spcAft>
                <a:spcPct val="0"/>
              </a:spcAft>
              <a:buChar char="»"/>
              <a:defRPr sz="1800">
                <a:solidFill>
                  <a:schemeClr val="tx1"/>
                </a:solidFill>
                <a:latin typeface="Times New Roman" pitchFamily="18" charset="0"/>
              </a:defRPr>
            </a:lvl9pPr>
          </a:lstStyle>
          <a:p>
            <a:pPr marL="457200" indent="-457200" defTabSz="914400">
              <a:spcBef>
                <a:spcPts val="600"/>
              </a:spcBef>
              <a:spcAft>
                <a:spcPts val="0"/>
              </a:spcAft>
              <a:buFont typeface="Arial" panose="020B0604020202020204" pitchFamily="34" charset="0"/>
              <a:buChar char="•"/>
            </a:pPr>
            <a:r>
              <a:rPr lang="en-US" kern="0" dirty="0"/>
              <a:t>Check air intakes and mist eliminators for blockage</a:t>
            </a:r>
          </a:p>
          <a:p>
            <a:pPr marL="457200" indent="-457200" defTabSz="914400">
              <a:spcBef>
                <a:spcPts val="600"/>
              </a:spcBef>
              <a:spcAft>
                <a:spcPts val="0"/>
              </a:spcAft>
              <a:buFont typeface="Arial" panose="020B0604020202020204" pitchFamily="34" charset="0"/>
              <a:buChar char="•"/>
            </a:pPr>
            <a:r>
              <a:rPr lang="en-US" kern="0" dirty="0"/>
              <a:t>Check spray heads for blockage</a:t>
            </a:r>
          </a:p>
          <a:p>
            <a:pPr marL="457200" indent="-457200" defTabSz="914400">
              <a:spcBef>
                <a:spcPts val="600"/>
              </a:spcBef>
              <a:spcAft>
                <a:spcPts val="0"/>
              </a:spcAft>
              <a:buFont typeface="Arial" panose="020B0604020202020204" pitchFamily="34" charset="0"/>
              <a:buChar char="•"/>
            </a:pPr>
            <a:r>
              <a:rPr lang="en-US" kern="0" dirty="0"/>
              <a:t>Clean sump of </a:t>
            </a:r>
            <a:r>
              <a:rPr lang="en-US" u="sng" kern="0" dirty="0"/>
              <a:t>all</a:t>
            </a:r>
            <a:r>
              <a:rPr lang="en-US" kern="0" dirty="0"/>
              <a:t> biological organisms (legionella)</a:t>
            </a:r>
          </a:p>
          <a:p>
            <a:pPr marL="457200" indent="-457200" defTabSz="914400">
              <a:spcBef>
                <a:spcPts val="600"/>
              </a:spcBef>
              <a:spcAft>
                <a:spcPts val="0"/>
              </a:spcAft>
              <a:buFont typeface="Arial" panose="020B0604020202020204" pitchFamily="34" charset="0"/>
              <a:buChar char="•"/>
            </a:pPr>
            <a:r>
              <a:rPr lang="en-US" kern="0" dirty="0"/>
              <a:t>Clean mineral deposits</a:t>
            </a:r>
          </a:p>
          <a:p>
            <a:pPr marL="457200" indent="-457200" defTabSz="914400">
              <a:spcBef>
                <a:spcPts val="600"/>
              </a:spcBef>
              <a:spcAft>
                <a:spcPts val="0"/>
              </a:spcAft>
              <a:buFont typeface="Arial" panose="020B0604020202020204" pitchFamily="34" charset="0"/>
              <a:buChar char="•"/>
            </a:pPr>
            <a:r>
              <a:rPr lang="en-US" kern="0" dirty="0"/>
              <a:t>Maximize cycles of concentration</a:t>
            </a:r>
          </a:p>
          <a:p>
            <a:pPr marL="457200" indent="-457200" defTabSz="914400">
              <a:spcBef>
                <a:spcPts val="600"/>
              </a:spcBef>
              <a:spcAft>
                <a:spcPts val="0"/>
              </a:spcAft>
              <a:buFont typeface="Arial" panose="020B0604020202020204" pitchFamily="34" charset="0"/>
              <a:buChar char="•"/>
            </a:pPr>
            <a:r>
              <a:rPr lang="en-US" kern="0" dirty="0"/>
              <a:t>Service fan, including belts, bearings, housings</a:t>
            </a:r>
          </a:p>
          <a:p>
            <a:pPr marL="457200" indent="-457200" defTabSz="914400">
              <a:spcBef>
                <a:spcPts val="600"/>
              </a:spcBef>
              <a:spcAft>
                <a:spcPts val="0"/>
              </a:spcAft>
              <a:buFont typeface="Arial" panose="020B0604020202020204" pitchFamily="34" charset="0"/>
              <a:buChar char="•"/>
            </a:pPr>
            <a:r>
              <a:rPr lang="en-US" kern="0" dirty="0"/>
              <a:t>Check controls, calibrations</a:t>
            </a:r>
          </a:p>
        </p:txBody>
      </p:sp>
    </p:spTree>
    <p:extLst>
      <p:ext uri="{BB962C8B-B14F-4D97-AF65-F5344CB8AC3E}">
        <p14:creationId xmlns:p14="http://schemas.microsoft.com/office/powerpoint/2010/main" val="3818452373"/>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772" y="2057400"/>
            <a:ext cx="7191375" cy="401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84390" name="Object 6"/>
          <p:cNvGraphicFramePr>
            <a:graphicFrameLocks noChangeAspect="1"/>
          </p:cNvGraphicFramePr>
          <p:nvPr>
            <p:extLst>
              <p:ext uri="{D42A27DB-BD31-4B8C-83A1-F6EECF244321}">
                <p14:modId xmlns:p14="http://schemas.microsoft.com/office/powerpoint/2010/main" val="3768684008"/>
              </p:ext>
            </p:extLst>
          </p:nvPr>
        </p:nvGraphicFramePr>
        <p:xfrm>
          <a:off x="5640032" y="152400"/>
          <a:ext cx="3322968" cy="2667000"/>
        </p:xfrm>
        <a:graphic>
          <a:graphicData uri="http://schemas.openxmlformats.org/presentationml/2006/ole">
            <mc:AlternateContent xmlns:mc="http://schemas.openxmlformats.org/markup-compatibility/2006">
              <mc:Choice xmlns:v="urn:schemas-microsoft-com:vml" Requires="v">
                <p:oleObj name="Document" r:id="rId4" imgW="2935224" imgH="2356104" progId="Word.Document.8">
                  <p:embed/>
                </p:oleObj>
              </mc:Choice>
              <mc:Fallback>
                <p:oleObj name="Document" r:id="rId4" imgW="2935224" imgH="2356104" progId="Word.Document.8">
                  <p:embed/>
                  <p:pic>
                    <p:nvPicPr>
                      <p:cNvPr id="78439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0032" y="152400"/>
                        <a:ext cx="3322968" cy="2667000"/>
                      </a:xfrm>
                      <a:prstGeom prst="rect">
                        <a:avLst/>
                      </a:prstGeom>
                      <a:noFill/>
                      <a:ln>
                        <a:noFill/>
                      </a:ln>
                      <a:effectLst/>
                    </p:spPr>
                  </p:pic>
                </p:oleObj>
              </mc:Fallback>
            </mc:AlternateContent>
          </a:graphicData>
        </a:graphic>
      </p:graphicFrame>
      <p:sp>
        <p:nvSpPr>
          <p:cNvPr id="2" name="Title 1">
            <a:extLst>
              <a:ext uri="{FF2B5EF4-FFF2-40B4-BE49-F238E27FC236}">
                <a16:creationId xmlns:a16="http://schemas.microsoft.com/office/drawing/2014/main" id="{13F85444-6513-42BB-92B8-786E9030DE58}"/>
              </a:ext>
            </a:extLst>
          </p:cNvPr>
          <p:cNvSpPr>
            <a:spLocks noGrp="1"/>
          </p:cNvSpPr>
          <p:nvPr>
            <p:ph type="title"/>
          </p:nvPr>
        </p:nvSpPr>
        <p:spPr>
          <a:xfrm>
            <a:off x="304800" y="247650"/>
            <a:ext cx="5335232" cy="990600"/>
          </a:xfrm>
        </p:spPr>
        <p:txBody>
          <a:bodyPr/>
          <a:lstStyle/>
          <a:p>
            <a:r>
              <a:rPr lang="en-US" dirty="0"/>
              <a:t>Packaged HVAC Systems</a:t>
            </a:r>
          </a:p>
        </p:txBody>
      </p:sp>
    </p:spTree>
    <p:extLst>
      <p:ext uri="{BB962C8B-B14F-4D97-AF65-F5344CB8AC3E}">
        <p14:creationId xmlns:p14="http://schemas.microsoft.com/office/powerpoint/2010/main" val="1236532810"/>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B72F8F-A4D7-4868-AE9B-45ED9898F377}"/>
              </a:ext>
            </a:extLst>
          </p:cNvPr>
          <p:cNvSpPr>
            <a:spLocks noGrp="1"/>
          </p:cNvSpPr>
          <p:nvPr>
            <p:ph idx="1"/>
          </p:nvPr>
        </p:nvSpPr>
        <p:spPr>
          <a:xfrm>
            <a:off x="725984" y="6032310"/>
            <a:ext cx="8926016" cy="825690"/>
          </a:xfrm>
        </p:spPr>
        <p:txBody>
          <a:bodyPr/>
          <a:lstStyle/>
          <a:p>
            <a:r>
              <a:rPr lang="en-US" sz="2400" dirty="0"/>
              <a:t>https://youtu.be/ScVBPAitibQ?si=3gHp7BpiqS7OtDWq</a:t>
            </a:r>
          </a:p>
        </p:txBody>
      </p:sp>
      <p:sp>
        <p:nvSpPr>
          <p:cNvPr id="2" name="Title 1">
            <a:extLst>
              <a:ext uri="{FF2B5EF4-FFF2-40B4-BE49-F238E27FC236}">
                <a16:creationId xmlns:a16="http://schemas.microsoft.com/office/drawing/2014/main" id="{FBE68A91-29DC-4241-93E1-E5773C677293}"/>
              </a:ext>
            </a:extLst>
          </p:cNvPr>
          <p:cNvSpPr>
            <a:spLocks noGrp="1"/>
          </p:cNvSpPr>
          <p:nvPr>
            <p:ph type="title"/>
          </p:nvPr>
        </p:nvSpPr>
        <p:spPr>
          <a:xfrm>
            <a:off x="304800" y="247650"/>
            <a:ext cx="6291618" cy="990600"/>
          </a:xfrm>
        </p:spPr>
        <p:txBody>
          <a:bodyPr/>
          <a:lstStyle/>
          <a:p>
            <a:r>
              <a:rPr lang="en-US" dirty="0"/>
              <a:t>HVAC Systems Overview</a:t>
            </a:r>
          </a:p>
        </p:txBody>
      </p:sp>
      <p:pic>
        <p:nvPicPr>
          <p:cNvPr id="5" name="Picture 4" descr="A machine with blue arrows&#10;&#10;Description automatically generated">
            <a:extLst>
              <a:ext uri="{FF2B5EF4-FFF2-40B4-BE49-F238E27FC236}">
                <a16:creationId xmlns:a16="http://schemas.microsoft.com/office/drawing/2014/main" id="{A36AD41D-8186-DEEC-4A69-3C7799B047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443" y="1536973"/>
            <a:ext cx="7523114" cy="4365686"/>
          </a:xfrm>
          <a:prstGeom prst="rect">
            <a:avLst/>
          </a:prstGeom>
        </p:spPr>
      </p:pic>
    </p:spTree>
    <p:extLst>
      <p:ext uri="{BB962C8B-B14F-4D97-AF65-F5344CB8AC3E}">
        <p14:creationId xmlns:p14="http://schemas.microsoft.com/office/powerpoint/2010/main" val="4057689170"/>
      </p:ext>
    </p:extLst>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00200"/>
            <a:ext cx="70104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87460" name="Text Box 4"/>
          <p:cNvSpPr txBox="1">
            <a:spLocks noChangeArrowheads="1"/>
          </p:cNvSpPr>
          <p:nvPr/>
        </p:nvSpPr>
        <p:spPr bwMode="auto">
          <a:xfrm>
            <a:off x="6629400" y="59436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Source: Platts</a:t>
            </a:r>
            <a:endParaRPr kumimoji="0" lang="en-US" altLang="en-US" sz="16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3" name="Title 2">
            <a:extLst>
              <a:ext uri="{FF2B5EF4-FFF2-40B4-BE49-F238E27FC236}">
                <a16:creationId xmlns:a16="http://schemas.microsoft.com/office/drawing/2014/main" id="{0C7834F5-AD36-42BA-803C-B5A39570DEB5}"/>
              </a:ext>
            </a:extLst>
          </p:cNvPr>
          <p:cNvSpPr>
            <a:spLocks noGrp="1"/>
          </p:cNvSpPr>
          <p:nvPr>
            <p:ph type="title"/>
          </p:nvPr>
        </p:nvSpPr>
        <p:spPr>
          <a:noFill/>
          <a:ln>
            <a:noFill/>
          </a:ln>
        </p:spPr>
        <p:txBody>
          <a:bodyPr>
            <a:noAutofit/>
          </a:bodyPr>
          <a:lstStyle/>
          <a:p>
            <a:r>
              <a:rPr lang="en-US" dirty="0"/>
              <a:t>Components of a</a:t>
            </a:r>
            <a:br>
              <a:rPr lang="en-US" dirty="0"/>
            </a:br>
            <a:r>
              <a:rPr lang="en-US" dirty="0"/>
              <a:t>Packaged Unit</a:t>
            </a:r>
          </a:p>
        </p:txBody>
      </p:sp>
    </p:spTree>
    <p:extLst>
      <p:ext uri="{BB962C8B-B14F-4D97-AF65-F5344CB8AC3E}">
        <p14:creationId xmlns:p14="http://schemas.microsoft.com/office/powerpoint/2010/main" val="2557443124"/>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4"/>
          <p:cNvSpPr txBox="1">
            <a:spLocks noChangeArrowheads="1"/>
          </p:cNvSpPr>
          <p:nvPr/>
        </p:nvSpPr>
        <p:spPr bwMode="auto">
          <a:xfrm>
            <a:off x="380999" y="361950"/>
            <a:ext cx="314861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4000" b="1" dirty="0">
                <a:latin typeface="Arial" pitchFamily="34" charset="0"/>
              </a:rPr>
              <a:t>Heat Pumps</a:t>
            </a:r>
          </a:p>
        </p:txBody>
      </p:sp>
      <p:graphicFrame>
        <p:nvGraphicFramePr>
          <p:cNvPr id="4" name="Diagram 3">
            <a:extLst>
              <a:ext uri="{FF2B5EF4-FFF2-40B4-BE49-F238E27FC236}">
                <a16:creationId xmlns:a16="http://schemas.microsoft.com/office/drawing/2014/main" id="{773DAF77-67B7-316B-B322-5D2593440BF3}"/>
              </a:ext>
            </a:extLst>
          </p:cNvPr>
          <p:cNvGraphicFramePr/>
          <p:nvPr>
            <p:extLst>
              <p:ext uri="{D42A27DB-BD31-4B8C-83A1-F6EECF244321}">
                <p14:modId xmlns:p14="http://schemas.microsoft.com/office/powerpoint/2010/main" val="1398371357"/>
              </p:ext>
            </p:extLst>
          </p:nvPr>
        </p:nvGraphicFramePr>
        <p:xfrm>
          <a:off x="838676" y="1502247"/>
          <a:ext cx="7772400" cy="3516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DEF7F446-2017-7896-A433-9480D86AD8D4}"/>
              </a:ext>
            </a:extLst>
          </p:cNvPr>
          <p:cNvPicPr>
            <a:picLocks noChangeAspect="1"/>
          </p:cNvPicPr>
          <p:nvPr/>
        </p:nvPicPr>
        <p:blipFill rotWithShape="1">
          <a:blip r:embed="rId8"/>
          <a:srcRect l="5733" t="4601" r="4143" b="23892"/>
          <a:stretch/>
        </p:blipFill>
        <p:spPr>
          <a:xfrm>
            <a:off x="2104388" y="4396704"/>
            <a:ext cx="3499555" cy="2461296"/>
          </a:xfrm>
          <a:prstGeom prst="rect">
            <a:avLst/>
          </a:prstGeom>
        </p:spPr>
      </p:pic>
      <p:sp>
        <p:nvSpPr>
          <p:cNvPr id="6" name="TextBox 5">
            <a:extLst>
              <a:ext uri="{FF2B5EF4-FFF2-40B4-BE49-F238E27FC236}">
                <a16:creationId xmlns:a16="http://schemas.microsoft.com/office/drawing/2014/main" id="{59EB2733-5708-DE99-4D4C-77204BB58E05}"/>
              </a:ext>
            </a:extLst>
          </p:cNvPr>
          <p:cNvSpPr txBox="1"/>
          <p:nvPr/>
        </p:nvSpPr>
        <p:spPr>
          <a:xfrm>
            <a:off x="4406128" y="6382844"/>
            <a:ext cx="2701381" cy="246221"/>
          </a:xfrm>
          <a:prstGeom prst="rect">
            <a:avLst/>
          </a:prstGeom>
          <a:noFill/>
        </p:spPr>
        <p:txBody>
          <a:bodyPr wrap="none" rtlCol="0">
            <a:spAutoFit/>
          </a:bodyPr>
          <a:lstStyle/>
          <a:p>
            <a:r>
              <a:rPr lang="en-US" sz="1000" dirty="0">
                <a:latin typeface="Arial" panose="020B0604020202020204" pitchFamily="34" charset="0"/>
              </a:rPr>
              <a:t>Image credit: United Technologies Research</a:t>
            </a: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4" name="Rectangle 6"/>
          <p:cNvSpPr>
            <a:spLocks noGrp="1" noChangeArrowheads="1"/>
          </p:cNvSpPr>
          <p:nvPr>
            <p:ph type="title" idx="4294967295"/>
          </p:nvPr>
        </p:nvSpPr>
        <p:spPr/>
        <p:txBody>
          <a:bodyPr/>
          <a:lstStyle/>
          <a:p>
            <a:r>
              <a:rPr lang="en-US" dirty="0">
                <a:solidFill>
                  <a:schemeClr val="tx1"/>
                </a:solidFill>
              </a:rPr>
              <a:t>Heat Pump </a:t>
            </a:r>
            <a:r>
              <a:rPr lang="en-US" dirty="0">
                <a:solidFill>
                  <a:srgbClr val="30BDEE"/>
                </a:solidFill>
              </a:rPr>
              <a:t>(Cooling)</a:t>
            </a:r>
          </a:p>
        </p:txBody>
      </p:sp>
      <p:pic>
        <p:nvPicPr>
          <p:cNvPr id="3" name="Picture 2">
            <a:extLst>
              <a:ext uri="{FF2B5EF4-FFF2-40B4-BE49-F238E27FC236}">
                <a16:creationId xmlns:a16="http://schemas.microsoft.com/office/drawing/2014/main" id="{FDBE9C9A-21EF-E9B7-984E-C0FD745ED424}"/>
              </a:ext>
            </a:extLst>
          </p:cNvPr>
          <p:cNvPicPr>
            <a:picLocks noChangeAspect="1"/>
          </p:cNvPicPr>
          <p:nvPr/>
        </p:nvPicPr>
        <p:blipFill rotWithShape="1">
          <a:blip r:embed="rId3"/>
          <a:srcRect b="37270"/>
          <a:stretch/>
        </p:blipFill>
        <p:spPr>
          <a:xfrm>
            <a:off x="411615" y="1787290"/>
            <a:ext cx="8275185" cy="4461110"/>
          </a:xfrm>
          <a:prstGeom prst="rect">
            <a:avLst/>
          </a:prstGeom>
        </p:spPr>
      </p:pic>
    </p:spTree>
    <p:extLst>
      <p:ext uri="{BB962C8B-B14F-4D97-AF65-F5344CB8AC3E}">
        <p14:creationId xmlns:p14="http://schemas.microsoft.com/office/powerpoint/2010/main" val="5173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8"/>
          <p:cNvSpPr>
            <a:spLocks noGrp="1" noChangeArrowheads="1"/>
          </p:cNvSpPr>
          <p:nvPr>
            <p:ph type="title" idx="4294967295"/>
          </p:nvPr>
        </p:nvSpPr>
        <p:spPr/>
        <p:txBody>
          <a:bodyPr/>
          <a:lstStyle/>
          <a:p>
            <a:r>
              <a:rPr lang="en-US" dirty="0">
                <a:solidFill>
                  <a:schemeClr val="tx1"/>
                </a:solidFill>
              </a:rPr>
              <a:t>Heat Pump </a:t>
            </a:r>
            <a:r>
              <a:rPr lang="en-US" dirty="0">
                <a:solidFill>
                  <a:srgbClr val="FF0000"/>
                </a:solidFill>
              </a:rPr>
              <a:t>(Heating)</a:t>
            </a: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554060" y="2031880"/>
              <a:ext cx="6120" cy="0"/>
            </p14:xfrm>
          </p:contentPart>
        </mc:Choice>
        <mc:Fallback xmlns="">
          <p:pic>
            <p:nvPicPr>
              <p:cNvPr id="2" name="Ink 1"/>
              <p:cNvPicPr/>
              <p:nvPr/>
            </p:nvPicPr>
            <p:blipFill>
              <a:blip r:embed="rId101"/>
              <a:stretch>
                <a:fillRect/>
              </a:stretch>
            </p:blipFill>
            <p:spPr>
              <a:xfrm>
                <a:off x="0" y="0"/>
                <a:ext cx="6120" cy="0"/>
              </a:xfrm>
              <a:prstGeom prst="rect">
                <a:avLst/>
              </a:prstGeom>
            </p:spPr>
          </p:pic>
        </mc:Fallback>
      </mc:AlternateContent>
      <p:pic>
        <p:nvPicPr>
          <p:cNvPr id="4" name="Picture 3">
            <a:extLst>
              <a:ext uri="{FF2B5EF4-FFF2-40B4-BE49-F238E27FC236}">
                <a16:creationId xmlns:a16="http://schemas.microsoft.com/office/drawing/2014/main" id="{28862C9F-F07C-CD74-F4AA-125CFFB3713B}"/>
              </a:ext>
            </a:extLst>
          </p:cNvPr>
          <p:cNvPicPr>
            <a:picLocks noChangeAspect="1"/>
          </p:cNvPicPr>
          <p:nvPr/>
        </p:nvPicPr>
        <p:blipFill rotWithShape="1">
          <a:blip r:embed="rId102"/>
          <a:srcRect b="35956"/>
          <a:stretch/>
        </p:blipFill>
        <p:spPr>
          <a:xfrm>
            <a:off x="457200" y="1806895"/>
            <a:ext cx="8211415" cy="4517705"/>
          </a:xfrm>
          <a:prstGeom prst="rect">
            <a:avLst/>
          </a:prstGeom>
        </p:spPr>
      </p:pic>
    </p:spTree>
    <p:extLst>
      <p:ext uri="{BB962C8B-B14F-4D97-AF65-F5344CB8AC3E}">
        <p14:creationId xmlns:p14="http://schemas.microsoft.com/office/powerpoint/2010/main" val="1411400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499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dirty="0"/>
          </a:p>
        </p:txBody>
      </p:sp>
      <p:sp>
        <p:nvSpPr>
          <p:cNvPr id="85000" name="Rectangle 8"/>
          <p:cNvSpPr>
            <a:spLocks noGrp="1" noChangeArrowheads="1"/>
          </p:cNvSpPr>
          <p:nvPr>
            <p:ph type="title"/>
          </p:nvPr>
        </p:nvSpPr>
        <p:spPr>
          <a:xfrm>
            <a:off x="304800" y="152400"/>
            <a:ext cx="3886200" cy="1219200"/>
          </a:xfrm>
        </p:spPr>
        <p:txBody>
          <a:bodyPr lIns="90488" tIns="44450" rIns="90488" bIns="44450" anchor="b"/>
          <a:lstStyle/>
          <a:p>
            <a:r>
              <a:rPr lang="en-US" dirty="0">
                <a:solidFill>
                  <a:schemeClr val="tx1"/>
                </a:solidFill>
              </a:rPr>
              <a:t>Heat Pump Classification</a:t>
            </a:r>
          </a:p>
        </p:txBody>
      </p:sp>
      <p:grpSp>
        <p:nvGrpSpPr>
          <p:cNvPr id="23" name="Group 22">
            <a:extLst>
              <a:ext uri="{FF2B5EF4-FFF2-40B4-BE49-F238E27FC236}">
                <a16:creationId xmlns:a16="http://schemas.microsoft.com/office/drawing/2014/main" id="{765148FB-706E-062E-4B0E-BEBC08B6603C}"/>
              </a:ext>
            </a:extLst>
          </p:cNvPr>
          <p:cNvGrpSpPr/>
          <p:nvPr/>
        </p:nvGrpSpPr>
        <p:grpSpPr>
          <a:xfrm>
            <a:off x="3434226" y="1752600"/>
            <a:ext cx="5171148" cy="1241407"/>
            <a:chOff x="2908771" y="157527"/>
            <a:chExt cx="5171148" cy="1241407"/>
          </a:xfrm>
        </p:grpSpPr>
        <p:sp>
          <p:nvSpPr>
            <p:cNvPr id="39" name="Rectangle: Top Corners Rounded 38">
              <a:extLst>
                <a:ext uri="{FF2B5EF4-FFF2-40B4-BE49-F238E27FC236}">
                  <a16:creationId xmlns:a16="http://schemas.microsoft.com/office/drawing/2014/main" id="{06C7C2D1-B38D-1BE7-06A9-C6E4A187DC2D}"/>
                </a:ext>
              </a:extLst>
            </p:cNvPr>
            <p:cNvSpPr/>
            <p:nvPr/>
          </p:nvSpPr>
          <p:spPr>
            <a:xfrm rot="5400000">
              <a:off x="4873641" y="-1807343"/>
              <a:ext cx="1241407" cy="5171148"/>
            </a:xfrm>
            <a:prstGeom prst="round2SameRect">
              <a:avLst/>
            </a:prstGeom>
            <a:solidFill>
              <a:srgbClr val="1BB9A9">
                <a:alpha val="30196"/>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0" name="Rectangle: Top Corners Rounded 4">
              <a:extLst>
                <a:ext uri="{FF2B5EF4-FFF2-40B4-BE49-F238E27FC236}">
                  <a16:creationId xmlns:a16="http://schemas.microsoft.com/office/drawing/2014/main" id="{59D5EAA3-D420-D5BF-B501-C26C556A2E85}"/>
                </a:ext>
              </a:extLst>
            </p:cNvPr>
            <p:cNvSpPr txBox="1"/>
            <p:nvPr/>
          </p:nvSpPr>
          <p:spPr>
            <a:xfrm>
              <a:off x="2908771" y="218127"/>
              <a:ext cx="5110548" cy="11202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b="0" i="0" kern="1200" dirty="0"/>
                <a:t>air, water, or ground</a:t>
              </a:r>
              <a:endParaRPr lang="en-US" sz="4000" kern="1200" dirty="0"/>
            </a:p>
          </p:txBody>
        </p:sp>
      </p:grpSp>
      <p:grpSp>
        <p:nvGrpSpPr>
          <p:cNvPr id="24" name="Group 23">
            <a:extLst>
              <a:ext uri="{FF2B5EF4-FFF2-40B4-BE49-F238E27FC236}">
                <a16:creationId xmlns:a16="http://schemas.microsoft.com/office/drawing/2014/main" id="{2B3746A6-2638-DE5C-D977-13EAC0F2EE5E}"/>
              </a:ext>
            </a:extLst>
          </p:cNvPr>
          <p:cNvGrpSpPr/>
          <p:nvPr/>
        </p:nvGrpSpPr>
        <p:grpSpPr>
          <a:xfrm>
            <a:off x="525455" y="1597424"/>
            <a:ext cx="2908770" cy="1551758"/>
            <a:chOff x="0" y="2351"/>
            <a:chExt cx="2908770" cy="1551758"/>
          </a:xfrm>
        </p:grpSpPr>
        <p:sp>
          <p:nvSpPr>
            <p:cNvPr id="37" name="Rectangle: Rounded Corners 36">
              <a:extLst>
                <a:ext uri="{FF2B5EF4-FFF2-40B4-BE49-F238E27FC236}">
                  <a16:creationId xmlns:a16="http://schemas.microsoft.com/office/drawing/2014/main" id="{079F2171-0E09-5C45-B7AC-6920558762A6}"/>
                </a:ext>
              </a:extLst>
            </p:cNvPr>
            <p:cNvSpPr/>
            <p:nvPr/>
          </p:nvSpPr>
          <p:spPr>
            <a:xfrm>
              <a:off x="0" y="2351"/>
              <a:ext cx="2908770" cy="1551758"/>
            </a:xfrm>
            <a:prstGeom prst="roundRect">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8" name="Rectangle: Rounded Corners 6">
              <a:extLst>
                <a:ext uri="{FF2B5EF4-FFF2-40B4-BE49-F238E27FC236}">
                  <a16:creationId xmlns:a16="http://schemas.microsoft.com/office/drawing/2014/main" id="{3E7EED52-93B6-9107-AF7D-8817C8211F07}"/>
                </a:ext>
              </a:extLst>
            </p:cNvPr>
            <p:cNvSpPr txBox="1"/>
            <p:nvPr/>
          </p:nvSpPr>
          <p:spPr>
            <a:xfrm>
              <a:off x="75751" y="78102"/>
              <a:ext cx="2757268" cy="140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dirty="0"/>
                <a:t>Source</a:t>
              </a:r>
              <a:endParaRPr lang="en-US" sz="3100" kern="1200" dirty="0"/>
            </a:p>
          </p:txBody>
        </p:sp>
      </p:grpSp>
      <p:grpSp>
        <p:nvGrpSpPr>
          <p:cNvPr id="25" name="Group 24">
            <a:extLst>
              <a:ext uri="{FF2B5EF4-FFF2-40B4-BE49-F238E27FC236}">
                <a16:creationId xmlns:a16="http://schemas.microsoft.com/office/drawing/2014/main" id="{44F7D3FF-1314-08B9-CF56-D4728EF3D1B1}"/>
              </a:ext>
            </a:extLst>
          </p:cNvPr>
          <p:cNvGrpSpPr/>
          <p:nvPr/>
        </p:nvGrpSpPr>
        <p:grpSpPr>
          <a:xfrm>
            <a:off x="3434226" y="3381947"/>
            <a:ext cx="5171148" cy="1241407"/>
            <a:chOff x="2908771" y="1786874"/>
            <a:chExt cx="5171148" cy="1241407"/>
          </a:xfrm>
        </p:grpSpPr>
        <p:sp>
          <p:nvSpPr>
            <p:cNvPr id="35" name="Rectangle: Top Corners Rounded 34">
              <a:extLst>
                <a:ext uri="{FF2B5EF4-FFF2-40B4-BE49-F238E27FC236}">
                  <a16:creationId xmlns:a16="http://schemas.microsoft.com/office/drawing/2014/main" id="{CEA64525-6937-3A37-DF96-8C74C9C4735D}"/>
                </a:ext>
              </a:extLst>
            </p:cNvPr>
            <p:cNvSpPr/>
            <p:nvPr/>
          </p:nvSpPr>
          <p:spPr>
            <a:xfrm rot="5400000">
              <a:off x="4873641" y="-177996"/>
              <a:ext cx="1241407" cy="5171148"/>
            </a:xfrm>
            <a:prstGeom prst="round2SameRect">
              <a:avLst/>
            </a:prstGeom>
            <a:solidFill>
              <a:srgbClr val="1BB9A9">
                <a:alpha val="30196"/>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6" name="Rectangle: Top Corners Rounded 8">
              <a:extLst>
                <a:ext uri="{FF2B5EF4-FFF2-40B4-BE49-F238E27FC236}">
                  <a16:creationId xmlns:a16="http://schemas.microsoft.com/office/drawing/2014/main" id="{29582790-70A1-3B5A-A9A8-B5E78CBBD943}"/>
                </a:ext>
              </a:extLst>
            </p:cNvPr>
            <p:cNvSpPr txBox="1"/>
            <p:nvPr/>
          </p:nvSpPr>
          <p:spPr>
            <a:xfrm>
              <a:off x="2908771" y="1847474"/>
              <a:ext cx="5110548" cy="11202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b="0" i="0" kern="1200" dirty="0"/>
                <a:t>ducted or ductless </a:t>
              </a:r>
              <a:endParaRPr lang="en-US" sz="4000" kern="1200" dirty="0"/>
            </a:p>
          </p:txBody>
        </p:sp>
      </p:grpSp>
      <p:grpSp>
        <p:nvGrpSpPr>
          <p:cNvPr id="26" name="Group 25">
            <a:extLst>
              <a:ext uri="{FF2B5EF4-FFF2-40B4-BE49-F238E27FC236}">
                <a16:creationId xmlns:a16="http://schemas.microsoft.com/office/drawing/2014/main" id="{ECCCB5CF-C369-F583-D352-FD73E82F1694}"/>
              </a:ext>
            </a:extLst>
          </p:cNvPr>
          <p:cNvGrpSpPr/>
          <p:nvPr/>
        </p:nvGrpSpPr>
        <p:grpSpPr>
          <a:xfrm>
            <a:off x="525455" y="3226771"/>
            <a:ext cx="2908770" cy="1551758"/>
            <a:chOff x="0" y="1631698"/>
            <a:chExt cx="2908770" cy="1551758"/>
          </a:xfrm>
        </p:grpSpPr>
        <p:sp>
          <p:nvSpPr>
            <p:cNvPr id="33" name="Rectangle: Rounded Corners 32">
              <a:extLst>
                <a:ext uri="{FF2B5EF4-FFF2-40B4-BE49-F238E27FC236}">
                  <a16:creationId xmlns:a16="http://schemas.microsoft.com/office/drawing/2014/main" id="{7C0F01CF-6248-5A8C-8DEB-5C688CF1DF75}"/>
                </a:ext>
              </a:extLst>
            </p:cNvPr>
            <p:cNvSpPr/>
            <p:nvPr/>
          </p:nvSpPr>
          <p:spPr>
            <a:xfrm>
              <a:off x="0" y="1631698"/>
              <a:ext cx="2908770" cy="1551758"/>
            </a:xfrm>
            <a:prstGeom prst="roundRect">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4" name="Rectangle: Rounded Corners 10">
              <a:extLst>
                <a:ext uri="{FF2B5EF4-FFF2-40B4-BE49-F238E27FC236}">
                  <a16:creationId xmlns:a16="http://schemas.microsoft.com/office/drawing/2014/main" id="{B7422152-E947-81D7-6C4B-CB3F76D2211D}"/>
                </a:ext>
              </a:extLst>
            </p:cNvPr>
            <p:cNvSpPr txBox="1"/>
            <p:nvPr/>
          </p:nvSpPr>
          <p:spPr>
            <a:xfrm>
              <a:off x="75751" y="1707449"/>
              <a:ext cx="2757268" cy="140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dirty="0"/>
                <a:t>Distribution</a:t>
              </a:r>
              <a:endParaRPr lang="en-US" sz="3100" kern="1200" dirty="0"/>
            </a:p>
          </p:txBody>
        </p:sp>
      </p:grpSp>
      <p:grpSp>
        <p:nvGrpSpPr>
          <p:cNvPr id="27" name="Group 26">
            <a:extLst>
              <a:ext uri="{FF2B5EF4-FFF2-40B4-BE49-F238E27FC236}">
                <a16:creationId xmlns:a16="http://schemas.microsoft.com/office/drawing/2014/main" id="{CD605A6D-526B-691C-A80F-05A08338B954}"/>
              </a:ext>
            </a:extLst>
          </p:cNvPr>
          <p:cNvGrpSpPr/>
          <p:nvPr/>
        </p:nvGrpSpPr>
        <p:grpSpPr>
          <a:xfrm>
            <a:off x="3434226" y="5011293"/>
            <a:ext cx="5171148" cy="1241407"/>
            <a:chOff x="2908771" y="3416220"/>
            <a:chExt cx="5171148" cy="1241407"/>
          </a:xfrm>
        </p:grpSpPr>
        <p:sp>
          <p:nvSpPr>
            <p:cNvPr id="31" name="Rectangle: Top Corners Rounded 30">
              <a:extLst>
                <a:ext uri="{FF2B5EF4-FFF2-40B4-BE49-F238E27FC236}">
                  <a16:creationId xmlns:a16="http://schemas.microsoft.com/office/drawing/2014/main" id="{E04CDD96-D3EA-7B8F-FCF0-B7C1125454CA}"/>
                </a:ext>
              </a:extLst>
            </p:cNvPr>
            <p:cNvSpPr/>
            <p:nvPr/>
          </p:nvSpPr>
          <p:spPr>
            <a:xfrm rot="5400000">
              <a:off x="4873641" y="1451350"/>
              <a:ext cx="1241407" cy="5171148"/>
            </a:xfrm>
            <a:prstGeom prst="round2SameRect">
              <a:avLst/>
            </a:prstGeom>
            <a:solidFill>
              <a:srgbClr val="1BB9A9">
                <a:alpha val="30196"/>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2" name="Rectangle: Top Corners Rounded 12">
              <a:extLst>
                <a:ext uri="{FF2B5EF4-FFF2-40B4-BE49-F238E27FC236}">
                  <a16:creationId xmlns:a16="http://schemas.microsoft.com/office/drawing/2014/main" id="{E6989DC8-2C8C-5AD9-3524-42E26D82B2D4}"/>
                </a:ext>
              </a:extLst>
            </p:cNvPr>
            <p:cNvSpPr txBox="1"/>
            <p:nvPr/>
          </p:nvSpPr>
          <p:spPr>
            <a:xfrm>
              <a:off x="2908771" y="3476820"/>
              <a:ext cx="5110548" cy="11202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Char char="•"/>
              </a:pPr>
              <a:r>
                <a:rPr lang="en-US" sz="4000" b="0" i="0" kern="1200" dirty="0"/>
                <a:t>packaged or split</a:t>
              </a:r>
              <a:endParaRPr lang="en-US" sz="4000" kern="1200" dirty="0"/>
            </a:p>
          </p:txBody>
        </p:sp>
      </p:grpSp>
      <p:grpSp>
        <p:nvGrpSpPr>
          <p:cNvPr id="28" name="Group 27">
            <a:extLst>
              <a:ext uri="{FF2B5EF4-FFF2-40B4-BE49-F238E27FC236}">
                <a16:creationId xmlns:a16="http://schemas.microsoft.com/office/drawing/2014/main" id="{6FCE4F48-00AC-D987-CAFC-196FB777C41B}"/>
              </a:ext>
            </a:extLst>
          </p:cNvPr>
          <p:cNvGrpSpPr/>
          <p:nvPr/>
        </p:nvGrpSpPr>
        <p:grpSpPr>
          <a:xfrm>
            <a:off x="525455" y="4856117"/>
            <a:ext cx="2908770" cy="1551758"/>
            <a:chOff x="0" y="3261044"/>
            <a:chExt cx="2908770" cy="1551758"/>
          </a:xfrm>
        </p:grpSpPr>
        <p:sp>
          <p:nvSpPr>
            <p:cNvPr id="29" name="Rectangle: Rounded Corners 28">
              <a:extLst>
                <a:ext uri="{FF2B5EF4-FFF2-40B4-BE49-F238E27FC236}">
                  <a16:creationId xmlns:a16="http://schemas.microsoft.com/office/drawing/2014/main" id="{5B8857C4-9C22-A970-E208-94D27E0DFFC3}"/>
                </a:ext>
              </a:extLst>
            </p:cNvPr>
            <p:cNvSpPr/>
            <p:nvPr/>
          </p:nvSpPr>
          <p:spPr>
            <a:xfrm>
              <a:off x="0" y="3261044"/>
              <a:ext cx="2908770" cy="1551758"/>
            </a:xfrm>
            <a:prstGeom prst="roundRect">
              <a:avLst/>
            </a:prstGeom>
            <a:solidFill>
              <a:srgbClr val="1BB9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30" name="Rectangle: Rounded Corners 14">
              <a:extLst>
                <a:ext uri="{FF2B5EF4-FFF2-40B4-BE49-F238E27FC236}">
                  <a16:creationId xmlns:a16="http://schemas.microsoft.com/office/drawing/2014/main" id="{A759A651-7E87-5B46-928D-52CC719D9CBC}"/>
                </a:ext>
              </a:extLst>
            </p:cNvPr>
            <p:cNvSpPr txBox="1"/>
            <p:nvPr/>
          </p:nvSpPr>
          <p:spPr>
            <a:xfrm>
              <a:off x="75751" y="3336795"/>
              <a:ext cx="2757268" cy="140025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59055" rIns="118110" bIns="59055" numCol="1" spcCol="1270" anchor="ctr" anchorCtr="0">
              <a:noAutofit/>
            </a:bodyPr>
            <a:lstStyle/>
            <a:p>
              <a:pPr marL="0" lvl="0" indent="0" algn="ctr" defTabSz="1377950">
                <a:lnSpc>
                  <a:spcPct val="90000"/>
                </a:lnSpc>
                <a:spcBef>
                  <a:spcPct val="0"/>
                </a:spcBef>
                <a:spcAft>
                  <a:spcPct val="35000"/>
                </a:spcAft>
                <a:buNone/>
              </a:pPr>
              <a:r>
                <a:rPr lang="en-US" sz="3100" b="0" i="0" kern="1200" dirty="0"/>
                <a:t>Configuration </a:t>
              </a:r>
              <a:endParaRPr lang="en-US" sz="3100" kern="1200" dirty="0"/>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2"/>
          <p:cNvSpPr>
            <a:spLocks noGrp="1" noChangeArrowheads="1"/>
          </p:cNvSpPr>
          <p:nvPr>
            <p:ph type="title"/>
          </p:nvPr>
        </p:nvSpPr>
        <p:spPr>
          <a:xfrm>
            <a:off x="304800" y="152400"/>
            <a:ext cx="6553200" cy="990600"/>
          </a:xfrm>
        </p:spPr>
        <p:txBody>
          <a:bodyPr/>
          <a:lstStyle/>
          <a:p>
            <a:r>
              <a:rPr lang="en-US" dirty="0">
                <a:solidFill>
                  <a:schemeClr val="tx1"/>
                </a:solidFill>
              </a:rPr>
              <a:t>Variable Refrigerant Flow (VRF)</a:t>
            </a:r>
          </a:p>
        </p:txBody>
      </p:sp>
      <p:sp>
        <p:nvSpPr>
          <p:cNvPr id="116740" name="Text Box 3"/>
          <p:cNvSpPr txBox="1">
            <a:spLocks noChangeArrowheads="1"/>
          </p:cNvSpPr>
          <p:nvPr/>
        </p:nvSpPr>
        <p:spPr bwMode="auto">
          <a:xfrm>
            <a:off x="974725" y="20986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endParaRPr lang="en-US" dirty="0"/>
          </a:p>
        </p:txBody>
      </p:sp>
      <p:pic>
        <p:nvPicPr>
          <p:cNvPr id="3" name="Picture 2" descr="Diagram, engineering drawing&#10;&#10;Description automatically generated">
            <a:extLst>
              <a:ext uri="{FF2B5EF4-FFF2-40B4-BE49-F238E27FC236}">
                <a16:creationId xmlns:a16="http://schemas.microsoft.com/office/drawing/2014/main" id="{53B033B7-9186-4A66-9E3C-024EB954CEDA}"/>
              </a:ext>
            </a:extLst>
          </p:cNvPr>
          <p:cNvPicPr>
            <a:picLocks noChangeAspect="1"/>
          </p:cNvPicPr>
          <p:nvPr/>
        </p:nvPicPr>
        <p:blipFill rotWithShape="1">
          <a:blip r:embed="rId3">
            <a:extLst>
              <a:ext uri="{28A0092B-C50C-407E-A947-70E740481C1C}">
                <a14:useLocalDpi xmlns:a14="http://schemas.microsoft.com/office/drawing/2010/main" val="0"/>
              </a:ext>
            </a:extLst>
          </a:blip>
          <a:srcRect l="2469" t="2224" r="2469" b="14247"/>
          <a:stretch/>
        </p:blipFill>
        <p:spPr>
          <a:xfrm>
            <a:off x="4262829" y="2253691"/>
            <a:ext cx="4332996" cy="3094997"/>
          </a:xfrm>
          <a:prstGeom prst="rect">
            <a:avLst/>
          </a:prstGeom>
        </p:spPr>
      </p:pic>
      <p:sp>
        <p:nvSpPr>
          <p:cNvPr id="4" name="TextBox 3">
            <a:extLst>
              <a:ext uri="{FF2B5EF4-FFF2-40B4-BE49-F238E27FC236}">
                <a16:creationId xmlns:a16="http://schemas.microsoft.com/office/drawing/2014/main" id="{26A40A6F-E0BE-4173-A1D8-0D961F594BD0}"/>
              </a:ext>
            </a:extLst>
          </p:cNvPr>
          <p:cNvSpPr txBox="1"/>
          <p:nvPr/>
        </p:nvSpPr>
        <p:spPr>
          <a:xfrm>
            <a:off x="311727" y="2555875"/>
            <a:ext cx="3787447" cy="2554545"/>
          </a:xfrm>
          <a:prstGeom prst="rect">
            <a:avLst/>
          </a:prstGeom>
          <a:noFill/>
        </p:spPr>
        <p:txBody>
          <a:bodyPr wrap="none" rtlCol="0">
            <a:spAutoFit/>
          </a:bodyPr>
          <a:lstStyle/>
          <a:p>
            <a:pPr marL="285750" indent="-285750">
              <a:buFont typeface="Arial" panose="020B0604020202020204" pitchFamily="34" charset="0"/>
              <a:buChar char="•"/>
            </a:pPr>
            <a:r>
              <a:rPr lang="en-US" sz="3200" dirty="0">
                <a:latin typeface="+mn-lt"/>
              </a:rPr>
              <a:t>Very efficient</a:t>
            </a:r>
          </a:p>
          <a:p>
            <a:pPr marL="285750" indent="-285750">
              <a:buFont typeface="Arial" panose="020B0604020202020204" pitchFamily="34" charset="0"/>
              <a:buChar char="•"/>
            </a:pPr>
            <a:r>
              <a:rPr lang="en-US" sz="3200" dirty="0">
                <a:latin typeface="+mn-lt"/>
              </a:rPr>
              <a:t>Multiple zones</a:t>
            </a:r>
          </a:p>
          <a:p>
            <a:pPr marL="285750" indent="-285750">
              <a:buFont typeface="Arial" panose="020B0604020202020204" pitchFamily="34" charset="0"/>
              <a:buChar char="•"/>
            </a:pPr>
            <a:r>
              <a:rPr lang="en-US" sz="3200" dirty="0">
                <a:latin typeface="+mn-lt"/>
              </a:rPr>
              <a:t>Heating and cooling</a:t>
            </a:r>
          </a:p>
          <a:p>
            <a:pPr marL="285750" indent="-285750">
              <a:buFont typeface="Arial" panose="020B0604020202020204" pitchFamily="34" charset="0"/>
              <a:buChar char="•"/>
            </a:pPr>
            <a:r>
              <a:rPr lang="en-US" sz="3200" dirty="0">
                <a:latin typeface="+mn-lt"/>
              </a:rPr>
              <a:t>All electric</a:t>
            </a:r>
          </a:p>
          <a:p>
            <a:pPr marL="285750" indent="-285750">
              <a:buFont typeface="Arial" panose="020B0604020202020204" pitchFamily="34" charset="0"/>
              <a:buChar char="•"/>
            </a:pPr>
            <a:r>
              <a:rPr lang="en-US" sz="3200" dirty="0">
                <a:latin typeface="+mn-lt"/>
              </a:rPr>
              <a:t>Can provide DHW</a:t>
            </a:r>
          </a:p>
        </p:txBody>
      </p:sp>
      <p:sp>
        <p:nvSpPr>
          <p:cNvPr id="5" name="TextBox 4">
            <a:extLst>
              <a:ext uri="{FF2B5EF4-FFF2-40B4-BE49-F238E27FC236}">
                <a16:creationId xmlns:a16="http://schemas.microsoft.com/office/drawing/2014/main" id="{CB6999A3-3B3D-4B04-82DE-7BFC97B6EE0A}"/>
              </a:ext>
            </a:extLst>
          </p:cNvPr>
          <p:cNvSpPr txBox="1"/>
          <p:nvPr/>
        </p:nvSpPr>
        <p:spPr>
          <a:xfrm>
            <a:off x="5819093" y="5486400"/>
            <a:ext cx="2077813" cy="246221"/>
          </a:xfrm>
          <a:prstGeom prst="rect">
            <a:avLst/>
          </a:prstGeom>
          <a:noFill/>
        </p:spPr>
        <p:txBody>
          <a:bodyPr wrap="none" rtlCol="0">
            <a:spAutoFit/>
          </a:bodyPr>
          <a:lstStyle/>
          <a:p>
            <a:r>
              <a:rPr lang="en-US" sz="1000" dirty="0">
                <a:latin typeface="+mn-lt"/>
              </a:rPr>
              <a:t>Image courtesy of Slipstream Inc.</a:t>
            </a:r>
            <a:endParaRPr lang="en-US" dirty="0"/>
          </a:p>
        </p:txBody>
      </p:sp>
    </p:spTree>
    <p:extLst>
      <p:ext uri="{BB962C8B-B14F-4D97-AF65-F5344CB8AC3E}">
        <p14:creationId xmlns:p14="http://schemas.microsoft.com/office/powerpoint/2010/main" val="1589005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390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390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390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391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391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3913" name="Rectangle 9"/>
          <p:cNvSpPr>
            <a:spLocks noGrp="1" noChangeArrowheads="1"/>
          </p:cNvSpPr>
          <p:nvPr>
            <p:ph idx="1"/>
          </p:nvPr>
        </p:nvSpPr>
        <p:spPr>
          <a:xfrm>
            <a:off x="304800" y="1687077"/>
            <a:ext cx="6807200" cy="4057650"/>
          </a:xfrm>
        </p:spPr>
        <p:txBody>
          <a:bodyPr lIns="90488" tIns="44450" rIns="90488" bIns="44450"/>
          <a:lstStyle/>
          <a:p>
            <a:pPr marL="457200" indent="-457200">
              <a:spcBef>
                <a:spcPct val="50000"/>
              </a:spcBef>
              <a:buFont typeface="Arial" panose="020B0604020202020204" pitchFamily="34" charset="0"/>
              <a:buChar char="•"/>
            </a:pPr>
            <a:r>
              <a:rPr lang="en-US" dirty="0"/>
              <a:t>General maintenance considerations</a:t>
            </a:r>
          </a:p>
          <a:p>
            <a:pPr marL="457200" indent="-457200">
              <a:spcBef>
                <a:spcPct val="50000"/>
              </a:spcBef>
              <a:buFont typeface="Arial" panose="020B0604020202020204" pitchFamily="34" charset="0"/>
              <a:buChar char="•"/>
            </a:pPr>
            <a:r>
              <a:rPr lang="en-US" dirty="0"/>
              <a:t>Refrigerant leaks</a:t>
            </a:r>
          </a:p>
          <a:p>
            <a:pPr marL="457200" indent="-457200">
              <a:spcBef>
                <a:spcPct val="50000"/>
              </a:spcBef>
              <a:buFont typeface="Arial" panose="020B0604020202020204" pitchFamily="34" charset="0"/>
              <a:buChar char="•"/>
            </a:pPr>
            <a:r>
              <a:rPr lang="en-US" dirty="0"/>
              <a:t>Condenser coils</a:t>
            </a:r>
          </a:p>
          <a:p>
            <a:pPr marL="457200" indent="-457200">
              <a:spcBef>
                <a:spcPct val="50000"/>
              </a:spcBef>
              <a:buFont typeface="Arial" panose="020B0604020202020204" pitchFamily="34" charset="0"/>
              <a:buChar char="•"/>
            </a:pPr>
            <a:r>
              <a:rPr lang="en-US" dirty="0"/>
              <a:t>Chiller maintenance</a:t>
            </a:r>
          </a:p>
          <a:p>
            <a:pPr marL="457200" indent="-457200">
              <a:spcBef>
                <a:spcPct val="50000"/>
              </a:spcBef>
              <a:buFont typeface="Arial" panose="020B0604020202020204" pitchFamily="34" charset="0"/>
              <a:buChar char="•"/>
            </a:pPr>
            <a:r>
              <a:rPr lang="en-US" dirty="0"/>
              <a:t>Cooling tower maintenance</a:t>
            </a:r>
          </a:p>
          <a:p>
            <a:pPr marL="457200" indent="-457200">
              <a:spcBef>
                <a:spcPct val="50000"/>
              </a:spcBef>
              <a:buFont typeface="Arial" panose="020B0604020202020204" pitchFamily="34" charset="0"/>
              <a:buChar char="•"/>
            </a:pPr>
            <a:r>
              <a:rPr lang="en-US" dirty="0"/>
              <a:t>Optimizing controls</a:t>
            </a:r>
          </a:p>
          <a:p>
            <a:pPr marL="457200" indent="-457200">
              <a:spcBef>
                <a:spcPct val="50000"/>
              </a:spcBef>
              <a:buFont typeface="Arial" panose="020B0604020202020204" pitchFamily="34" charset="0"/>
              <a:buChar char="•"/>
            </a:pPr>
            <a:r>
              <a:rPr lang="en-US" dirty="0"/>
              <a:t>Heat pump maintenance</a:t>
            </a:r>
          </a:p>
        </p:txBody>
      </p:sp>
      <p:sp>
        <p:nvSpPr>
          <p:cNvPr id="123912" name="Rectangle 8"/>
          <p:cNvSpPr>
            <a:spLocks noGrp="1" noChangeArrowheads="1"/>
          </p:cNvSpPr>
          <p:nvPr>
            <p:ph type="title"/>
          </p:nvPr>
        </p:nvSpPr>
        <p:spPr>
          <a:xfrm>
            <a:off x="304799" y="381000"/>
            <a:ext cx="6457741" cy="990600"/>
          </a:xfrm>
        </p:spPr>
        <p:txBody>
          <a:bodyPr lIns="90488" tIns="44450" rIns="90488" bIns="44450" anchor="b"/>
          <a:lstStyle/>
          <a:p>
            <a:r>
              <a:rPr lang="en-US" dirty="0">
                <a:solidFill>
                  <a:schemeClr val="tx1"/>
                </a:solidFill>
              </a:rPr>
              <a:t>Maintaining and Optimizing Cooling Systems</a:t>
            </a:r>
          </a:p>
        </p:txBody>
      </p:sp>
      <p:pic>
        <p:nvPicPr>
          <p:cNvPr id="2" name="Picture 1">
            <a:extLst>
              <a:ext uri="{FF2B5EF4-FFF2-40B4-BE49-F238E27FC236}">
                <a16:creationId xmlns:a16="http://schemas.microsoft.com/office/drawing/2014/main" id="{317B082C-C459-2FFE-6996-323E2EAC45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1951" y="2541123"/>
            <a:ext cx="3521178" cy="1363759"/>
          </a:xfrm>
          <a:prstGeom prst="rect">
            <a:avLst/>
          </a:prstGeom>
          <a:noFill/>
        </p:spPr>
      </p:pic>
    </p:spTree>
  </p:cSld>
  <p:clrMapOvr>
    <a:masterClrMapping/>
  </p:clrMapOvr>
  <p:transition>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740913" y="1525331"/>
            <a:ext cx="7772400" cy="4458464"/>
          </a:xfrm>
        </p:spPr>
        <p:txBody>
          <a:bodyPr/>
          <a:lstStyle/>
          <a:p>
            <a:r>
              <a:rPr lang="en-US" sz="3200" dirty="0"/>
              <a:t>In which piece of equipment would you find a condenser coil, evaporating coil, and compressor?</a:t>
            </a:r>
          </a:p>
          <a:p>
            <a:endParaRPr lang="en-US" sz="1200" dirty="0"/>
          </a:p>
          <a:p>
            <a:r>
              <a:rPr lang="en-US" sz="3200" dirty="0"/>
              <a:t>a.	 Chiller</a:t>
            </a:r>
          </a:p>
          <a:p>
            <a:r>
              <a:rPr lang="en-US" sz="3200" dirty="0"/>
              <a:t>b.	 Exhaust fan</a:t>
            </a:r>
          </a:p>
          <a:p>
            <a:r>
              <a:rPr lang="en-US" sz="3200" dirty="0"/>
              <a:t>c.	 Packaged HVAC system</a:t>
            </a:r>
          </a:p>
          <a:p>
            <a:r>
              <a:rPr lang="en-US" sz="3200" dirty="0"/>
              <a:t>d.	 Air-side economizer</a:t>
            </a:r>
          </a:p>
          <a:p>
            <a:pPr marL="0" indent="0"/>
            <a:endParaRPr lang="en-US" sz="3200" dirty="0"/>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tx1">
                    <a:lumMod val="85000"/>
                    <a:lumOff val="15000"/>
                  </a:schemeClr>
                </a:solidFill>
              </a:rPr>
              <a:t>Discussion Question </a:t>
            </a:r>
          </a:p>
        </p:txBody>
      </p:sp>
      <p:sp>
        <p:nvSpPr>
          <p:cNvPr id="16" name="Oval 15">
            <a:extLst>
              <a:ext uri="{FF2B5EF4-FFF2-40B4-BE49-F238E27FC236}">
                <a16:creationId xmlns:a16="http://schemas.microsoft.com/office/drawing/2014/main" id="{F7FE19BC-87D6-4604-9056-D76726F694B8}"/>
              </a:ext>
            </a:extLst>
          </p:cNvPr>
          <p:cNvSpPr/>
          <p:nvPr/>
        </p:nvSpPr>
        <p:spPr bwMode="auto">
          <a:xfrm>
            <a:off x="630687" y="4492170"/>
            <a:ext cx="650653" cy="651180"/>
          </a:xfrm>
          <a:prstGeom prst="ellipse">
            <a:avLst/>
          </a:prstGeom>
          <a:noFill/>
          <a:ln w="57150" cap="flat" cmpd="sng" algn="ctr">
            <a:solidFill>
              <a:schemeClr val="accent1">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7" name="Oval 16">
            <a:extLst>
              <a:ext uri="{FF2B5EF4-FFF2-40B4-BE49-F238E27FC236}">
                <a16:creationId xmlns:a16="http://schemas.microsoft.com/office/drawing/2014/main" id="{154B157F-84FD-46F9-B785-6BE304B37D12}"/>
              </a:ext>
            </a:extLst>
          </p:cNvPr>
          <p:cNvSpPr/>
          <p:nvPr/>
        </p:nvSpPr>
        <p:spPr bwMode="auto">
          <a:xfrm>
            <a:off x="630687" y="4482789"/>
            <a:ext cx="650653" cy="651181"/>
          </a:xfrm>
          <a:prstGeom prst="ellipse">
            <a:avLst/>
          </a:prstGeom>
          <a:noFill/>
          <a:ln w="762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267695624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493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493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493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493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2493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graphicFrame>
        <p:nvGraphicFramePr>
          <p:cNvPr id="2" name="Content Placeholder 1">
            <a:extLst>
              <a:ext uri="{FF2B5EF4-FFF2-40B4-BE49-F238E27FC236}">
                <a16:creationId xmlns:a16="http://schemas.microsoft.com/office/drawing/2014/main" id="{FA5628CB-A7AF-2326-2888-7E0E4A3A69B0}"/>
              </a:ext>
            </a:extLst>
          </p:cNvPr>
          <p:cNvGraphicFramePr>
            <a:graphicFrameLocks noGrp="1"/>
          </p:cNvGraphicFramePr>
          <p:nvPr>
            <p:ph idx="1"/>
            <p:extLst>
              <p:ext uri="{D42A27DB-BD31-4B8C-83A1-F6EECF244321}">
                <p14:modId xmlns:p14="http://schemas.microsoft.com/office/powerpoint/2010/main" val="3937028623"/>
              </p:ext>
            </p:extLst>
          </p:nvPr>
        </p:nvGraphicFramePr>
        <p:xfrm>
          <a:off x="304800" y="1524000"/>
          <a:ext cx="80010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936" name="Rectangle 8"/>
          <p:cNvSpPr>
            <a:spLocks noGrp="1" noChangeArrowheads="1"/>
          </p:cNvSpPr>
          <p:nvPr>
            <p:ph type="title"/>
          </p:nvPr>
        </p:nvSpPr>
        <p:spPr>
          <a:xfrm>
            <a:off x="304800" y="457200"/>
            <a:ext cx="6629400" cy="838200"/>
          </a:xfrm>
        </p:spPr>
        <p:txBody>
          <a:bodyPr lIns="90488" tIns="44450" rIns="90488" bIns="44450" anchor="b"/>
          <a:lstStyle/>
          <a:p>
            <a:r>
              <a:rPr lang="en-US" dirty="0">
                <a:solidFill>
                  <a:schemeClr val="tx1"/>
                </a:solidFill>
              </a:rPr>
              <a:t>Building Cooling Optimizing</a:t>
            </a:r>
            <a:endParaRPr lang="en-US" sz="3200" dirty="0">
              <a:solidFill>
                <a:schemeClr val="tx1"/>
              </a:solidFill>
            </a:endParaRPr>
          </a:p>
        </p:txBody>
      </p:sp>
    </p:spTree>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F5260-6C82-4AF6-9D44-494984050558}"/>
              </a:ext>
            </a:extLst>
          </p:cNvPr>
          <p:cNvSpPr>
            <a:spLocks noGrp="1"/>
          </p:cNvSpPr>
          <p:nvPr>
            <p:ph type="title"/>
          </p:nvPr>
        </p:nvSpPr>
        <p:spPr/>
        <p:txBody>
          <a:bodyPr/>
          <a:lstStyle/>
          <a:p>
            <a:r>
              <a:rPr lang="en-US" dirty="0"/>
              <a:t>Activity – Walk Through the System</a:t>
            </a:r>
          </a:p>
        </p:txBody>
      </p:sp>
      <p:pic>
        <p:nvPicPr>
          <p:cNvPr id="5" name="Picture 4">
            <a:extLst>
              <a:ext uri="{FF2B5EF4-FFF2-40B4-BE49-F238E27FC236}">
                <a16:creationId xmlns:a16="http://schemas.microsoft.com/office/drawing/2014/main" id="{B3ECFA0B-33C5-470A-99D7-8046BE9884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3640" y="1603294"/>
            <a:ext cx="8322074" cy="4808521"/>
          </a:xfrm>
          <a:prstGeom prst="rect">
            <a:avLst/>
          </a:prstGeom>
        </p:spPr>
      </p:pic>
    </p:spTree>
    <p:extLst>
      <p:ext uri="{BB962C8B-B14F-4D97-AF65-F5344CB8AC3E}">
        <p14:creationId xmlns:p14="http://schemas.microsoft.com/office/powerpoint/2010/main" val="663030319"/>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D900-01DF-4D0B-B371-664F5216B471}"/>
              </a:ext>
            </a:extLst>
          </p:cNvPr>
          <p:cNvSpPr>
            <a:spLocks noGrp="1"/>
          </p:cNvSpPr>
          <p:nvPr>
            <p:ph type="title"/>
          </p:nvPr>
        </p:nvSpPr>
        <p:spPr/>
        <p:txBody>
          <a:bodyPr/>
          <a:lstStyle/>
          <a:p>
            <a:r>
              <a:rPr lang="en-US" dirty="0"/>
              <a:t>HVAC Systems:  Basics</a:t>
            </a:r>
          </a:p>
        </p:txBody>
      </p:sp>
      <p:pic>
        <p:nvPicPr>
          <p:cNvPr id="4" name="Picture 8" descr="DSC00484">
            <a:extLst>
              <a:ext uri="{FF2B5EF4-FFF2-40B4-BE49-F238E27FC236}">
                <a16:creationId xmlns:a16="http://schemas.microsoft.com/office/drawing/2014/main" id="{0C965F38-3197-4239-B5B7-6CB34D5D8F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3197" y="1686781"/>
            <a:ext cx="2929450" cy="40706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2DCB30F9-B2F2-4379-876D-16C5829565B8}"/>
              </a:ext>
            </a:extLst>
          </p:cNvPr>
          <p:cNvGraphicFramePr/>
          <p:nvPr>
            <p:extLst>
              <p:ext uri="{D42A27DB-BD31-4B8C-83A1-F6EECF244321}">
                <p14:modId xmlns:p14="http://schemas.microsoft.com/office/powerpoint/2010/main" val="3858022484"/>
              </p:ext>
            </p:extLst>
          </p:nvPr>
        </p:nvGraphicFramePr>
        <p:xfrm>
          <a:off x="398919" y="1686781"/>
          <a:ext cx="5293360" cy="40706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9520459"/>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ACF03A-6147-425B-B3BC-1D1DC0E75386}"/>
              </a:ext>
            </a:extLst>
          </p:cNvPr>
          <p:cNvPicPr>
            <a:picLocks noChangeAspect="1"/>
          </p:cNvPicPr>
          <p:nvPr/>
        </p:nvPicPr>
        <p:blipFill>
          <a:blip r:embed="rId3"/>
          <a:stretch>
            <a:fillRect/>
          </a:stretch>
        </p:blipFill>
        <p:spPr>
          <a:xfrm>
            <a:off x="428626" y="1410053"/>
            <a:ext cx="8053571" cy="5308669"/>
          </a:xfrm>
          <a:prstGeom prst="rect">
            <a:avLst/>
          </a:prstGeom>
        </p:spPr>
      </p:pic>
      <p:sp>
        <p:nvSpPr>
          <p:cNvPr id="2" name="Title 1">
            <a:extLst>
              <a:ext uri="{FF2B5EF4-FFF2-40B4-BE49-F238E27FC236}">
                <a16:creationId xmlns:a16="http://schemas.microsoft.com/office/drawing/2014/main" id="{889B7FE2-1C3C-4314-B6FA-F5CC110322A1}"/>
              </a:ext>
            </a:extLst>
          </p:cNvPr>
          <p:cNvSpPr>
            <a:spLocks noGrp="1"/>
          </p:cNvSpPr>
          <p:nvPr>
            <p:ph type="title"/>
          </p:nvPr>
        </p:nvSpPr>
        <p:spPr/>
        <p:txBody>
          <a:bodyPr/>
          <a:lstStyle/>
          <a:p>
            <a:r>
              <a:rPr lang="en-US" dirty="0"/>
              <a:t>Facility HVAC</a:t>
            </a:r>
            <a:br>
              <a:rPr lang="en-US" dirty="0"/>
            </a:br>
            <a:r>
              <a:rPr lang="en-US" dirty="0"/>
              <a:t>Distribution Overview</a:t>
            </a:r>
          </a:p>
        </p:txBody>
      </p:sp>
      <p:sp>
        <p:nvSpPr>
          <p:cNvPr id="5" name="Rectangle 4">
            <a:extLst>
              <a:ext uri="{FF2B5EF4-FFF2-40B4-BE49-F238E27FC236}">
                <a16:creationId xmlns:a16="http://schemas.microsoft.com/office/drawing/2014/main" id="{DE1F28BE-0F3E-4F4C-94C0-0ED7FD21A94C}"/>
              </a:ext>
            </a:extLst>
          </p:cNvPr>
          <p:cNvSpPr/>
          <p:nvPr/>
        </p:nvSpPr>
        <p:spPr>
          <a:xfrm>
            <a:off x="6931305" y="1537374"/>
            <a:ext cx="1834588" cy="338554"/>
          </a:xfrm>
          <a:prstGeom prst="rect">
            <a:avLst/>
          </a:prstGeom>
        </p:spPr>
        <p:txBody>
          <a:bodyPr wrap="square">
            <a:spAutoFit/>
          </a:bodyPr>
          <a:lstStyle/>
          <a:p>
            <a:r>
              <a:rPr lang="en-US" sz="1600" dirty="0">
                <a:solidFill>
                  <a:srgbClr val="0070C0"/>
                </a:solidFill>
                <a:hlinkClick r:id="rId4">
                  <a:extLst>
                    <a:ext uri="{A12FA001-AC4F-418D-AE19-62706E023703}">
                      <ahyp:hlinkClr xmlns:ahyp="http://schemas.microsoft.com/office/drawing/2018/hyperlinkcolor" val="tx"/>
                    </a:ext>
                  </a:extLst>
                </a:hlinkClick>
              </a:rPr>
              <a:t>https://sftool.gov</a:t>
            </a:r>
            <a:endParaRPr lang="en-US" sz="1600" dirty="0">
              <a:solidFill>
                <a:srgbClr val="0070C0"/>
              </a:solidFill>
            </a:endParaRPr>
          </a:p>
        </p:txBody>
      </p:sp>
    </p:spTree>
    <p:extLst>
      <p:ext uri="{BB962C8B-B14F-4D97-AF65-F5344CB8AC3E}">
        <p14:creationId xmlns:p14="http://schemas.microsoft.com/office/powerpoint/2010/main" val="675658689"/>
      </p:ext>
    </p:extLst>
  </p:cSld>
  <p:clrMapOvr>
    <a:masterClrMapping/>
  </p:clrMapOvr>
  <p:transition>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553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5541"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65543"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graphicFrame>
        <p:nvGraphicFramePr>
          <p:cNvPr id="2" name="Content Placeholder 1">
            <a:extLst>
              <a:ext uri="{FF2B5EF4-FFF2-40B4-BE49-F238E27FC236}">
                <a16:creationId xmlns:a16="http://schemas.microsoft.com/office/drawing/2014/main" id="{3133C613-6EF7-B9E2-2868-78738C9B6988}"/>
              </a:ext>
            </a:extLst>
          </p:cNvPr>
          <p:cNvGraphicFramePr>
            <a:graphicFrameLocks noGrp="1"/>
          </p:cNvGraphicFramePr>
          <p:nvPr>
            <p:ph idx="1"/>
            <p:extLst>
              <p:ext uri="{D42A27DB-BD31-4B8C-83A1-F6EECF244321}">
                <p14:modId xmlns:p14="http://schemas.microsoft.com/office/powerpoint/2010/main" val="1117588948"/>
              </p:ext>
            </p:extLst>
          </p:nvPr>
        </p:nvGraphicFramePr>
        <p:xfrm>
          <a:off x="685800" y="2435032"/>
          <a:ext cx="3559629" cy="2981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5544" name="Rectangle 8"/>
          <p:cNvSpPr>
            <a:spLocks noGrp="1" noChangeArrowheads="1"/>
          </p:cNvSpPr>
          <p:nvPr>
            <p:ph type="title"/>
          </p:nvPr>
        </p:nvSpPr>
        <p:spPr>
          <a:xfrm>
            <a:off x="304800" y="-76200"/>
            <a:ext cx="5638800" cy="1447800"/>
          </a:xfrm>
        </p:spPr>
        <p:txBody>
          <a:bodyPr lIns="90488" tIns="44450" rIns="90488" bIns="44450" anchor="b"/>
          <a:lstStyle/>
          <a:p>
            <a:r>
              <a:rPr lang="en-US" dirty="0">
                <a:solidFill>
                  <a:schemeClr val="tx1"/>
                </a:solidFill>
              </a:rPr>
              <a:t>Hot Water Distribution Methods</a:t>
            </a:r>
            <a:endParaRPr lang="en-US" sz="3600" dirty="0">
              <a:solidFill>
                <a:schemeClr val="tx1"/>
              </a:solidFill>
            </a:endParaRPr>
          </a:p>
        </p:txBody>
      </p:sp>
      <p:sp>
        <p:nvSpPr>
          <p:cNvPr id="3" name="Arrow: Right 2">
            <a:extLst>
              <a:ext uri="{FF2B5EF4-FFF2-40B4-BE49-F238E27FC236}">
                <a16:creationId xmlns:a16="http://schemas.microsoft.com/office/drawing/2014/main" id="{F233BF98-B2BC-4F35-A0B8-201C067B30B7}"/>
              </a:ext>
            </a:extLst>
          </p:cNvPr>
          <p:cNvSpPr/>
          <p:nvPr/>
        </p:nvSpPr>
        <p:spPr bwMode="auto">
          <a:xfrm>
            <a:off x="4983983" y="1595176"/>
            <a:ext cx="3064747" cy="65146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2" name="Arrow: Right 11">
            <a:extLst>
              <a:ext uri="{FF2B5EF4-FFF2-40B4-BE49-F238E27FC236}">
                <a16:creationId xmlns:a16="http://schemas.microsoft.com/office/drawing/2014/main" id="{108118C3-650E-4FEA-AD87-2D40B03B829B}"/>
              </a:ext>
            </a:extLst>
          </p:cNvPr>
          <p:cNvSpPr/>
          <p:nvPr/>
        </p:nvSpPr>
        <p:spPr bwMode="auto">
          <a:xfrm rot="10800000">
            <a:off x="4597120" y="2241200"/>
            <a:ext cx="3064747" cy="65146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3" name="Arrow: Right 12">
            <a:extLst>
              <a:ext uri="{FF2B5EF4-FFF2-40B4-BE49-F238E27FC236}">
                <a16:creationId xmlns:a16="http://schemas.microsoft.com/office/drawing/2014/main" id="{C83158F1-9B41-4B67-879E-C6797C0826BC}"/>
              </a:ext>
            </a:extLst>
          </p:cNvPr>
          <p:cNvSpPr/>
          <p:nvPr/>
        </p:nvSpPr>
        <p:spPr bwMode="auto">
          <a:xfrm>
            <a:off x="4983983" y="3701561"/>
            <a:ext cx="3064747" cy="65146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4" name="Arrow: Right 13">
            <a:extLst>
              <a:ext uri="{FF2B5EF4-FFF2-40B4-BE49-F238E27FC236}">
                <a16:creationId xmlns:a16="http://schemas.microsoft.com/office/drawing/2014/main" id="{F55447AA-15BE-412E-AFB2-1086FAD5DF1E}"/>
              </a:ext>
            </a:extLst>
          </p:cNvPr>
          <p:cNvSpPr/>
          <p:nvPr/>
        </p:nvSpPr>
        <p:spPr bwMode="auto">
          <a:xfrm rot="10800000">
            <a:off x="4597120" y="4343715"/>
            <a:ext cx="3064747" cy="651467"/>
          </a:xfrm>
          <a:prstGeom prst="rightArrow">
            <a:avLst/>
          </a:prstGeom>
          <a:ln>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5" name="Arrow: Right 14">
            <a:extLst>
              <a:ext uri="{FF2B5EF4-FFF2-40B4-BE49-F238E27FC236}">
                <a16:creationId xmlns:a16="http://schemas.microsoft.com/office/drawing/2014/main" id="{1AB7A29E-19A3-4F9C-8053-84A8B0406899}"/>
              </a:ext>
            </a:extLst>
          </p:cNvPr>
          <p:cNvSpPr/>
          <p:nvPr/>
        </p:nvSpPr>
        <p:spPr bwMode="auto">
          <a:xfrm>
            <a:off x="4983983" y="5090747"/>
            <a:ext cx="3064747" cy="651467"/>
          </a:xfrm>
          <a:prstGeom prst="right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6" name="Arrow: Right 15">
            <a:extLst>
              <a:ext uri="{FF2B5EF4-FFF2-40B4-BE49-F238E27FC236}">
                <a16:creationId xmlns:a16="http://schemas.microsoft.com/office/drawing/2014/main" id="{72C09618-E96A-4C8D-8D16-9EE22674E14C}"/>
              </a:ext>
            </a:extLst>
          </p:cNvPr>
          <p:cNvSpPr/>
          <p:nvPr/>
        </p:nvSpPr>
        <p:spPr bwMode="auto">
          <a:xfrm rot="10800000">
            <a:off x="4597120" y="5729233"/>
            <a:ext cx="3064747" cy="651467"/>
          </a:xfrm>
          <a:prstGeom prst="rightArrow">
            <a:avLst/>
          </a:prstGeom>
          <a:solidFill>
            <a:srgbClr val="C0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4BE9C5AC-E946-41FE-AE24-9F661595BE36}"/>
              </a:ext>
            </a:extLst>
          </p:cNvPr>
          <p:cNvSpPr/>
          <p:nvPr/>
        </p:nvSpPr>
        <p:spPr bwMode="auto">
          <a:xfrm>
            <a:off x="4491614" y="1479828"/>
            <a:ext cx="3701982" cy="1756158"/>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24" name="Rectangle 23">
            <a:extLst>
              <a:ext uri="{FF2B5EF4-FFF2-40B4-BE49-F238E27FC236}">
                <a16:creationId xmlns:a16="http://schemas.microsoft.com/office/drawing/2014/main" id="{9FE0E5C5-E496-4D67-89AE-8AFD05F0CF4E}"/>
              </a:ext>
            </a:extLst>
          </p:cNvPr>
          <p:cNvSpPr/>
          <p:nvPr/>
        </p:nvSpPr>
        <p:spPr bwMode="auto">
          <a:xfrm>
            <a:off x="4491614" y="3560885"/>
            <a:ext cx="3701982" cy="3144715"/>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0" name="TextBox 9">
            <a:extLst>
              <a:ext uri="{FF2B5EF4-FFF2-40B4-BE49-F238E27FC236}">
                <a16:creationId xmlns:a16="http://schemas.microsoft.com/office/drawing/2014/main" id="{3615D807-9AF4-4CC1-A72E-F75E6FDE0502}"/>
              </a:ext>
            </a:extLst>
          </p:cNvPr>
          <p:cNvSpPr txBox="1"/>
          <p:nvPr/>
        </p:nvSpPr>
        <p:spPr>
          <a:xfrm>
            <a:off x="6385728" y="2807959"/>
            <a:ext cx="2155371" cy="400110"/>
          </a:xfrm>
          <a:prstGeom prst="rect">
            <a:avLst/>
          </a:prstGeom>
          <a:noFill/>
        </p:spPr>
        <p:txBody>
          <a:bodyPr wrap="square" rtlCol="0">
            <a:spAutoFit/>
          </a:bodyPr>
          <a:lstStyle/>
          <a:p>
            <a:r>
              <a:rPr lang="en-US" sz="2000" dirty="0"/>
              <a:t>2-pipe system</a:t>
            </a:r>
          </a:p>
        </p:txBody>
      </p:sp>
      <p:sp>
        <p:nvSpPr>
          <p:cNvPr id="26" name="TextBox 25">
            <a:extLst>
              <a:ext uri="{FF2B5EF4-FFF2-40B4-BE49-F238E27FC236}">
                <a16:creationId xmlns:a16="http://schemas.microsoft.com/office/drawing/2014/main" id="{E6E696FD-A147-4A40-A0B6-8F4458390058}"/>
              </a:ext>
            </a:extLst>
          </p:cNvPr>
          <p:cNvSpPr txBox="1"/>
          <p:nvPr/>
        </p:nvSpPr>
        <p:spPr>
          <a:xfrm>
            <a:off x="6407500" y="6276391"/>
            <a:ext cx="2155371" cy="400110"/>
          </a:xfrm>
          <a:prstGeom prst="rect">
            <a:avLst/>
          </a:prstGeom>
          <a:noFill/>
        </p:spPr>
        <p:txBody>
          <a:bodyPr wrap="square" rtlCol="0">
            <a:spAutoFit/>
          </a:bodyPr>
          <a:lstStyle/>
          <a:p>
            <a:r>
              <a:rPr lang="en-US" sz="2000" dirty="0"/>
              <a:t>4-pipe system</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rgbClr val="C00000"/>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par>
                                <p:cTn id="9" presetID="7" presetClass="emph" presetSubtype="2" fill="hold" nodeType="withEffect">
                                  <p:stCondLst>
                                    <p:cond delay="0"/>
                                  </p:stCondLst>
                                  <p:childTnLst>
                                    <p:animClr clrSpc="rgb" dir="cw">
                                      <p:cBhvr>
                                        <p:cTn id="10" dur="2000" fill="hold"/>
                                        <p:tgtEl>
                                          <p:spTgt spid="3"/>
                                        </p:tgtEl>
                                        <p:attrNameLst>
                                          <p:attrName>stroke.color</p:attrName>
                                        </p:attrNameLst>
                                      </p:cBhvr>
                                      <p:to>
                                        <a:srgbClr val="C00000"/>
                                      </p:to>
                                    </p:animClr>
                                    <p:set>
                                      <p:cBhvr>
                                        <p:cTn id="11" dur="2000" fill="hold"/>
                                        <p:tgtEl>
                                          <p:spTgt spid="3"/>
                                        </p:tgtEl>
                                        <p:attrNameLst>
                                          <p:attrName>stroke.on</p:attrName>
                                        </p:attrNameLst>
                                      </p:cBhvr>
                                      <p:to>
                                        <p:strVal val="true"/>
                                      </p:to>
                                    </p:set>
                                  </p:childTnLst>
                                </p:cTn>
                              </p:par>
                              <p:par>
                                <p:cTn id="12" presetID="1" presetClass="emph" presetSubtype="2" fill="hold" nodeType="withEffect">
                                  <p:stCondLst>
                                    <p:cond delay="0"/>
                                  </p:stCondLst>
                                  <p:childTnLst>
                                    <p:animClr clrSpc="rgb" dir="cw">
                                      <p:cBhvr>
                                        <p:cTn id="13" dur="2000" fill="hold"/>
                                        <p:tgtEl>
                                          <p:spTgt spid="12"/>
                                        </p:tgtEl>
                                        <p:attrNameLst>
                                          <p:attrName>fillcolor</p:attrName>
                                        </p:attrNameLst>
                                      </p:cBhvr>
                                      <p:to>
                                        <a:srgbClr val="C00000"/>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cTn>
                              </p:par>
                              <p:par>
                                <p:cTn id="16" presetID="7" presetClass="emph" presetSubtype="2" fill="hold" nodeType="withEffect">
                                  <p:stCondLst>
                                    <p:cond delay="0"/>
                                  </p:stCondLst>
                                  <p:childTnLst>
                                    <p:animClr clrSpc="rgb" dir="cw">
                                      <p:cBhvr>
                                        <p:cTn id="17" dur="2000" fill="hold"/>
                                        <p:tgtEl>
                                          <p:spTgt spid="12"/>
                                        </p:tgtEl>
                                        <p:attrNameLst>
                                          <p:attrName>stroke.color</p:attrName>
                                        </p:attrNameLst>
                                      </p:cBhvr>
                                      <p:to>
                                        <a:srgbClr val="C00000"/>
                                      </p:to>
                                    </p:animClr>
                                    <p:set>
                                      <p:cBhvr>
                                        <p:cTn id="18" dur="2000" fill="hold"/>
                                        <p:tgtEl>
                                          <p:spTgt spid="12"/>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D69FFF-4ADB-47DC-9730-A322D602A19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06944" y="1547409"/>
            <a:ext cx="5101739" cy="4972630"/>
          </a:xfrm>
          <a:prstGeom prst="rect">
            <a:avLst/>
          </a:prstGeom>
        </p:spPr>
      </p:pic>
      <p:sp>
        <p:nvSpPr>
          <p:cNvPr id="2" name="Title 1">
            <a:extLst>
              <a:ext uri="{FF2B5EF4-FFF2-40B4-BE49-F238E27FC236}">
                <a16:creationId xmlns:a16="http://schemas.microsoft.com/office/drawing/2014/main" id="{EF4DA9CD-AE9F-4EC5-B5B7-A86E95E17211}"/>
              </a:ext>
            </a:extLst>
          </p:cNvPr>
          <p:cNvSpPr>
            <a:spLocks noGrp="1"/>
          </p:cNvSpPr>
          <p:nvPr>
            <p:ph type="title"/>
          </p:nvPr>
        </p:nvSpPr>
        <p:spPr/>
        <p:txBody>
          <a:bodyPr/>
          <a:lstStyle/>
          <a:p>
            <a:r>
              <a:rPr lang="en-US" dirty="0"/>
              <a:t>Air Systems:  Basics</a:t>
            </a:r>
          </a:p>
        </p:txBody>
      </p:sp>
      <p:pic>
        <p:nvPicPr>
          <p:cNvPr id="5" name="Picture 4">
            <a:extLst>
              <a:ext uri="{FF2B5EF4-FFF2-40B4-BE49-F238E27FC236}">
                <a16:creationId xmlns:a16="http://schemas.microsoft.com/office/drawing/2014/main" id="{81494E7C-57E0-4901-AC16-4B7D98EEAB31}"/>
              </a:ext>
            </a:extLst>
          </p:cNvPr>
          <p:cNvPicPr>
            <a:picLocks noChangeAspect="1"/>
          </p:cNvPicPr>
          <p:nvPr/>
        </p:nvPicPr>
        <p:blipFill>
          <a:blip r:embed="rId4"/>
          <a:stretch>
            <a:fillRect/>
          </a:stretch>
        </p:blipFill>
        <p:spPr>
          <a:xfrm>
            <a:off x="535317" y="3321135"/>
            <a:ext cx="5720717" cy="3392853"/>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3" name="Rectangle 2">
            <a:extLst>
              <a:ext uri="{FF2B5EF4-FFF2-40B4-BE49-F238E27FC236}">
                <a16:creationId xmlns:a16="http://schemas.microsoft.com/office/drawing/2014/main" id="{930B653B-80FA-425A-BE95-70B636CA4483}"/>
              </a:ext>
            </a:extLst>
          </p:cNvPr>
          <p:cNvSpPr/>
          <p:nvPr/>
        </p:nvSpPr>
        <p:spPr>
          <a:xfrm>
            <a:off x="438412" y="1494862"/>
            <a:ext cx="2824111" cy="1569660"/>
          </a:xfrm>
          <a:prstGeom prst="rect">
            <a:avLst/>
          </a:prstGeom>
        </p:spPr>
        <p:txBody>
          <a:bodyPr wrap="square">
            <a:spAutoFit/>
          </a:bodyPr>
          <a:lstStyle/>
          <a:p>
            <a:pPr>
              <a:spcBef>
                <a:spcPct val="50000"/>
              </a:spcBef>
            </a:pPr>
            <a:r>
              <a:rPr lang="en-US" sz="2400" dirty="0">
                <a:latin typeface="+mn-lt"/>
              </a:rPr>
              <a:t>Return air (RA)</a:t>
            </a:r>
          </a:p>
          <a:p>
            <a:pPr>
              <a:spcBef>
                <a:spcPct val="50000"/>
              </a:spcBef>
            </a:pPr>
            <a:r>
              <a:rPr lang="en-US" sz="2400" dirty="0">
                <a:latin typeface="+mn-lt"/>
              </a:rPr>
              <a:t>Outside air (OA)</a:t>
            </a:r>
          </a:p>
          <a:p>
            <a:pPr>
              <a:spcBef>
                <a:spcPct val="50000"/>
              </a:spcBef>
            </a:pPr>
            <a:r>
              <a:rPr lang="en-US" sz="2400" dirty="0">
                <a:latin typeface="+mn-lt"/>
              </a:rPr>
              <a:t>Mixed air (MA)</a:t>
            </a:r>
          </a:p>
        </p:txBody>
      </p:sp>
      <p:sp>
        <p:nvSpPr>
          <p:cNvPr id="7" name="Oval 6">
            <a:extLst>
              <a:ext uri="{FF2B5EF4-FFF2-40B4-BE49-F238E27FC236}">
                <a16:creationId xmlns:a16="http://schemas.microsoft.com/office/drawing/2014/main" id="{B56B521F-B526-37DE-1509-429C13B96D8D}"/>
              </a:ext>
            </a:extLst>
          </p:cNvPr>
          <p:cNvSpPr/>
          <p:nvPr/>
        </p:nvSpPr>
        <p:spPr bwMode="auto">
          <a:xfrm>
            <a:off x="3217367" y="1434519"/>
            <a:ext cx="2618956" cy="1331258"/>
          </a:xfrm>
          <a:prstGeom prst="ellipse">
            <a:avLst/>
          </a:pr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11" name="Straight Arrow Connector 10">
            <a:extLst>
              <a:ext uri="{FF2B5EF4-FFF2-40B4-BE49-F238E27FC236}">
                <a16:creationId xmlns:a16="http://schemas.microsoft.com/office/drawing/2014/main" id="{4DFD3012-F361-B905-3742-0EA867F131D0}"/>
              </a:ext>
            </a:extLst>
          </p:cNvPr>
          <p:cNvCxnSpPr>
            <a:cxnSpLocks/>
          </p:cNvCxnSpPr>
          <p:nvPr/>
        </p:nvCxnSpPr>
        <p:spPr bwMode="auto">
          <a:xfrm flipH="1">
            <a:off x="3506944" y="2765777"/>
            <a:ext cx="365145" cy="440267"/>
          </a:xfrm>
          <a:prstGeom prst="straightConnector1">
            <a:avLst/>
          </a:prstGeom>
          <a:solidFill>
            <a:schemeClr val="accent1"/>
          </a:solidFill>
          <a:ln w="38100" cap="flat" cmpd="sng" algn="ctr">
            <a:solidFill>
              <a:schemeClr val="accent2"/>
            </a:solidFill>
            <a:prstDash val="solid"/>
            <a:round/>
            <a:headEnd type="none" w="med" len="med"/>
            <a:tailEnd type="triangle"/>
          </a:ln>
          <a:effectLst/>
        </p:spPr>
      </p:cxnSp>
    </p:spTree>
    <p:extLst>
      <p:ext uri="{BB962C8B-B14F-4D97-AF65-F5344CB8AC3E}">
        <p14:creationId xmlns:p14="http://schemas.microsoft.com/office/powerpoint/2010/main" val="3867059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04800" y="152400"/>
            <a:ext cx="5562600" cy="990600"/>
          </a:xfrm>
        </p:spPr>
        <p:txBody>
          <a:bodyPr/>
          <a:lstStyle/>
          <a:p>
            <a:r>
              <a:rPr lang="en-US" dirty="0"/>
              <a:t>Constant Volume With Reheat</a:t>
            </a:r>
          </a:p>
        </p:txBody>
      </p:sp>
      <p:pic>
        <p:nvPicPr>
          <p:cNvPr id="4" name="Picture 3" descr="Diagram of a cooling system&#10;&#10;Description automatically generated">
            <a:extLst>
              <a:ext uri="{FF2B5EF4-FFF2-40B4-BE49-F238E27FC236}">
                <a16:creationId xmlns:a16="http://schemas.microsoft.com/office/drawing/2014/main" id="{E51639DE-AD36-85FC-8E08-C27E74A13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28513"/>
            <a:ext cx="5825067" cy="4234824"/>
          </a:xfrm>
          <a:prstGeom prst="rect">
            <a:avLst/>
          </a:prstGeom>
        </p:spPr>
      </p:pic>
      <p:sp>
        <p:nvSpPr>
          <p:cNvPr id="5" name="TextBox 4">
            <a:extLst>
              <a:ext uri="{FF2B5EF4-FFF2-40B4-BE49-F238E27FC236}">
                <a16:creationId xmlns:a16="http://schemas.microsoft.com/office/drawing/2014/main" id="{52D887F0-0848-387F-3DD8-73F6A0C49E76}"/>
              </a:ext>
            </a:extLst>
          </p:cNvPr>
          <p:cNvSpPr txBox="1"/>
          <p:nvPr/>
        </p:nvSpPr>
        <p:spPr>
          <a:xfrm>
            <a:off x="6321778" y="2531328"/>
            <a:ext cx="2261663" cy="34163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Arial"/>
              <a:buChar char="•"/>
            </a:pPr>
            <a:r>
              <a:rPr lang="en-US" sz="1800" dirty="0">
                <a:latin typeface="+mj-lt"/>
                <a:cs typeface="Times New Roman" pitchFamily="18" charset="0"/>
              </a:rPr>
              <a:t>Central fan supplies constant amount of air</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Reheat coil used to control discharge temp</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CV fan systems with reheat are highly energy intensive </a:t>
            </a:r>
          </a:p>
        </p:txBody>
      </p:sp>
      <p:sp>
        <p:nvSpPr>
          <p:cNvPr id="6" name="TextBox 5">
            <a:extLst>
              <a:ext uri="{FF2B5EF4-FFF2-40B4-BE49-F238E27FC236}">
                <a16:creationId xmlns:a16="http://schemas.microsoft.com/office/drawing/2014/main" id="{0FCE98C3-F2B2-EA13-1C68-74085D9A159E}"/>
              </a:ext>
            </a:extLst>
          </p:cNvPr>
          <p:cNvSpPr txBox="1"/>
          <p:nvPr/>
        </p:nvSpPr>
        <p:spPr>
          <a:xfrm>
            <a:off x="2175003" y="6063337"/>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Tree>
    <p:extLst>
      <p:ext uri="{BB962C8B-B14F-4D97-AF65-F5344CB8AC3E}">
        <p14:creationId xmlns:p14="http://schemas.microsoft.com/office/powerpoint/2010/main" val="344583751"/>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04800" y="152400"/>
            <a:ext cx="6629400" cy="990600"/>
          </a:xfrm>
        </p:spPr>
        <p:txBody>
          <a:bodyPr/>
          <a:lstStyle/>
          <a:p>
            <a:r>
              <a:rPr lang="en-US" dirty="0"/>
              <a:t>Variable Air Volume With Reheat</a:t>
            </a:r>
          </a:p>
        </p:txBody>
      </p:sp>
      <p:pic>
        <p:nvPicPr>
          <p:cNvPr id="3" name="Picture 2" descr="Diagram of a cooling system&#10;&#10;Description automatically generated">
            <a:extLst>
              <a:ext uri="{FF2B5EF4-FFF2-40B4-BE49-F238E27FC236}">
                <a16:creationId xmlns:a16="http://schemas.microsoft.com/office/drawing/2014/main" id="{40F1323F-F2B3-C834-C85D-0DD24D55E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804546"/>
            <a:ext cx="5876090" cy="4339896"/>
          </a:xfrm>
          <a:prstGeom prst="rect">
            <a:avLst/>
          </a:prstGeom>
        </p:spPr>
      </p:pic>
      <p:sp>
        <p:nvSpPr>
          <p:cNvPr id="5" name="TextBox 4">
            <a:extLst>
              <a:ext uri="{FF2B5EF4-FFF2-40B4-BE49-F238E27FC236}">
                <a16:creationId xmlns:a16="http://schemas.microsoft.com/office/drawing/2014/main" id="{CC62AF39-DAE8-8B3B-8B08-A367E722C301}"/>
              </a:ext>
            </a:extLst>
          </p:cNvPr>
          <p:cNvSpPr txBox="1"/>
          <p:nvPr/>
        </p:nvSpPr>
        <p:spPr>
          <a:xfrm>
            <a:off x="6180890" y="1773725"/>
            <a:ext cx="2387319" cy="424731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285750" indent="-285750">
              <a:buFont typeface="Arial"/>
              <a:buChar char="•"/>
            </a:pPr>
            <a:r>
              <a:rPr lang="en-US" sz="1800" dirty="0">
                <a:latin typeface="+mj-lt"/>
                <a:cs typeface="Times New Roman" pitchFamily="18" charset="0"/>
              </a:rPr>
              <a:t>Central fan supplies cool air to VAV</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VAV modulates flow as needed to cool space</a:t>
            </a:r>
          </a:p>
          <a:p>
            <a:endParaRPr lang="en-US" sz="1800" dirty="0">
              <a:latin typeface="+mj-lt"/>
              <a:cs typeface="Times New Roman" pitchFamily="18" charset="0"/>
            </a:endParaRPr>
          </a:p>
          <a:p>
            <a:pPr marL="285750" indent="-285750">
              <a:buFont typeface="Arial"/>
              <a:buChar char="•"/>
            </a:pPr>
            <a:r>
              <a:rPr lang="en-US" sz="1800" dirty="0">
                <a:latin typeface="+mj-lt"/>
                <a:cs typeface="Times New Roman" pitchFamily="18" charset="0"/>
              </a:rPr>
              <a:t>When heating needed, VAV reduces flow to minimum &amp; uses reheat coil to control discharge temp</a:t>
            </a:r>
          </a:p>
        </p:txBody>
      </p:sp>
      <p:sp>
        <p:nvSpPr>
          <p:cNvPr id="6" name="TextBox 5">
            <a:extLst>
              <a:ext uri="{FF2B5EF4-FFF2-40B4-BE49-F238E27FC236}">
                <a16:creationId xmlns:a16="http://schemas.microsoft.com/office/drawing/2014/main" id="{2867A1D7-3775-6F8A-2B5A-6FCF2E51D034}"/>
              </a:ext>
            </a:extLst>
          </p:cNvPr>
          <p:cNvSpPr txBox="1"/>
          <p:nvPr/>
        </p:nvSpPr>
        <p:spPr>
          <a:xfrm>
            <a:off x="2232785" y="6144442"/>
            <a:ext cx="2461908" cy="246221"/>
          </a:xfrm>
          <a:prstGeom prst="rect">
            <a:avLst/>
          </a:prstGeom>
          <a:noFill/>
        </p:spPr>
        <p:txBody>
          <a:bodyPr wrap="square" rtlCol="0">
            <a:spAutoFit/>
          </a:bodyPr>
          <a:lstStyle/>
          <a:p>
            <a:r>
              <a:rPr lang="en-US" sz="1000" dirty="0">
                <a:latin typeface="+mn-lt"/>
                <a:cs typeface="Times New Roman" pitchFamily="18" charset="0"/>
              </a:rPr>
              <a:t>Image adapted from insulation.org</a:t>
            </a:r>
          </a:p>
        </p:txBody>
      </p:sp>
    </p:spTree>
    <p:extLst>
      <p:ext uri="{BB962C8B-B14F-4D97-AF65-F5344CB8AC3E}">
        <p14:creationId xmlns:p14="http://schemas.microsoft.com/office/powerpoint/2010/main" val="3586203959"/>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04800" y="228600"/>
            <a:ext cx="3581400" cy="990600"/>
          </a:xfrm>
        </p:spPr>
        <p:txBody>
          <a:bodyPr/>
          <a:lstStyle/>
          <a:p>
            <a:r>
              <a:rPr lang="en-US" dirty="0"/>
              <a:t>Dual Duct</a:t>
            </a:r>
          </a:p>
        </p:txBody>
      </p:sp>
      <p:pic>
        <p:nvPicPr>
          <p:cNvPr id="3" name="Picture 2" descr="A diagram of a heating system&#10;&#10;Description automatically generated">
            <a:extLst>
              <a:ext uri="{FF2B5EF4-FFF2-40B4-BE49-F238E27FC236}">
                <a16:creationId xmlns:a16="http://schemas.microsoft.com/office/drawing/2014/main" id="{53088A8F-6BD3-1913-8B45-0F1084495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95" y="1620451"/>
            <a:ext cx="8128494" cy="4803940"/>
          </a:xfrm>
          <a:prstGeom prst="rect">
            <a:avLst/>
          </a:prstGeom>
          <a:ln>
            <a:solidFill>
              <a:schemeClr val="tx1"/>
            </a:solidFill>
          </a:ln>
        </p:spPr>
      </p:pic>
    </p:spTree>
    <p:extLst>
      <p:ext uri="{BB962C8B-B14F-4D97-AF65-F5344CB8AC3E}">
        <p14:creationId xmlns:p14="http://schemas.microsoft.com/office/powerpoint/2010/main" val="660479183"/>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304800" y="228600"/>
            <a:ext cx="3962400" cy="990600"/>
          </a:xfrm>
        </p:spPr>
        <p:txBody>
          <a:bodyPr/>
          <a:lstStyle/>
          <a:p>
            <a:r>
              <a:rPr lang="en-US" dirty="0"/>
              <a:t>Multizone</a:t>
            </a:r>
          </a:p>
        </p:txBody>
      </p:sp>
      <p:pic>
        <p:nvPicPr>
          <p:cNvPr id="3" name="Picture 2" descr="A diagram of a multizone system&#10;&#10;Description automatically generated">
            <a:extLst>
              <a:ext uri="{FF2B5EF4-FFF2-40B4-BE49-F238E27FC236}">
                <a16:creationId xmlns:a16="http://schemas.microsoft.com/office/drawing/2014/main" id="{96FE3577-C76F-CD78-14D7-EA9CCCDB5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111" y="2236867"/>
            <a:ext cx="8185699" cy="3683565"/>
          </a:xfrm>
          <a:prstGeom prst="rect">
            <a:avLst/>
          </a:prstGeom>
        </p:spPr>
      </p:pic>
      <p:sp>
        <p:nvSpPr>
          <p:cNvPr id="5" name="TextBox 4">
            <a:extLst>
              <a:ext uri="{FF2B5EF4-FFF2-40B4-BE49-F238E27FC236}">
                <a16:creationId xmlns:a16="http://schemas.microsoft.com/office/drawing/2014/main" id="{B14A6AFC-F598-8CF2-A355-1395C5D06B4E}"/>
              </a:ext>
            </a:extLst>
          </p:cNvPr>
          <p:cNvSpPr txBox="1"/>
          <p:nvPr/>
        </p:nvSpPr>
        <p:spPr>
          <a:xfrm>
            <a:off x="666044" y="5689600"/>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2620849"/>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848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848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848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848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848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8488" name="Rectangle 8"/>
          <p:cNvSpPr>
            <a:spLocks noGrp="1" noChangeArrowheads="1"/>
          </p:cNvSpPr>
          <p:nvPr>
            <p:ph type="title"/>
          </p:nvPr>
        </p:nvSpPr>
        <p:spPr>
          <a:xfrm>
            <a:off x="304800" y="76200"/>
            <a:ext cx="5257800" cy="990600"/>
          </a:xfrm>
        </p:spPr>
        <p:txBody>
          <a:bodyPr lIns="90488" tIns="44450" rIns="90488" bIns="44450" anchor="b"/>
          <a:lstStyle/>
          <a:p>
            <a:r>
              <a:rPr lang="en-US" dirty="0">
                <a:solidFill>
                  <a:schemeClr val="tx1"/>
                </a:solidFill>
              </a:rPr>
              <a:t>Air System Fans</a:t>
            </a:r>
          </a:p>
        </p:txBody>
      </p:sp>
      <p:sp>
        <p:nvSpPr>
          <p:cNvPr id="148489" name="Rectangle 9"/>
          <p:cNvSpPr>
            <a:spLocks noGrp="1" noChangeArrowheads="1"/>
          </p:cNvSpPr>
          <p:nvPr>
            <p:ph type="body" sz="half" idx="1"/>
          </p:nvPr>
        </p:nvSpPr>
        <p:spPr>
          <a:xfrm>
            <a:off x="304800" y="1524001"/>
            <a:ext cx="7683640" cy="4987331"/>
          </a:xfrm>
        </p:spPr>
        <p:txBody>
          <a:bodyPr lIns="90488" tIns="44450" rIns="90488" bIns="44450" numCol="2"/>
          <a:lstStyle/>
          <a:p>
            <a:pPr marL="0" indent="0">
              <a:spcBef>
                <a:spcPts val="0"/>
              </a:spcBef>
            </a:pPr>
            <a:r>
              <a:rPr lang="en-US" sz="2400" b="1" dirty="0"/>
              <a:t>Types:</a:t>
            </a:r>
          </a:p>
          <a:p>
            <a:pPr marL="857250" lvl="1" indent="-457200">
              <a:spcBef>
                <a:spcPts val="0"/>
              </a:spcBef>
              <a:buFont typeface="Arial" panose="020B0604020202020204" pitchFamily="34" charset="0"/>
              <a:buChar char="•"/>
            </a:pPr>
            <a:r>
              <a:rPr lang="en-US" sz="2400" dirty="0"/>
              <a:t>Centrifugal</a:t>
            </a:r>
          </a:p>
          <a:p>
            <a:pPr marL="857250" lvl="1" indent="-457200">
              <a:spcBef>
                <a:spcPts val="0"/>
              </a:spcBef>
              <a:buFont typeface="Arial" panose="020B0604020202020204" pitchFamily="34" charset="0"/>
              <a:buChar char="•"/>
            </a:pPr>
            <a:r>
              <a:rPr lang="en-US" sz="2400" dirty="0"/>
              <a:t>Axial</a:t>
            </a:r>
          </a:p>
          <a:p>
            <a:pPr marL="0" indent="0">
              <a:spcBef>
                <a:spcPts val="600"/>
              </a:spcBef>
            </a:pPr>
            <a:r>
              <a:rPr lang="en-US" sz="2400" b="1" dirty="0"/>
              <a:t>System Pressures:</a:t>
            </a:r>
          </a:p>
          <a:p>
            <a:pPr marL="857250" lvl="1" indent="-457200">
              <a:spcBef>
                <a:spcPts val="0"/>
              </a:spcBef>
              <a:buFont typeface="Arial" panose="020B0604020202020204" pitchFamily="34" charset="0"/>
              <a:buChar char="•"/>
            </a:pPr>
            <a:r>
              <a:rPr lang="en-US" sz="2400" dirty="0"/>
              <a:t>Static</a:t>
            </a:r>
          </a:p>
          <a:p>
            <a:pPr marL="857250" lvl="1" indent="-457200">
              <a:spcBef>
                <a:spcPts val="0"/>
              </a:spcBef>
              <a:buFont typeface="Arial" panose="020B0604020202020204" pitchFamily="34" charset="0"/>
              <a:buChar char="•"/>
            </a:pPr>
            <a:r>
              <a:rPr lang="en-US" sz="2400" dirty="0"/>
              <a:t>Velocity</a:t>
            </a:r>
          </a:p>
          <a:p>
            <a:pPr marL="857250" lvl="1" indent="-457200">
              <a:spcBef>
                <a:spcPts val="0"/>
              </a:spcBef>
              <a:buFont typeface="Arial" panose="020B0604020202020204" pitchFamily="34" charset="0"/>
              <a:buChar char="•"/>
            </a:pPr>
            <a:r>
              <a:rPr lang="en-US" sz="2400" dirty="0"/>
              <a:t>Total </a:t>
            </a:r>
          </a:p>
          <a:p>
            <a:pPr marL="0" indent="0">
              <a:spcBef>
                <a:spcPts val="600"/>
              </a:spcBef>
            </a:pPr>
            <a:r>
              <a:rPr lang="en-US" sz="2400" b="1" dirty="0"/>
              <a:t>Controls:</a:t>
            </a:r>
          </a:p>
          <a:p>
            <a:pPr marL="857250" lvl="1" indent="-457200">
              <a:spcBef>
                <a:spcPts val="0"/>
              </a:spcBef>
              <a:buFont typeface="Arial" panose="020B0604020202020204" pitchFamily="34" charset="0"/>
              <a:buChar char="•"/>
            </a:pPr>
            <a:r>
              <a:rPr lang="en-US" sz="2400" dirty="0"/>
              <a:t>On/off</a:t>
            </a:r>
          </a:p>
          <a:p>
            <a:pPr marL="857250" lvl="1" indent="-457200">
              <a:spcBef>
                <a:spcPts val="0"/>
              </a:spcBef>
              <a:buFont typeface="Arial" panose="020B0604020202020204" pitchFamily="34" charset="0"/>
              <a:buChar char="•"/>
            </a:pPr>
            <a:r>
              <a:rPr lang="en-US" sz="2400" dirty="0"/>
              <a:t>VAV</a:t>
            </a:r>
          </a:p>
          <a:p>
            <a:pPr marL="857250" lvl="1" indent="-457200">
              <a:spcBef>
                <a:spcPts val="0"/>
              </a:spcBef>
              <a:buFont typeface="Arial" panose="020B0604020202020204" pitchFamily="34" charset="0"/>
              <a:buChar char="•"/>
            </a:pPr>
            <a:r>
              <a:rPr lang="en-US" sz="2400" dirty="0"/>
              <a:t>VFD</a:t>
            </a:r>
          </a:p>
          <a:p>
            <a:pPr marL="857250" lvl="1" indent="-457200">
              <a:spcBef>
                <a:spcPts val="0"/>
              </a:spcBef>
              <a:buFont typeface="Arial" panose="020B0604020202020204" pitchFamily="34" charset="0"/>
              <a:buChar char="•"/>
            </a:pPr>
            <a:r>
              <a:rPr lang="en-US" sz="2400" dirty="0"/>
              <a:t>VSD</a:t>
            </a:r>
          </a:p>
          <a:p>
            <a:pPr marL="0" indent="0">
              <a:spcBef>
                <a:spcPts val="600"/>
              </a:spcBef>
            </a:pPr>
            <a:r>
              <a:rPr lang="en-US" sz="2400" b="1" dirty="0"/>
              <a:t>Maintenance:</a:t>
            </a:r>
          </a:p>
          <a:p>
            <a:pPr marL="857250" lvl="1" indent="-457200">
              <a:spcBef>
                <a:spcPts val="0"/>
              </a:spcBef>
              <a:buFont typeface="Arial" panose="020B0604020202020204" pitchFamily="34" charset="0"/>
              <a:buChar char="•"/>
            </a:pPr>
            <a:r>
              <a:rPr lang="en-US" sz="2400" dirty="0"/>
              <a:t>Clean fan blades</a:t>
            </a:r>
          </a:p>
          <a:p>
            <a:pPr marL="857250" lvl="1" indent="-457200">
              <a:spcBef>
                <a:spcPts val="0"/>
              </a:spcBef>
              <a:buFont typeface="Arial" panose="020B0604020202020204" pitchFamily="34" charset="0"/>
              <a:buChar char="•"/>
            </a:pPr>
            <a:r>
              <a:rPr lang="en-US" sz="2400" dirty="0"/>
              <a:t>Lubricate motor</a:t>
            </a:r>
          </a:p>
          <a:p>
            <a:pPr marL="857250" lvl="1" indent="-457200">
              <a:spcBef>
                <a:spcPts val="0"/>
              </a:spcBef>
              <a:buFont typeface="Arial" panose="020B0604020202020204" pitchFamily="34" charset="0"/>
              <a:buChar char="•"/>
            </a:pPr>
            <a:r>
              <a:rPr lang="en-US" sz="2400" dirty="0"/>
              <a:t>Replace belts</a:t>
            </a:r>
          </a:p>
          <a:p>
            <a:pPr marL="0" indent="0">
              <a:spcBef>
                <a:spcPts val="600"/>
              </a:spcBef>
            </a:pPr>
            <a:r>
              <a:rPr lang="en-US" sz="2400" b="1" dirty="0"/>
              <a:t>Variable Loads:</a:t>
            </a:r>
            <a:br>
              <a:rPr lang="en-US" sz="2400" dirty="0"/>
            </a:br>
            <a:r>
              <a:rPr lang="en-US" sz="2400" dirty="0"/>
              <a:t>    use VAV/VFD</a:t>
            </a:r>
          </a:p>
        </p:txBody>
      </p:sp>
      <p:pic>
        <p:nvPicPr>
          <p:cNvPr id="148710" name="Picture 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144" y="3768968"/>
            <a:ext cx="2565056" cy="2742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2"/>
          <p:cNvSpPr>
            <a:spLocks noGrp="1" noChangeArrowheads="1"/>
          </p:cNvSpPr>
          <p:nvPr>
            <p:ph type="title"/>
          </p:nvPr>
        </p:nvSpPr>
        <p:spPr>
          <a:xfrm>
            <a:off x="304800" y="152400"/>
            <a:ext cx="6172200" cy="990600"/>
          </a:xfrm>
        </p:spPr>
        <p:txBody>
          <a:bodyPr/>
          <a:lstStyle/>
          <a:p>
            <a:r>
              <a:rPr lang="en-US" dirty="0"/>
              <a:t>ASHRAE Fan Types</a:t>
            </a:r>
          </a:p>
        </p:txBody>
      </p:sp>
      <p:sp>
        <p:nvSpPr>
          <p:cNvPr id="3" name="TextBox 2">
            <a:extLst>
              <a:ext uri="{FF2B5EF4-FFF2-40B4-BE49-F238E27FC236}">
                <a16:creationId xmlns:a16="http://schemas.microsoft.com/office/drawing/2014/main" id="{425A1EE8-20DF-92C5-BECE-E5B4A803ED2B}"/>
              </a:ext>
            </a:extLst>
          </p:cNvPr>
          <p:cNvSpPr txBox="1"/>
          <p:nvPr/>
        </p:nvSpPr>
        <p:spPr>
          <a:xfrm>
            <a:off x="1929838" y="1405021"/>
            <a:ext cx="1675459" cy="461665"/>
          </a:xfrm>
          <a:prstGeom prst="rect">
            <a:avLst/>
          </a:prstGeom>
          <a:noFill/>
        </p:spPr>
        <p:txBody>
          <a:bodyPr wrap="none" rtlCol="0">
            <a:spAutoFit/>
          </a:bodyPr>
          <a:lstStyle/>
          <a:p>
            <a:r>
              <a:rPr lang="en-US" dirty="0">
                <a:latin typeface="+mn-lt"/>
              </a:rPr>
              <a:t>Centrifugal</a:t>
            </a:r>
          </a:p>
        </p:txBody>
      </p:sp>
      <p:sp>
        <p:nvSpPr>
          <p:cNvPr id="4" name="TextBox 3">
            <a:extLst>
              <a:ext uri="{FF2B5EF4-FFF2-40B4-BE49-F238E27FC236}">
                <a16:creationId xmlns:a16="http://schemas.microsoft.com/office/drawing/2014/main" id="{9117B4AD-9AAC-0304-7545-E23994469B0B}"/>
              </a:ext>
            </a:extLst>
          </p:cNvPr>
          <p:cNvSpPr txBox="1"/>
          <p:nvPr/>
        </p:nvSpPr>
        <p:spPr>
          <a:xfrm>
            <a:off x="6689602" y="1435799"/>
            <a:ext cx="853119" cy="461665"/>
          </a:xfrm>
          <a:prstGeom prst="rect">
            <a:avLst/>
          </a:prstGeom>
          <a:noFill/>
        </p:spPr>
        <p:txBody>
          <a:bodyPr wrap="none" rtlCol="0">
            <a:spAutoFit/>
          </a:bodyPr>
          <a:lstStyle/>
          <a:p>
            <a:r>
              <a:rPr lang="en-US" dirty="0">
                <a:latin typeface="+mn-lt"/>
              </a:rPr>
              <a:t>Axial</a:t>
            </a:r>
          </a:p>
        </p:txBody>
      </p:sp>
      <p:pic>
        <p:nvPicPr>
          <p:cNvPr id="5" name="Picture 4" descr="A diagram of a fan&#10;&#10;Description automatically generated">
            <a:extLst>
              <a:ext uri="{FF2B5EF4-FFF2-40B4-BE49-F238E27FC236}">
                <a16:creationId xmlns:a16="http://schemas.microsoft.com/office/drawing/2014/main" id="{DAF544E6-9EAE-D92A-C9FB-12E99B8CE05A}"/>
              </a:ext>
            </a:extLst>
          </p:cNvPr>
          <p:cNvPicPr>
            <a:picLocks noChangeAspect="1"/>
          </p:cNvPicPr>
          <p:nvPr/>
        </p:nvPicPr>
        <p:blipFill>
          <a:blip r:embed="rId3">
            <a:extLst>
              <a:ext uri="{28A0092B-C50C-407E-A947-70E740481C1C}">
                <a14:useLocalDpi xmlns:a14="http://schemas.microsoft.com/office/drawing/2010/main" val="0"/>
              </a:ext>
            </a:extLst>
          </a:blip>
          <a:srcRect r="37653"/>
          <a:stretch/>
        </p:blipFill>
        <p:spPr>
          <a:xfrm>
            <a:off x="304800" y="1866686"/>
            <a:ext cx="3835677" cy="4727458"/>
          </a:xfrm>
          <a:prstGeom prst="rect">
            <a:avLst/>
          </a:prstGeom>
        </p:spPr>
      </p:pic>
      <p:pic>
        <p:nvPicPr>
          <p:cNvPr id="8" name="Picture 7" descr="A black screen with white text&#10;&#10;Description automatically generated">
            <a:extLst>
              <a:ext uri="{FF2B5EF4-FFF2-40B4-BE49-F238E27FC236}">
                <a16:creationId xmlns:a16="http://schemas.microsoft.com/office/drawing/2014/main" id="{614BB85B-D140-0AA4-DFD8-D47BD990BF18}"/>
              </a:ext>
            </a:extLst>
          </p:cNvPr>
          <p:cNvPicPr>
            <a:picLocks noChangeAspect="1"/>
          </p:cNvPicPr>
          <p:nvPr/>
        </p:nvPicPr>
        <p:blipFill>
          <a:blip r:embed="rId4">
            <a:extLst>
              <a:ext uri="{28A0092B-C50C-407E-A947-70E740481C1C}">
                <a14:useLocalDpi xmlns:a14="http://schemas.microsoft.com/office/drawing/2010/main" val="0"/>
              </a:ext>
            </a:extLst>
          </a:blip>
          <a:srcRect r="37564"/>
          <a:stretch/>
        </p:blipFill>
        <p:spPr>
          <a:xfrm>
            <a:off x="4771763" y="1897464"/>
            <a:ext cx="3835677" cy="2825515"/>
          </a:xfrm>
          <a:prstGeom prst="rect">
            <a:avLst/>
          </a:prstGeom>
        </p:spPr>
      </p:pic>
    </p:spTree>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462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462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462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463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463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4633" name="Rectangle 9"/>
          <p:cNvSpPr>
            <a:spLocks noGrp="1" noChangeArrowheads="1"/>
          </p:cNvSpPr>
          <p:nvPr>
            <p:ph idx="1"/>
          </p:nvPr>
        </p:nvSpPr>
        <p:spPr>
          <a:xfrm>
            <a:off x="343317" y="1598598"/>
            <a:ext cx="3565491" cy="4878402"/>
          </a:xfrm>
        </p:spPr>
        <p:txBody>
          <a:bodyPr lIns="90488" tIns="44450" rIns="90488" bIns="44450"/>
          <a:lstStyle/>
          <a:p>
            <a:pPr marL="0" indent="0">
              <a:spcBef>
                <a:spcPts val="600"/>
              </a:spcBef>
            </a:pPr>
            <a:r>
              <a:rPr lang="en-US" sz="3200" dirty="0"/>
              <a:t>Types</a:t>
            </a:r>
          </a:p>
          <a:p>
            <a:pPr marL="461963" lvl="1" indent="0">
              <a:spcBef>
                <a:spcPts val="600"/>
              </a:spcBef>
            </a:pPr>
            <a:r>
              <a:rPr lang="en-US" sz="3200" dirty="0"/>
              <a:t> Copper</a:t>
            </a:r>
          </a:p>
          <a:p>
            <a:pPr marL="461963" lvl="1" indent="0">
              <a:spcBef>
                <a:spcPts val="600"/>
              </a:spcBef>
            </a:pPr>
            <a:r>
              <a:rPr lang="en-US" sz="3200" dirty="0"/>
              <a:t> Aluminum</a:t>
            </a:r>
          </a:p>
          <a:p>
            <a:pPr marL="0" indent="0">
              <a:spcBef>
                <a:spcPts val="600"/>
              </a:spcBef>
            </a:pPr>
            <a:r>
              <a:rPr lang="en-US" sz="3200" dirty="0"/>
              <a:t>Maintenance</a:t>
            </a:r>
          </a:p>
          <a:p>
            <a:pPr marL="854075" lvl="1" indent="-392113">
              <a:spcBef>
                <a:spcPts val="600"/>
              </a:spcBef>
            </a:pPr>
            <a:r>
              <a:rPr lang="en-US" sz="3200" dirty="0"/>
              <a:t>Inspect/clean annually</a:t>
            </a:r>
          </a:p>
          <a:p>
            <a:pPr marL="854075" lvl="1" indent="-392113">
              <a:spcBef>
                <a:spcPts val="600"/>
              </a:spcBef>
            </a:pPr>
            <a:r>
              <a:rPr lang="en-US" sz="3200" dirty="0"/>
              <a:t>Replace filters</a:t>
            </a:r>
          </a:p>
        </p:txBody>
      </p:sp>
      <p:sp>
        <p:nvSpPr>
          <p:cNvPr id="154632" name="Rectangle 8"/>
          <p:cNvSpPr>
            <a:spLocks noGrp="1" noChangeArrowheads="1"/>
          </p:cNvSpPr>
          <p:nvPr>
            <p:ph type="title"/>
          </p:nvPr>
        </p:nvSpPr>
        <p:spPr>
          <a:xfrm>
            <a:off x="304800" y="381000"/>
            <a:ext cx="3086100" cy="723900"/>
          </a:xfrm>
        </p:spPr>
        <p:txBody>
          <a:bodyPr lIns="90488" tIns="44450" rIns="90488" bIns="44450" anchor="b"/>
          <a:lstStyle/>
          <a:p>
            <a:r>
              <a:rPr lang="en-US" dirty="0">
                <a:solidFill>
                  <a:schemeClr val="tx1"/>
                </a:solidFill>
              </a:rPr>
              <a:t>Coils</a:t>
            </a:r>
          </a:p>
        </p:txBody>
      </p:sp>
      <p:pic>
        <p:nvPicPr>
          <p:cNvPr id="154634" name="Picture 10" descr="Grp_HeatCoolCoils_Full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9019" y="2280429"/>
            <a:ext cx="5104981" cy="351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F8126-0D45-4DEB-A06A-5CF5D68520E1}"/>
              </a:ext>
            </a:extLst>
          </p:cNvPr>
          <p:cNvSpPr>
            <a:spLocks noGrp="1"/>
          </p:cNvSpPr>
          <p:nvPr>
            <p:ph type="title"/>
          </p:nvPr>
        </p:nvSpPr>
        <p:spPr/>
        <p:txBody>
          <a:bodyPr/>
          <a:lstStyle/>
          <a:p>
            <a:r>
              <a:rPr lang="en-US" dirty="0"/>
              <a:t>Mechanical Room</a:t>
            </a:r>
          </a:p>
        </p:txBody>
      </p:sp>
      <p:pic>
        <p:nvPicPr>
          <p:cNvPr id="4" name="Picture 3">
            <a:extLst>
              <a:ext uri="{FF2B5EF4-FFF2-40B4-BE49-F238E27FC236}">
                <a16:creationId xmlns:a16="http://schemas.microsoft.com/office/drawing/2014/main" id="{63047790-CBE2-445A-AE04-D7CA573AA8B9}"/>
              </a:ext>
            </a:extLst>
          </p:cNvPr>
          <p:cNvPicPr>
            <a:picLocks noChangeAspect="1"/>
          </p:cNvPicPr>
          <p:nvPr/>
        </p:nvPicPr>
        <p:blipFill>
          <a:blip r:embed="rId3"/>
          <a:stretch>
            <a:fillRect/>
          </a:stretch>
        </p:blipFill>
        <p:spPr>
          <a:xfrm>
            <a:off x="304800" y="1421814"/>
            <a:ext cx="8248254" cy="5436186"/>
          </a:xfrm>
          <a:prstGeom prst="rect">
            <a:avLst/>
          </a:prstGeom>
        </p:spPr>
      </p:pic>
      <p:sp>
        <p:nvSpPr>
          <p:cNvPr id="5" name="Rectangle 4">
            <a:extLst>
              <a:ext uri="{FF2B5EF4-FFF2-40B4-BE49-F238E27FC236}">
                <a16:creationId xmlns:a16="http://schemas.microsoft.com/office/drawing/2014/main" id="{77983404-25C5-4B4D-8340-DEC6FBE2FA28}"/>
              </a:ext>
            </a:extLst>
          </p:cNvPr>
          <p:cNvSpPr/>
          <p:nvPr/>
        </p:nvSpPr>
        <p:spPr>
          <a:xfrm>
            <a:off x="6931305" y="1537374"/>
            <a:ext cx="1834588" cy="338554"/>
          </a:xfrm>
          <a:prstGeom prst="rect">
            <a:avLst/>
          </a:prstGeom>
        </p:spPr>
        <p:txBody>
          <a:bodyPr wrap="square">
            <a:spAutoFit/>
          </a:bodyPr>
          <a:lstStyle/>
          <a:p>
            <a:r>
              <a:rPr lang="en-US" sz="1600" dirty="0">
                <a:solidFill>
                  <a:srgbClr val="0070C0"/>
                </a:solidFill>
                <a:hlinkClick r:id="rId4">
                  <a:extLst>
                    <a:ext uri="{A12FA001-AC4F-418D-AE19-62706E023703}">
                      <ahyp:hlinkClr xmlns:ahyp="http://schemas.microsoft.com/office/drawing/2018/hyperlinkcolor" val="tx"/>
                    </a:ext>
                  </a:extLst>
                </a:hlinkClick>
              </a:rPr>
              <a:t>https://sftool.gov</a:t>
            </a:r>
            <a:endParaRPr lang="en-US" sz="1600" dirty="0">
              <a:solidFill>
                <a:srgbClr val="0070C0"/>
              </a:solidFill>
            </a:endParaRPr>
          </a:p>
        </p:txBody>
      </p:sp>
    </p:spTree>
    <p:extLst>
      <p:ext uri="{BB962C8B-B14F-4D97-AF65-F5344CB8AC3E}">
        <p14:creationId xmlns:p14="http://schemas.microsoft.com/office/powerpoint/2010/main" val="390210200"/>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667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667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667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667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667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6681" name="Rectangle 9"/>
          <p:cNvSpPr>
            <a:spLocks noGrp="1" noChangeArrowheads="1"/>
          </p:cNvSpPr>
          <p:nvPr>
            <p:ph idx="1"/>
          </p:nvPr>
        </p:nvSpPr>
        <p:spPr>
          <a:xfrm>
            <a:off x="380999" y="1714500"/>
            <a:ext cx="8562033" cy="3429000"/>
          </a:xfrm>
        </p:spPr>
        <p:txBody>
          <a:bodyPr lIns="90488" tIns="44450" rIns="90488" bIns="44450" numCol="2"/>
          <a:lstStyle/>
          <a:p>
            <a:pPr marL="457200" indent="-457200">
              <a:spcBef>
                <a:spcPct val="50000"/>
              </a:spcBef>
              <a:buFont typeface="Arial" panose="020B0604020202020204" pitchFamily="34" charset="0"/>
              <a:buChar char="•"/>
            </a:pPr>
            <a:r>
              <a:rPr lang="en-US" sz="3200" dirty="0"/>
              <a:t>Control dampers</a:t>
            </a:r>
          </a:p>
          <a:p>
            <a:pPr marL="457200" indent="-457200">
              <a:spcBef>
                <a:spcPct val="50000"/>
              </a:spcBef>
              <a:buFont typeface="Arial" panose="020B0604020202020204" pitchFamily="34" charset="0"/>
              <a:buChar char="•"/>
            </a:pPr>
            <a:r>
              <a:rPr lang="en-US" sz="3200" dirty="0"/>
              <a:t>Airflow dampers</a:t>
            </a:r>
          </a:p>
          <a:p>
            <a:pPr marL="457200" indent="-457200">
              <a:spcBef>
                <a:spcPct val="50000"/>
              </a:spcBef>
              <a:buFont typeface="Arial" panose="020B0604020202020204" pitchFamily="34" charset="0"/>
              <a:buChar char="•"/>
            </a:pPr>
            <a:endParaRPr lang="en-US" sz="3200" dirty="0"/>
          </a:p>
          <a:p>
            <a:pPr marL="457200" indent="-457200">
              <a:spcBef>
                <a:spcPct val="50000"/>
              </a:spcBef>
              <a:buFont typeface="Arial" panose="020B0604020202020204" pitchFamily="34" charset="0"/>
              <a:buChar char="•"/>
            </a:pPr>
            <a:endParaRPr lang="en-US" sz="3200" dirty="0"/>
          </a:p>
          <a:p>
            <a:pPr marL="457200" indent="-457200">
              <a:spcBef>
                <a:spcPct val="50000"/>
              </a:spcBef>
              <a:buFont typeface="Arial" panose="020B0604020202020204" pitchFamily="34" charset="0"/>
              <a:buChar char="•"/>
            </a:pPr>
            <a:r>
              <a:rPr lang="en-US" sz="3200" dirty="0"/>
              <a:t>Balancing dampers</a:t>
            </a:r>
          </a:p>
          <a:p>
            <a:pPr marL="457200" indent="-457200">
              <a:spcBef>
                <a:spcPct val="50000"/>
              </a:spcBef>
              <a:buFont typeface="Arial" panose="020B0604020202020204" pitchFamily="34" charset="0"/>
              <a:buChar char="•"/>
            </a:pPr>
            <a:r>
              <a:rPr lang="en-US" sz="3200" dirty="0"/>
              <a:t>Fire &amp; smoke control</a:t>
            </a:r>
          </a:p>
        </p:txBody>
      </p:sp>
      <p:sp>
        <p:nvSpPr>
          <p:cNvPr id="156680" name="Rectangle 8"/>
          <p:cNvSpPr>
            <a:spLocks noGrp="1" noChangeArrowheads="1"/>
          </p:cNvSpPr>
          <p:nvPr>
            <p:ph type="title"/>
          </p:nvPr>
        </p:nvSpPr>
        <p:spPr>
          <a:xfrm>
            <a:off x="304800" y="457200"/>
            <a:ext cx="3581400" cy="647700"/>
          </a:xfrm>
        </p:spPr>
        <p:txBody>
          <a:bodyPr lIns="90488" tIns="44450" rIns="90488" bIns="44450" anchor="b"/>
          <a:lstStyle/>
          <a:p>
            <a:r>
              <a:rPr lang="en-US" dirty="0">
                <a:solidFill>
                  <a:schemeClr val="tx1"/>
                </a:solidFill>
              </a:rPr>
              <a:t>Dampers</a:t>
            </a:r>
          </a:p>
        </p:txBody>
      </p:sp>
      <p:pic>
        <p:nvPicPr>
          <p:cNvPr id="156682" name="Picture 10" descr="fsdma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287" y="3296132"/>
            <a:ext cx="5859426" cy="3561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3" name="Text Box 11"/>
          <p:cNvSpPr txBox="1">
            <a:spLocks noChangeArrowheads="1"/>
          </p:cNvSpPr>
          <p:nvPr/>
        </p:nvSpPr>
        <p:spPr bwMode="auto">
          <a:xfrm>
            <a:off x="6019800" y="6574795"/>
            <a:ext cx="1258678" cy="261610"/>
          </a:xfrm>
          <a:prstGeom prst="rect">
            <a:avLst/>
          </a:prstGeom>
          <a:noFill/>
          <a:ln w="6350">
            <a:noFill/>
            <a:miter lim="800000"/>
            <a:headEnd/>
            <a:tailEnd/>
          </a:ln>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100" dirty="0">
                <a:latin typeface="+mn-lt"/>
              </a:rPr>
              <a:t>Courtesy: Ruskin</a:t>
            </a:r>
          </a:p>
        </p:txBody>
      </p:sp>
      <p:sp>
        <p:nvSpPr>
          <p:cNvPr id="6" name="Arrow: Bent 5">
            <a:extLst>
              <a:ext uri="{FF2B5EF4-FFF2-40B4-BE49-F238E27FC236}">
                <a16:creationId xmlns:a16="http://schemas.microsoft.com/office/drawing/2014/main" id="{2F149160-DF4C-4F9E-960C-3533CCBD73C7}"/>
              </a:ext>
            </a:extLst>
          </p:cNvPr>
          <p:cNvSpPr/>
          <p:nvPr/>
        </p:nvSpPr>
        <p:spPr bwMode="auto">
          <a:xfrm rot="10800000">
            <a:off x="6936802" y="3148694"/>
            <a:ext cx="1129821" cy="1617784"/>
          </a:xfrm>
          <a:prstGeom prst="bentArrow">
            <a:avLst>
              <a:gd name="adj1" fmla="val 13439"/>
              <a:gd name="adj2" fmla="val 17885"/>
              <a:gd name="adj3" fmla="val 25889"/>
              <a:gd name="adj4" fmla="val 9796"/>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97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974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974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975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975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9753" name="Rectangle 9"/>
          <p:cNvSpPr>
            <a:spLocks noGrp="1" noChangeArrowheads="1"/>
          </p:cNvSpPr>
          <p:nvPr>
            <p:ph idx="1"/>
          </p:nvPr>
        </p:nvSpPr>
        <p:spPr>
          <a:xfrm>
            <a:off x="285750" y="1619250"/>
            <a:ext cx="7772400" cy="4114800"/>
          </a:xfrm>
        </p:spPr>
        <p:txBody>
          <a:bodyPr lIns="90488" tIns="44450" rIns="90488" bIns="44450"/>
          <a:lstStyle/>
          <a:p>
            <a:pPr marL="457200" indent="-457200">
              <a:spcBef>
                <a:spcPct val="50000"/>
              </a:spcBef>
              <a:buFont typeface="Arial" panose="020B0604020202020204" pitchFamily="34" charset="0"/>
              <a:buChar char="•"/>
            </a:pPr>
            <a:r>
              <a:rPr lang="en-US" sz="3200" dirty="0"/>
              <a:t>Air leakage</a:t>
            </a:r>
          </a:p>
          <a:p>
            <a:pPr marL="457200" indent="-457200">
              <a:spcBef>
                <a:spcPct val="50000"/>
              </a:spcBef>
              <a:buFont typeface="Arial" panose="020B0604020202020204" pitchFamily="34" charset="0"/>
              <a:buChar char="•"/>
            </a:pPr>
            <a:r>
              <a:rPr lang="en-US" sz="3200" dirty="0"/>
              <a:t>Damper seals</a:t>
            </a:r>
          </a:p>
          <a:p>
            <a:pPr marL="457200" indent="-457200">
              <a:spcBef>
                <a:spcPct val="50000"/>
              </a:spcBef>
              <a:buFont typeface="Arial" panose="020B0604020202020204" pitchFamily="34" charset="0"/>
              <a:buChar char="•"/>
            </a:pPr>
            <a:r>
              <a:rPr lang="en-US" sz="3200" dirty="0"/>
              <a:t>Adjustments</a:t>
            </a:r>
          </a:p>
          <a:p>
            <a:pPr marL="457200" indent="-457200">
              <a:spcBef>
                <a:spcPct val="50000"/>
              </a:spcBef>
              <a:buFont typeface="Arial" panose="020B0604020202020204" pitchFamily="34" charset="0"/>
              <a:buChar char="•"/>
            </a:pPr>
            <a:r>
              <a:rPr lang="en-US" sz="3200" dirty="0"/>
              <a:t>Preventive maintenance</a:t>
            </a:r>
          </a:p>
        </p:txBody>
      </p:sp>
      <p:sp>
        <p:nvSpPr>
          <p:cNvPr id="159752" name="Rectangle 8"/>
          <p:cNvSpPr>
            <a:spLocks noGrp="1" noChangeArrowheads="1"/>
          </p:cNvSpPr>
          <p:nvPr>
            <p:ph type="title"/>
          </p:nvPr>
        </p:nvSpPr>
        <p:spPr>
          <a:xfrm>
            <a:off x="285750" y="457200"/>
            <a:ext cx="6038850" cy="647700"/>
          </a:xfrm>
        </p:spPr>
        <p:txBody>
          <a:bodyPr lIns="90488" tIns="44450" rIns="90488" bIns="44450" anchor="b"/>
          <a:lstStyle/>
          <a:p>
            <a:r>
              <a:rPr lang="en-US" dirty="0">
                <a:solidFill>
                  <a:schemeClr val="tx1"/>
                </a:solidFill>
              </a:rPr>
              <a:t>Damper Maintenance</a:t>
            </a:r>
          </a:p>
        </p:txBody>
      </p:sp>
      <p:pic>
        <p:nvPicPr>
          <p:cNvPr id="11" name="Picture 5" descr="52">
            <a:extLst>
              <a:ext uri="{FF2B5EF4-FFF2-40B4-BE49-F238E27FC236}">
                <a16:creationId xmlns:a16="http://schemas.microsoft.com/office/drawing/2014/main" id="{E0172503-EEE9-4558-9FF1-71E8814F12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3703" y="4283519"/>
            <a:ext cx="2493924" cy="20921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4" descr="51">
            <a:extLst>
              <a:ext uri="{FF2B5EF4-FFF2-40B4-BE49-F238E27FC236}">
                <a16:creationId xmlns:a16="http://schemas.microsoft.com/office/drawing/2014/main" id="{47EEB0C5-2849-40F0-80B6-7FFAC444CE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1843" y="4777053"/>
            <a:ext cx="3239093" cy="15986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6" descr="53">
            <a:extLst>
              <a:ext uri="{FF2B5EF4-FFF2-40B4-BE49-F238E27FC236}">
                <a16:creationId xmlns:a16="http://schemas.microsoft.com/office/drawing/2014/main" id="{6DD921BC-88F6-4A81-852B-7C6222D097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3703" y="1814590"/>
            <a:ext cx="2493924" cy="2115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89509" name="Object 5"/>
          <p:cNvGraphicFramePr>
            <a:graphicFrameLocks noChangeAspect="1"/>
          </p:cNvGraphicFramePr>
          <p:nvPr/>
        </p:nvGraphicFramePr>
        <p:xfrm>
          <a:off x="1066800" y="1676400"/>
          <a:ext cx="6856413" cy="4689475"/>
        </p:xfrm>
        <a:graphic>
          <a:graphicData uri="http://schemas.openxmlformats.org/presentationml/2006/ole">
            <mc:AlternateContent xmlns:mc="http://schemas.openxmlformats.org/markup-compatibility/2006">
              <mc:Choice xmlns:v="urn:schemas-microsoft-com:vml" Requires="v">
                <p:oleObj name="Document" r:id="rId3" imgW="4572000" imgH="3127248" progId="Word.Document.8">
                  <p:embed/>
                </p:oleObj>
              </mc:Choice>
              <mc:Fallback>
                <p:oleObj name="Document" r:id="rId3" imgW="4572000" imgH="3127248" progId="Word.Document.8">
                  <p:embed/>
                  <p:pic>
                    <p:nvPicPr>
                      <p:cNvPr id="789509"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76400"/>
                        <a:ext cx="6856413" cy="4689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89510" name="Text Box 6"/>
          <p:cNvSpPr txBox="1">
            <a:spLocks noChangeArrowheads="1"/>
          </p:cNvSpPr>
          <p:nvPr/>
        </p:nvSpPr>
        <p:spPr bwMode="auto">
          <a:xfrm>
            <a:off x="5943600" y="6172200"/>
            <a:ext cx="2590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Arial" pitchFamily="34" charset="0"/>
              </a:rPr>
              <a:t>Source: New Buildings Institute - PIER</a:t>
            </a: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2" name="Title 1">
            <a:extLst>
              <a:ext uri="{FF2B5EF4-FFF2-40B4-BE49-F238E27FC236}">
                <a16:creationId xmlns:a16="http://schemas.microsoft.com/office/drawing/2014/main" id="{3FCFC5F3-07C3-4B94-9F29-3B3EB9346FD7}"/>
              </a:ext>
            </a:extLst>
          </p:cNvPr>
          <p:cNvSpPr>
            <a:spLocks noGrp="1"/>
          </p:cNvSpPr>
          <p:nvPr>
            <p:ph type="title"/>
          </p:nvPr>
        </p:nvSpPr>
        <p:spPr>
          <a:xfrm>
            <a:off x="304800" y="247650"/>
            <a:ext cx="6856412" cy="990600"/>
          </a:xfrm>
          <a:noFill/>
          <a:ln>
            <a:noFill/>
          </a:ln>
        </p:spPr>
        <p:txBody>
          <a:bodyPr>
            <a:noAutofit/>
          </a:bodyPr>
          <a:lstStyle/>
          <a:p>
            <a:r>
              <a:rPr lang="en-US" altLang="en-US" dirty="0"/>
              <a:t>Common Failure Modes for </a:t>
            </a:r>
            <a:br>
              <a:rPr lang="en-US" altLang="en-US" dirty="0"/>
            </a:br>
            <a:r>
              <a:rPr lang="en-US" altLang="en-US" dirty="0"/>
              <a:t>HVAC Equipment </a:t>
            </a:r>
            <a:endParaRPr lang="en-US" dirty="0"/>
          </a:p>
        </p:txBody>
      </p:sp>
    </p:spTree>
    <p:extLst>
      <p:ext uri="{BB962C8B-B14F-4D97-AF65-F5344CB8AC3E}">
        <p14:creationId xmlns:p14="http://schemas.microsoft.com/office/powerpoint/2010/main" val="3154426299"/>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050CC81-C1AF-4F8C-9C85-981575A70388}"/>
              </a:ext>
            </a:extLst>
          </p:cNvPr>
          <p:cNvSpPr/>
          <p:nvPr/>
        </p:nvSpPr>
        <p:spPr>
          <a:xfrm>
            <a:off x="7350368" y="0"/>
            <a:ext cx="1793631" cy="926629"/>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5C6F314-2C36-40F8-9A45-14BFE1E004E3}"/>
              </a:ext>
            </a:extLst>
          </p:cNvPr>
          <p:cNvSpPr/>
          <p:nvPr/>
        </p:nvSpPr>
        <p:spPr>
          <a:xfrm>
            <a:off x="7447083" y="-1429"/>
            <a:ext cx="1696916" cy="6866851"/>
          </a:xfrm>
          <a:prstGeom prst="rect">
            <a:avLst/>
          </a:prstGeom>
          <a:solidFill>
            <a:schemeClr val="accent4">
              <a:lumMod val="40000"/>
              <a:lumOff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EEF8A933-B578-4BA0-BAFC-87B5CDF89972}"/>
              </a:ext>
            </a:extLst>
          </p:cNvPr>
          <p:cNvGrpSpPr>
            <a:grpSpLocks noChangeAspect="1"/>
          </p:cNvGrpSpPr>
          <p:nvPr/>
        </p:nvGrpSpPr>
        <p:grpSpPr>
          <a:xfrm flipH="1">
            <a:off x="-42971" y="1428"/>
            <a:ext cx="7490055" cy="6866851"/>
            <a:chOff x="3162638" y="196644"/>
            <a:chExt cx="5813725" cy="5329999"/>
          </a:xfrm>
          <a:effectLst>
            <a:outerShdw blurRad="127000" dist="38100" algn="l" rotWithShape="0">
              <a:prstClr val="black">
                <a:alpha val="40000"/>
              </a:prstClr>
            </a:outerShdw>
          </a:effectLst>
        </p:grpSpPr>
        <p:pic>
          <p:nvPicPr>
            <p:cNvPr id="14" name="Picture Placeholder 3">
              <a:extLst>
                <a:ext uri="{FF2B5EF4-FFF2-40B4-BE49-F238E27FC236}">
                  <a16:creationId xmlns:a16="http://schemas.microsoft.com/office/drawing/2014/main" id="{1D07C40B-3BFC-4D4E-8596-E88F7BFC6F18}"/>
                </a:ext>
              </a:extLst>
            </p:cNvPr>
            <p:cNvPicPr>
              <a:picLocks noChangeAspect="1"/>
            </p:cNvPicPr>
            <p:nvPr/>
          </p:nvPicPr>
          <p:blipFill>
            <a:blip r:embed="rId3">
              <a:extLst>
                <a:ext uri="{28A0092B-C50C-407E-A947-70E740481C1C}">
                  <a14:useLocalDpi xmlns:a14="http://schemas.microsoft.com/office/drawing/2010/main" val="0"/>
                </a:ext>
              </a:extLst>
            </a:blip>
            <a:srcRect l="13689" r="13689"/>
            <a:stretch>
              <a:fillRect/>
            </a:stretch>
          </p:blipFill>
          <p:spPr>
            <a:xfrm>
              <a:off x="3174275" y="196644"/>
              <a:ext cx="5802088" cy="5329999"/>
            </a:xfrm>
            <a:custGeom>
              <a:avLst/>
              <a:gdLst>
                <a:gd name="connsiteX0" fmla="*/ 0 w 6636689"/>
                <a:gd name="connsiteY0" fmla="*/ 0 h 4856919"/>
                <a:gd name="connsiteX1" fmla="*/ 6636689 w 6636689"/>
                <a:gd name="connsiteY1" fmla="*/ 0 h 4856919"/>
                <a:gd name="connsiteX2" fmla="*/ 6636689 w 6636689"/>
                <a:gd name="connsiteY2" fmla="*/ 4856919 h 4856919"/>
                <a:gd name="connsiteX3" fmla="*/ 0 w 6636689"/>
                <a:gd name="connsiteY3" fmla="*/ 4856919 h 4856919"/>
              </a:gdLst>
              <a:ahLst/>
              <a:cxnLst>
                <a:cxn ang="0">
                  <a:pos x="connsiteX0" y="connsiteY0"/>
                </a:cxn>
                <a:cxn ang="0">
                  <a:pos x="connsiteX1" y="connsiteY1"/>
                </a:cxn>
                <a:cxn ang="0">
                  <a:pos x="connsiteX2" y="connsiteY2"/>
                </a:cxn>
                <a:cxn ang="0">
                  <a:pos x="connsiteX3" y="connsiteY3"/>
                </a:cxn>
              </a:cxnLst>
              <a:rect l="l" t="t" r="r" b="b"/>
              <a:pathLst>
                <a:path w="6636689" h="4856919">
                  <a:moveTo>
                    <a:pt x="0" y="0"/>
                  </a:moveTo>
                  <a:lnTo>
                    <a:pt x="6636689" y="0"/>
                  </a:lnTo>
                  <a:lnTo>
                    <a:pt x="6636689" y="4856919"/>
                  </a:lnTo>
                  <a:lnTo>
                    <a:pt x="0" y="4856919"/>
                  </a:lnTo>
                  <a:close/>
                </a:path>
              </a:pathLst>
            </a:custGeom>
          </p:spPr>
        </p:pic>
        <p:sp>
          <p:nvSpPr>
            <p:cNvPr id="15" name="Rectangle 14">
              <a:extLst>
                <a:ext uri="{FF2B5EF4-FFF2-40B4-BE49-F238E27FC236}">
                  <a16:creationId xmlns:a16="http://schemas.microsoft.com/office/drawing/2014/main" id="{640F711F-3601-4DC0-BB58-956E4A48E836}"/>
                </a:ext>
              </a:extLst>
            </p:cNvPr>
            <p:cNvSpPr/>
            <p:nvPr/>
          </p:nvSpPr>
          <p:spPr>
            <a:xfrm>
              <a:off x="3162638" y="196644"/>
              <a:ext cx="5802087" cy="5329999"/>
            </a:xfrm>
            <a:prstGeom prst="rect">
              <a:avLst/>
            </a:prstGeom>
            <a:solidFill>
              <a:srgbClr val="2A599E">
                <a:alpha val="2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dirty="0"/>
            </a:p>
          </p:txBody>
        </p:sp>
      </p:grpSp>
      <p:sp>
        <p:nvSpPr>
          <p:cNvPr id="11" name="Rectangle 10">
            <a:extLst>
              <a:ext uri="{FF2B5EF4-FFF2-40B4-BE49-F238E27FC236}">
                <a16:creationId xmlns:a16="http://schemas.microsoft.com/office/drawing/2014/main" id="{C3C51B96-B053-4E6B-8701-ECD76038B71E}"/>
              </a:ext>
            </a:extLst>
          </p:cNvPr>
          <p:cNvSpPr/>
          <p:nvPr/>
        </p:nvSpPr>
        <p:spPr>
          <a:xfrm>
            <a:off x="4228246" y="1327687"/>
            <a:ext cx="4914982" cy="2465380"/>
          </a:xfrm>
          <a:prstGeom prst="rect">
            <a:avLst/>
          </a:prstGeom>
          <a:solidFill>
            <a:schemeClr val="bg1">
              <a:lumMod val="95000"/>
              <a:alpha val="80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50178" name="Rectangle 3">
            <a:extLst>
              <a:ext uri="{FF2B5EF4-FFF2-40B4-BE49-F238E27FC236}">
                <a16:creationId xmlns:a16="http://schemas.microsoft.com/office/drawing/2014/main" id="{98FCC6FF-56D5-45E4-891F-01D2CECE4E48}"/>
              </a:ext>
            </a:extLst>
          </p:cNvPr>
          <p:cNvSpPr>
            <a:spLocks noGrp="1" noChangeArrowheads="1"/>
          </p:cNvSpPr>
          <p:nvPr>
            <p:ph type="subTitle" idx="4294967295"/>
          </p:nvPr>
        </p:nvSpPr>
        <p:spPr>
          <a:xfrm>
            <a:off x="4219453" y="2006808"/>
            <a:ext cx="4905375" cy="1381125"/>
          </a:xfrm>
          <a:noFill/>
        </p:spPr>
        <p:txBody>
          <a:bodyPr>
            <a:normAutofit/>
          </a:bodyPr>
          <a:lstStyle/>
          <a:p>
            <a:pPr marL="0" indent="0" algn="ctr" eaLnBrk="1" hangingPunct="1">
              <a:spcBef>
                <a:spcPct val="0"/>
              </a:spcBef>
              <a:buFont typeface="Arial" panose="020B0604020202020204" pitchFamily="34" charset="0"/>
              <a:buNone/>
            </a:pPr>
            <a:r>
              <a:rPr lang="en-US" altLang="en-US" sz="2800" dirty="0"/>
              <a:t>Mechanical Room Comp</a:t>
            </a:r>
            <a:r>
              <a:rPr lang="en-US" altLang="en-US" dirty="0"/>
              <a:t>onents</a:t>
            </a:r>
            <a:endParaRPr lang="en-US" altLang="en-US" sz="2800" dirty="0"/>
          </a:p>
        </p:txBody>
      </p:sp>
      <p:sp>
        <p:nvSpPr>
          <p:cNvPr id="50181" name="Rectangle 2">
            <a:extLst>
              <a:ext uri="{FF2B5EF4-FFF2-40B4-BE49-F238E27FC236}">
                <a16:creationId xmlns:a16="http://schemas.microsoft.com/office/drawing/2014/main" id="{C8D08A96-D12D-49D0-B6CD-189F817269FE}"/>
              </a:ext>
            </a:extLst>
          </p:cNvPr>
          <p:cNvSpPr>
            <a:spLocks noGrp="1" noChangeArrowheads="1"/>
          </p:cNvSpPr>
          <p:nvPr>
            <p:ph type="ctrTitle" idx="4294967295"/>
          </p:nvPr>
        </p:nvSpPr>
        <p:spPr>
          <a:xfrm>
            <a:off x="4078994" y="1324830"/>
            <a:ext cx="4906962" cy="842963"/>
          </a:xfrm>
          <a:prstGeom prst="rect">
            <a:avLst/>
          </a:prstGeom>
          <a:noFill/>
        </p:spPr>
        <p:txBody>
          <a:bodyPr anchor="ctr"/>
          <a:lstStyle/>
          <a:p>
            <a:pPr algn="ctr" eaLnBrk="1" hangingPunct="1"/>
            <a:r>
              <a:rPr lang="en-US" altLang="en-US" sz="3500" b="0" dirty="0">
                <a:solidFill>
                  <a:schemeClr val="accent1">
                    <a:lumMod val="50000"/>
                  </a:schemeClr>
                </a:solidFill>
              </a:rPr>
              <a:t>Learning Activity #2</a:t>
            </a:r>
          </a:p>
        </p:txBody>
      </p:sp>
      <p:sp>
        <p:nvSpPr>
          <p:cNvPr id="3" name="TextBox 2">
            <a:extLst>
              <a:ext uri="{FF2B5EF4-FFF2-40B4-BE49-F238E27FC236}">
                <a16:creationId xmlns:a16="http://schemas.microsoft.com/office/drawing/2014/main" id="{8DDC63A8-F733-8EFE-97CF-111247058D62}"/>
              </a:ext>
            </a:extLst>
          </p:cNvPr>
          <p:cNvSpPr txBox="1"/>
          <p:nvPr/>
        </p:nvSpPr>
        <p:spPr>
          <a:xfrm>
            <a:off x="5356945" y="2990883"/>
            <a:ext cx="2657583" cy="707886"/>
          </a:xfrm>
          <a:prstGeom prst="rect">
            <a:avLst/>
          </a:prstGeom>
          <a:noFill/>
        </p:spPr>
        <p:txBody>
          <a:bodyPr wrap="square" rtlCol="0">
            <a:spAutoFit/>
          </a:bodyPr>
          <a:lstStyle/>
          <a:p>
            <a:pPr algn="ctr"/>
            <a:r>
              <a:rPr lang="en-US" sz="2000" i="1" dirty="0">
                <a:latin typeface="+mn-lt"/>
              </a:rPr>
              <a:t>Turn to the Appendix of your handbook</a:t>
            </a:r>
          </a:p>
        </p:txBody>
      </p:sp>
    </p:spTree>
    <p:extLst>
      <p:ext uri="{BB962C8B-B14F-4D97-AF65-F5344CB8AC3E}">
        <p14:creationId xmlns:p14="http://schemas.microsoft.com/office/powerpoint/2010/main" val="3563160759"/>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74CC-4318-4F43-BBF1-190B7A04F96B}"/>
              </a:ext>
            </a:extLst>
          </p:cNvPr>
          <p:cNvSpPr>
            <a:spLocks noGrp="1"/>
          </p:cNvSpPr>
          <p:nvPr>
            <p:ph type="title"/>
          </p:nvPr>
        </p:nvSpPr>
        <p:spPr/>
        <p:txBody>
          <a:bodyPr/>
          <a:lstStyle/>
          <a:p>
            <a:r>
              <a:rPr lang="en-US" dirty="0"/>
              <a:t>Ventilation </a:t>
            </a:r>
          </a:p>
        </p:txBody>
      </p:sp>
      <p:pic>
        <p:nvPicPr>
          <p:cNvPr id="4" name="Picture 3" descr="Diagram of a diagram of air flow&#10;&#10;Description automatically generated">
            <a:extLst>
              <a:ext uri="{FF2B5EF4-FFF2-40B4-BE49-F238E27FC236}">
                <a16:creationId xmlns:a16="http://schemas.microsoft.com/office/drawing/2014/main" id="{F47E3F3F-23F9-4258-A532-3A8F80118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157" y="1638084"/>
            <a:ext cx="4004822" cy="3181350"/>
          </a:xfrm>
          <a:prstGeom prst="rect">
            <a:avLst/>
          </a:prstGeom>
        </p:spPr>
      </p:pic>
      <p:pic>
        <p:nvPicPr>
          <p:cNvPr id="8" name="Picture 7" descr="Diagram of a ventilation system&#10;&#10;Description automatically generated">
            <a:extLst>
              <a:ext uri="{FF2B5EF4-FFF2-40B4-BE49-F238E27FC236}">
                <a16:creationId xmlns:a16="http://schemas.microsoft.com/office/drawing/2014/main" id="{1E8CB927-0249-575F-25C6-B87F607AA153}"/>
              </a:ext>
            </a:extLst>
          </p:cNvPr>
          <p:cNvPicPr>
            <a:picLocks noChangeAspect="1"/>
          </p:cNvPicPr>
          <p:nvPr/>
        </p:nvPicPr>
        <p:blipFill>
          <a:blip r:embed="rId4">
            <a:extLst>
              <a:ext uri="{28A0092B-C50C-407E-A947-70E740481C1C}">
                <a14:useLocalDpi xmlns:a14="http://schemas.microsoft.com/office/drawing/2010/main" val="0"/>
              </a:ext>
            </a:extLst>
          </a:blip>
          <a:srcRect l="-278" t="1354" r="278" b="731"/>
          <a:stretch/>
        </p:blipFill>
        <p:spPr>
          <a:xfrm>
            <a:off x="4480028" y="1930400"/>
            <a:ext cx="4054125" cy="4538192"/>
          </a:xfrm>
          <a:prstGeom prst="rect">
            <a:avLst/>
          </a:prstGeom>
          <a:ln>
            <a:solidFill>
              <a:schemeClr val="tx1"/>
            </a:solidFill>
          </a:ln>
        </p:spPr>
      </p:pic>
      <p:sp>
        <p:nvSpPr>
          <p:cNvPr id="11" name="TextBox 10">
            <a:extLst>
              <a:ext uri="{FF2B5EF4-FFF2-40B4-BE49-F238E27FC236}">
                <a16:creationId xmlns:a16="http://schemas.microsoft.com/office/drawing/2014/main" id="{73548505-1E21-B835-A9FC-AE993F16DD24}"/>
              </a:ext>
            </a:extLst>
          </p:cNvPr>
          <p:cNvSpPr txBox="1"/>
          <p:nvPr/>
        </p:nvSpPr>
        <p:spPr>
          <a:xfrm>
            <a:off x="802472" y="1638084"/>
            <a:ext cx="933269" cy="461665"/>
          </a:xfrm>
          <a:prstGeom prst="rect">
            <a:avLst/>
          </a:prstGeom>
          <a:solidFill>
            <a:schemeClr val="bg1"/>
          </a:solidFill>
        </p:spPr>
        <p:txBody>
          <a:bodyPr wrap="none" rtlCol="0">
            <a:spAutoFit/>
          </a:bodyPr>
          <a:lstStyle/>
          <a:p>
            <a:r>
              <a:rPr lang="en-US" sz="1200" dirty="0">
                <a:latin typeface="Arial" panose="020B0604020202020204" pitchFamily="34" charset="0"/>
              </a:rPr>
              <a:t>Exhaust of</a:t>
            </a:r>
          </a:p>
          <a:p>
            <a:r>
              <a:rPr lang="en-US" sz="1200" dirty="0">
                <a:latin typeface="Arial" panose="020B0604020202020204" pitchFamily="34" charset="0"/>
              </a:rPr>
              <a:t>polluted air</a:t>
            </a:r>
          </a:p>
        </p:txBody>
      </p:sp>
      <p:sp>
        <p:nvSpPr>
          <p:cNvPr id="12" name="TextBox 11">
            <a:extLst>
              <a:ext uri="{FF2B5EF4-FFF2-40B4-BE49-F238E27FC236}">
                <a16:creationId xmlns:a16="http://schemas.microsoft.com/office/drawing/2014/main" id="{456E4116-4C7C-CDD8-392A-D6F191518265}"/>
              </a:ext>
            </a:extLst>
          </p:cNvPr>
          <p:cNvSpPr txBox="1"/>
          <p:nvPr/>
        </p:nvSpPr>
        <p:spPr>
          <a:xfrm>
            <a:off x="2918967" y="1868340"/>
            <a:ext cx="790601" cy="461665"/>
          </a:xfrm>
          <a:prstGeom prst="rect">
            <a:avLst/>
          </a:prstGeom>
          <a:solidFill>
            <a:schemeClr val="bg1"/>
          </a:solidFill>
        </p:spPr>
        <p:txBody>
          <a:bodyPr wrap="none" rtlCol="0">
            <a:spAutoFit/>
          </a:bodyPr>
          <a:lstStyle/>
          <a:p>
            <a:r>
              <a:rPr lang="en-US" sz="1200" dirty="0">
                <a:latin typeface="Arial" panose="020B0604020202020204" pitchFamily="34" charset="0"/>
              </a:rPr>
              <a:t>Fresh air</a:t>
            </a:r>
          </a:p>
          <a:p>
            <a:r>
              <a:rPr lang="en-US" sz="1200" dirty="0">
                <a:latin typeface="Arial" panose="020B0604020202020204" pitchFamily="34" charset="0"/>
              </a:rPr>
              <a:t>supply</a:t>
            </a:r>
          </a:p>
        </p:txBody>
      </p:sp>
    </p:spTree>
    <p:extLst>
      <p:ext uri="{BB962C8B-B14F-4D97-AF65-F5344CB8AC3E}">
        <p14:creationId xmlns:p14="http://schemas.microsoft.com/office/powerpoint/2010/main" val="937558822"/>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685800" y="1515835"/>
            <a:ext cx="7772400" cy="4458464"/>
          </a:xfrm>
        </p:spPr>
        <p:txBody>
          <a:bodyPr/>
          <a:lstStyle/>
          <a:p>
            <a:r>
              <a:rPr lang="en-US" sz="3200" dirty="0"/>
              <a:t>What is the primary purpose of ventilation?</a:t>
            </a:r>
          </a:p>
          <a:p>
            <a:pPr marL="514350" indent="-514350">
              <a:buFont typeface="+mj-lt"/>
              <a:buAutoNum type="alphaLcPeriod"/>
            </a:pPr>
            <a:r>
              <a:rPr lang="en-US" sz="3200" dirty="0"/>
              <a:t>Supplying air to increase occupant satisfaction</a:t>
            </a:r>
          </a:p>
          <a:p>
            <a:pPr marL="514350" indent="-514350">
              <a:buFont typeface="+mj-lt"/>
              <a:buAutoNum type="alphaLcPeriod"/>
            </a:pPr>
            <a:r>
              <a:rPr lang="en-US" sz="3200" dirty="0"/>
              <a:t>Controlling air</a:t>
            </a:r>
            <a:br>
              <a:rPr lang="en-US" sz="3200" dirty="0"/>
            </a:br>
            <a:r>
              <a:rPr lang="en-US" sz="3200" dirty="0"/>
              <a:t>contaminant levels,</a:t>
            </a:r>
            <a:br>
              <a:rPr lang="en-US" sz="3200" dirty="0"/>
            </a:br>
            <a:r>
              <a:rPr lang="en-US" sz="3200" dirty="0"/>
              <a:t>humidity, or temperature</a:t>
            </a:r>
          </a:p>
          <a:p>
            <a:pPr marL="514350" indent="-514350">
              <a:buFont typeface="+mj-lt"/>
              <a:buAutoNum type="alphaLcPeriod"/>
            </a:pPr>
            <a:r>
              <a:rPr lang="en-US" sz="3200" dirty="0"/>
              <a:t>Providing heating and</a:t>
            </a:r>
            <a:br>
              <a:rPr lang="en-US" sz="3200" dirty="0"/>
            </a:br>
            <a:r>
              <a:rPr lang="en-US" sz="3200" dirty="0"/>
              <a:t>cooling to indoor spaces</a:t>
            </a:r>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tx1">
                    <a:lumMod val="85000"/>
                    <a:lumOff val="15000"/>
                  </a:schemeClr>
                </a:solidFill>
              </a:rPr>
              <a:t>Discussion Question </a:t>
            </a:r>
          </a:p>
        </p:txBody>
      </p:sp>
    </p:spTree>
    <p:extLst>
      <p:ext uri="{BB962C8B-B14F-4D97-AF65-F5344CB8AC3E}">
        <p14:creationId xmlns:p14="http://schemas.microsoft.com/office/powerpoint/2010/main" val="256399029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FB0E1-6FE6-2D9B-5201-89C91A656B5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5CA98AA2-1EC4-5839-C8B1-40F2397E4815}"/>
              </a:ext>
            </a:extLst>
          </p:cNvPr>
          <p:cNvGrpSpPr/>
          <p:nvPr/>
        </p:nvGrpSpPr>
        <p:grpSpPr>
          <a:xfrm>
            <a:off x="-30514" y="3290438"/>
            <a:ext cx="9195053" cy="3567562"/>
            <a:chOff x="-40687" y="2101252"/>
            <a:chExt cx="12260071" cy="4756750"/>
          </a:xfrm>
          <a:solidFill>
            <a:schemeClr val="accent5">
              <a:lumMod val="50000"/>
            </a:schemeClr>
          </a:solidFill>
        </p:grpSpPr>
        <p:sp>
          <p:nvSpPr>
            <p:cNvPr id="4" name="Freeform 3">
              <a:extLst>
                <a:ext uri="{FF2B5EF4-FFF2-40B4-BE49-F238E27FC236}">
                  <a16:creationId xmlns:a16="http://schemas.microsoft.com/office/drawing/2014/main" id="{B8C3D036-5958-11D0-62CB-62EDA6CA4199}"/>
                </a:ext>
              </a:extLst>
            </p:cNvPr>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F6AA16BB-AF76-2ECC-2ABE-58087AE9D06A}"/>
                </a:ext>
              </a:extLst>
            </p:cNvPr>
            <p:cNvGrpSpPr/>
            <p:nvPr/>
          </p:nvGrpSpPr>
          <p:grpSpPr>
            <a:xfrm>
              <a:off x="-40687" y="5966492"/>
              <a:ext cx="12260071" cy="891510"/>
              <a:chOff x="-40687" y="5966492"/>
              <a:chExt cx="12260071" cy="891510"/>
            </a:xfrm>
            <a:grpFill/>
          </p:grpSpPr>
          <p:sp>
            <p:nvSpPr>
              <p:cNvPr id="6" name="Freeform 5">
                <a:extLst>
                  <a:ext uri="{FF2B5EF4-FFF2-40B4-BE49-F238E27FC236}">
                    <a16:creationId xmlns:a16="http://schemas.microsoft.com/office/drawing/2014/main" id="{2AB54B5B-1A00-E4DA-AA2D-B9FCABF2389E}"/>
                  </a:ext>
                </a:extLst>
              </p:cNvPr>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167B9CE2-9993-68B8-58BD-E3B0C528AE07}"/>
                  </a:ext>
                </a:extLst>
              </p:cNvPr>
              <p:cNvGrpSpPr/>
              <p:nvPr/>
            </p:nvGrpSpPr>
            <p:grpSpPr>
              <a:xfrm>
                <a:off x="-40687" y="5966492"/>
                <a:ext cx="12232687" cy="371538"/>
                <a:chOff x="-40687" y="5966492"/>
                <a:chExt cx="12232687" cy="371538"/>
              </a:xfrm>
              <a:grpFill/>
            </p:grpSpPr>
            <p:grpSp>
              <p:nvGrpSpPr>
                <p:cNvPr id="8" name="Group 7">
                  <a:extLst>
                    <a:ext uri="{FF2B5EF4-FFF2-40B4-BE49-F238E27FC236}">
                      <a16:creationId xmlns:a16="http://schemas.microsoft.com/office/drawing/2014/main" id="{4915A8B2-F8EB-BDEE-E866-2037B5804EAD}"/>
                    </a:ext>
                  </a:extLst>
                </p:cNvPr>
                <p:cNvGrpSpPr/>
                <p:nvPr/>
              </p:nvGrpSpPr>
              <p:grpSpPr>
                <a:xfrm>
                  <a:off x="-40687" y="6274230"/>
                  <a:ext cx="12232687" cy="63800"/>
                  <a:chOff x="-40687" y="6274230"/>
                  <a:chExt cx="12232687" cy="63800"/>
                </a:xfrm>
                <a:grpFill/>
              </p:grpSpPr>
              <p:sp>
                <p:nvSpPr>
                  <p:cNvPr id="13" name="Freeform 12">
                    <a:extLst>
                      <a:ext uri="{FF2B5EF4-FFF2-40B4-BE49-F238E27FC236}">
                        <a16:creationId xmlns:a16="http://schemas.microsoft.com/office/drawing/2014/main" id="{B82D29ED-D675-9EF2-CA85-C63B99815B19}"/>
                      </a:ext>
                    </a:extLst>
                  </p:cNvPr>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089CA92B-EE27-949E-33EA-C8C28C01B570}"/>
                      </a:ext>
                    </a:extLst>
                  </p:cNvPr>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F97EEA59-4BA8-C170-8CBD-886116DD19EB}"/>
                    </a:ext>
                  </a:extLst>
                </p:cNvPr>
                <p:cNvGrpSpPr/>
                <p:nvPr/>
              </p:nvGrpSpPr>
              <p:grpSpPr>
                <a:xfrm>
                  <a:off x="8135120" y="5966492"/>
                  <a:ext cx="936634" cy="369980"/>
                  <a:chOff x="8135120" y="5966492"/>
                  <a:chExt cx="936634" cy="369980"/>
                </a:xfrm>
                <a:grpFill/>
              </p:grpSpPr>
              <p:sp>
                <p:nvSpPr>
                  <p:cNvPr id="10" name="Freeform 9">
                    <a:extLst>
                      <a:ext uri="{FF2B5EF4-FFF2-40B4-BE49-F238E27FC236}">
                        <a16:creationId xmlns:a16="http://schemas.microsoft.com/office/drawing/2014/main" id="{6C97DD1F-6321-F835-5D12-848BBD296F44}"/>
                      </a:ext>
                    </a:extLst>
                  </p:cNvPr>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626A9869-C7EF-9478-9C63-FDD1CE00CA21}"/>
                      </a:ext>
                    </a:extLst>
                  </p:cNvPr>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EB1C99C6-85E6-3380-CE97-8B2919647BAA}"/>
                      </a:ext>
                    </a:extLst>
                  </p:cNvPr>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C6B7297D-8421-21DD-6463-7713CF778DB0}"/>
              </a:ext>
            </a:extLst>
          </p:cNvPr>
          <p:cNvSpPr>
            <a:spLocks noGrp="1"/>
          </p:cNvSpPr>
          <p:nvPr>
            <p:ph idx="1"/>
          </p:nvPr>
        </p:nvSpPr>
        <p:spPr>
          <a:xfrm>
            <a:off x="685800" y="1515835"/>
            <a:ext cx="7772400" cy="4458464"/>
          </a:xfrm>
        </p:spPr>
        <p:txBody>
          <a:bodyPr/>
          <a:lstStyle/>
          <a:p>
            <a:r>
              <a:rPr lang="en-US" sz="3200" dirty="0"/>
              <a:t>How much outside air is enough to meet our primary purpose?</a:t>
            </a:r>
          </a:p>
        </p:txBody>
      </p:sp>
      <p:sp>
        <p:nvSpPr>
          <p:cNvPr id="2" name="Title 1">
            <a:extLst>
              <a:ext uri="{FF2B5EF4-FFF2-40B4-BE49-F238E27FC236}">
                <a16:creationId xmlns:a16="http://schemas.microsoft.com/office/drawing/2014/main" id="{96A7BD32-FD24-1E73-B285-4306F8AF75A0}"/>
              </a:ext>
            </a:extLst>
          </p:cNvPr>
          <p:cNvSpPr>
            <a:spLocks noGrp="1"/>
          </p:cNvSpPr>
          <p:nvPr>
            <p:ph type="title"/>
          </p:nvPr>
        </p:nvSpPr>
        <p:spPr/>
        <p:txBody>
          <a:bodyPr/>
          <a:lstStyle/>
          <a:p>
            <a:r>
              <a:rPr lang="en-US" dirty="0">
                <a:solidFill>
                  <a:schemeClr val="tx1">
                    <a:lumMod val="85000"/>
                    <a:lumOff val="15000"/>
                  </a:schemeClr>
                </a:solidFill>
              </a:rPr>
              <a:t>Discussion Question </a:t>
            </a:r>
          </a:p>
        </p:txBody>
      </p:sp>
    </p:spTree>
    <p:extLst>
      <p:ext uri="{BB962C8B-B14F-4D97-AF65-F5344CB8AC3E}">
        <p14:creationId xmlns:p14="http://schemas.microsoft.com/office/powerpoint/2010/main" val="2584554046"/>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361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3619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3619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3619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sp>
        <p:nvSpPr>
          <p:cNvPr id="13619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Arial" pitchFamily="34" charset="0"/>
            </a:endParaRPr>
          </a:p>
        </p:txBody>
      </p:sp>
      <p:graphicFrame>
        <p:nvGraphicFramePr>
          <p:cNvPr id="2" name="Content Placeholder 1">
            <a:extLst>
              <a:ext uri="{FF2B5EF4-FFF2-40B4-BE49-F238E27FC236}">
                <a16:creationId xmlns:a16="http://schemas.microsoft.com/office/drawing/2014/main" id="{361226C6-C7D2-9588-D9B5-826D8BF322B2}"/>
              </a:ext>
            </a:extLst>
          </p:cNvPr>
          <p:cNvGraphicFramePr>
            <a:graphicFrameLocks noGrp="1"/>
          </p:cNvGraphicFramePr>
          <p:nvPr>
            <p:ph idx="1"/>
            <p:extLst>
              <p:ext uri="{D42A27DB-BD31-4B8C-83A1-F6EECF244321}">
                <p14:modId xmlns:p14="http://schemas.microsoft.com/office/powerpoint/2010/main" val="2536452227"/>
              </p:ext>
            </p:extLst>
          </p:nvPr>
        </p:nvGraphicFramePr>
        <p:xfrm>
          <a:off x="429415" y="1595149"/>
          <a:ext cx="7989212" cy="3916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6200" name="Rectangle 8"/>
          <p:cNvSpPr>
            <a:spLocks noGrp="1" noChangeArrowheads="1"/>
          </p:cNvSpPr>
          <p:nvPr>
            <p:ph type="title"/>
          </p:nvPr>
        </p:nvSpPr>
        <p:spPr>
          <a:xfrm>
            <a:off x="304800" y="0"/>
            <a:ext cx="5029200" cy="1352550"/>
          </a:xfrm>
        </p:spPr>
        <p:txBody>
          <a:bodyPr lIns="90488" tIns="44450" rIns="90488" bIns="44450" anchor="b"/>
          <a:lstStyle/>
          <a:p>
            <a:r>
              <a:rPr lang="en-US" dirty="0">
                <a:solidFill>
                  <a:schemeClr val="tx1"/>
                </a:solidFill>
              </a:rPr>
              <a:t>Ventilation Requirements</a:t>
            </a:r>
          </a:p>
        </p:txBody>
      </p:sp>
    </p:spTree>
    <p:extLst>
      <p:ext uri="{BB962C8B-B14F-4D97-AF65-F5344CB8AC3E}">
        <p14:creationId xmlns:p14="http://schemas.microsoft.com/office/powerpoint/2010/main" val="4089983022"/>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38844" y="226013"/>
            <a:ext cx="8153400" cy="990600"/>
          </a:xfrm>
        </p:spPr>
        <p:txBody>
          <a:bodyPr/>
          <a:lstStyle/>
          <a:p>
            <a:r>
              <a:rPr lang="en-US" dirty="0"/>
              <a:t>Outside Air Usage:</a:t>
            </a:r>
            <a:br>
              <a:rPr lang="en-US" sz="3600" dirty="0"/>
            </a:br>
            <a:r>
              <a:rPr lang="en-US" sz="3600" dirty="0"/>
              <a:t>Minimum Requirements</a:t>
            </a:r>
          </a:p>
        </p:txBody>
      </p:sp>
      <p:sp>
        <p:nvSpPr>
          <p:cNvPr id="5" name="Content Placeholder 2"/>
          <p:cNvSpPr txBox="1">
            <a:spLocks/>
          </p:cNvSpPr>
          <p:nvPr/>
        </p:nvSpPr>
        <p:spPr bwMode="auto">
          <a:xfrm>
            <a:off x="575556" y="1952836"/>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marR="0" lvl="1" indent="-285750" algn="l" defTabSz="914400" rtl="0" eaLnBrk="0" fontAlgn="base" latinLnBrk="0" hangingPunct="0">
              <a:lnSpc>
                <a:spcPct val="100000"/>
              </a:lnSpc>
              <a:spcBef>
                <a:spcPct val="20000"/>
              </a:spcBef>
              <a:spcAft>
                <a:spcPct val="0"/>
              </a:spcAft>
              <a:buClr>
                <a:schemeClr val="accent2"/>
              </a:buClr>
              <a:buSzPct val="60000"/>
              <a:buFont typeface="Monotype Sorts" charset="2"/>
              <a:buChar char="n"/>
              <a:tabLst/>
              <a:defRPr/>
            </a:pPr>
            <a:endParaRPr kumimoji="0" lang="en-US" sz="24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a:p>
            <a:pPr marL="342900" marR="0" lvl="0" indent="-342900" algn="l" defTabSz="914400" rtl="0" eaLnBrk="0" fontAlgn="base" latinLnBrk="0" hangingPunct="0">
              <a:lnSpc>
                <a:spcPct val="100000"/>
              </a:lnSpc>
              <a:spcBef>
                <a:spcPct val="20000"/>
              </a:spcBef>
              <a:spcAft>
                <a:spcPct val="0"/>
              </a:spcAft>
              <a:buClrTx/>
              <a:buSzTx/>
              <a:buFontTx/>
              <a:buNone/>
              <a:tabLst/>
              <a:defRPr/>
            </a:pPr>
            <a:endParaRPr kumimoji="0" lang="en-US" sz="28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6" name="Rectangle 5"/>
          <p:cNvSpPr txBox="1">
            <a:spLocks noChangeArrowheads="1"/>
          </p:cNvSpPr>
          <p:nvPr/>
        </p:nvSpPr>
        <p:spPr bwMode="auto">
          <a:xfrm>
            <a:off x="539552" y="1916832"/>
            <a:ext cx="4038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chemeClr val="tx1"/>
              </a:solidFill>
              <a:effectLst/>
              <a:uLnTx/>
              <a:uFillTx/>
              <a:latin typeface="Times New Roman" pitchFamily="18" charset="0"/>
              <a:ea typeface="MS PGothic" pitchFamily="34" charset="-128"/>
              <a:cs typeface="ＭＳ Ｐゴシック" pitchFamily="48" charset="-128"/>
            </a:endParaRPr>
          </a:p>
        </p:txBody>
      </p:sp>
      <p:sp>
        <p:nvSpPr>
          <p:cNvPr id="11" name="Title 1"/>
          <p:cNvSpPr txBox="1">
            <a:spLocks/>
          </p:cNvSpPr>
          <p:nvPr/>
        </p:nvSpPr>
        <p:spPr bwMode="auto">
          <a:xfrm>
            <a:off x="338844" y="1737783"/>
            <a:ext cx="8229600" cy="64807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7500"/>
          </a:bodyPr>
          <a:lstStyle/>
          <a:p>
            <a:pPr marR="0" lvl="0" algn="ctr" defTabSz="914400" eaLnBrk="0" latinLnBrk="0" hangingPunct="0">
              <a:lnSpc>
                <a:spcPct val="100000"/>
              </a:lnSpc>
              <a:spcBef>
                <a:spcPts val="0"/>
              </a:spcBef>
              <a:buClrTx/>
              <a:buSzTx/>
              <a:tabLst/>
              <a:defRPr/>
            </a:pPr>
            <a:r>
              <a:rPr lang="en-US" dirty="0">
                <a:latin typeface="+mj-lt"/>
                <a:cs typeface="ＭＳ Ｐゴシック" pitchFamily="48" charset="-128"/>
              </a:rPr>
              <a:t>ASHRAE Standard 62.1 - Ventilation Requirements</a:t>
            </a:r>
          </a:p>
        </p:txBody>
      </p:sp>
      <p:graphicFrame>
        <p:nvGraphicFramePr>
          <p:cNvPr id="2" name="Table 2">
            <a:extLst>
              <a:ext uri="{FF2B5EF4-FFF2-40B4-BE49-F238E27FC236}">
                <a16:creationId xmlns:a16="http://schemas.microsoft.com/office/drawing/2014/main" id="{0E40DB4A-923D-B200-5868-826ED536D880}"/>
              </a:ext>
            </a:extLst>
          </p:cNvPr>
          <p:cNvGraphicFramePr>
            <a:graphicFrameLocks noGrp="1"/>
          </p:cNvGraphicFramePr>
          <p:nvPr>
            <p:extLst>
              <p:ext uri="{D42A27DB-BD31-4B8C-83A1-F6EECF244321}">
                <p14:modId xmlns:p14="http://schemas.microsoft.com/office/powerpoint/2010/main" val="1448159784"/>
              </p:ext>
            </p:extLst>
          </p:nvPr>
        </p:nvGraphicFramePr>
        <p:xfrm>
          <a:off x="796044" y="2559139"/>
          <a:ext cx="3402473" cy="3521290"/>
        </p:xfrm>
        <a:graphic>
          <a:graphicData uri="http://schemas.openxmlformats.org/drawingml/2006/table">
            <a:tbl>
              <a:tblPr firstRow="1" bandRow="1">
                <a:tableStyleId>{5C22544A-7EE6-4342-B048-85BDC9FD1C3A}</a:tableStyleId>
              </a:tblPr>
              <a:tblGrid>
                <a:gridCol w="1492541">
                  <a:extLst>
                    <a:ext uri="{9D8B030D-6E8A-4147-A177-3AD203B41FA5}">
                      <a16:colId xmlns:a16="http://schemas.microsoft.com/office/drawing/2014/main" val="1235370129"/>
                    </a:ext>
                  </a:extLst>
                </a:gridCol>
                <a:gridCol w="1011750">
                  <a:extLst>
                    <a:ext uri="{9D8B030D-6E8A-4147-A177-3AD203B41FA5}">
                      <a16:colId xmlns:a16="http://schemas.microsoft.com/office/drawing/2014/main" val="1488093560"/>
                    </a:ext>
                  </a:extLst>
                </a:gridCol>
                <a:gridCol w="898182">
                  <a:extLst>
                    <a:ext uri="{9D8B030D-6E8A-4147-A177-3AD203B41FA5}">
                      <a16:colId xmlns:a16="http://schemas.microsoft.com/office/drawing/2014/main" val="3631860889"/>
                    </a:ext>
                  </a:extLst>
                </a:gridCol>
              </a:tblGrid>
              <a:tr h="522746">
                <a:tc>
                  <a:txBody>
                    <a:bodyPr/>
                    <a:lstStyle/>
                    <a:p>
                      <a:pPr algn="ctr"/>
                      <a:r>
                        <a:rPr lang="en-US" sz="1400" dirty="0">
                          <a:solidFill>
                            <a:schemeClr val="tx1">
                              <a:lumMod val="85000"/>
                              <a:lumOff val="15000"/>
                            </a:schemeClr>
                          </a:solidFill>
                        </a:rPr>
                        <a:t>Education</a:t>
                      </a:r>
                    </a:p>
                  </a:txBody>
                  <a:tcPr/>
                </a:tc>
                <a:tc>
                  <a:txBody>
                    <a:bodyPr/>
                    <a:lstStyle/>
                    <a:p>
                      <a:pPr algn="ctr"/>
                      <a:r>
                        <a:rPr lang="en-US" sz="1400" dirty="0">
                          <a:solidFill>
                            <a:schemeClr val="tx1">
                              <a:lumMod val="85000"/>
                              <a:lumOff val="15000"/>
                            </a:schemeClr>
                          </a:solidFill>
                        </a:rPr>
                        <a:t>CFM/ person</a:t>
                      </a:r>
                    </a:p>
                  </a:txBody>
                  <a:tcPr/>
                </a:tc>
                <a:tc>
                  <a:txBody>
                    <a:bodyPr/>
                    <a:lstStyle/>
                    <a:p>
                      <a:pPr algn="ctr"/>
                      <a:r>
                        <a:rPr lang="en-US" sz="1400" dirty="0">
                          <a:solidFill>
                            <a:schemeClr val="tx1">
                              <a:lumMod val="85000"/>
                              <a:lumOff val="15000"/>
                            </a:schemeClr>
                          </a:solidFill>
                        </a:rPr>
                        <a:t>CFM/ sq. ft.</a:t>
                      </a:r>
                    </a:p>
                  </a:txBody>
                  <a:tcPr/>
                </a:tc>
                <a:extLst>
                  <a:ext uri="{0D108BD9-81ED-4DB2-BD59-A6C34878D82A}">
                    <a16:rowId xmlns:a16="http://schemas.microsoft.com/office/drawing/2014/main" val="74225698"/>
                  </a:ext>
                </a:extLst>
              </a:tr>
              <a:tr h="310048">
                <a:tc>
                  <a:txBody>
                    <a:bodyPr/>
                    <a:lstStyle/>
                    <a:p>
                      <a:r>
                        <a:rPr lang="en-US" sz="1400" dirty="0"/>
                        <a:t>Art Rooms</a:t>
                      </a:r>
                    </a:p>
                  </a:txBody>
                  <a:tcPr/>
                </a:tc>
                <a:tc>
                  <a:txBody>
                    <a:bodyPr/>
                    <a:lstStyle/>
                    <a:p>
                      <a:pPr algn="ctr"/>
                      <a:r>
                        <a:rPr lang="en-US" sz="1400" dirty="0"/>
                        <a:t>10</a:t>
                      </a:r>
                    </a:p>
                  </a:txBody>
                  <a:tcPr/>
                </a:tc>
                <a:tc>
                  <a:txBody>
                    <a:bodyPr/>
                    <a:lstStyle/>
                    <a:p>
                      <a:pPr algn="ctr"/>
                      <a:r>
                        <a:rPr lang="en-US" sz="1400" dirty="0"/>
                        <a:t>.18</a:t>
                      </a:r>
                    </a:p>
                  </a:txBody>
                  <a:tcPr/>
                </a:tc>
                <a:extLst>
                  <a:ext uri="{0D108BD9-81ED-4DB2-BD59-A6C34878D82A}">
                    <a16:rowId xmlns:a16="http://schemas.microsoft.com/office/drawing/2014/main" val="2790887227"/>
                  </a:ext>
                </a:extLst>
              </a:tr>
              <a:tr h="310048">
                <a:tc>
                  <a:txBody>
                    <a:bodyPr/>
                    <a:lstStyle/>
                    <a:p>
                      <a:r>
                        <a:rPr lang="en-US" sz="1400" dirty="0"/>
                        <a:t>Auditoriums</a:t>
                      </a:r>
                    </a:p>
                  </a:txBody>
                  <a:tcPr/>
                </a:tc>
                <a:tc>
                  <a:txBody>
                    <a:bodyPr/>
                    <a:lstStyle/>
                    <a:p>
                      <a:pPr algn="ctr"/>
                      <a:r>
                        <a:rPr lang="en-US" sz="1400" dirty="0"/>
                        <a:t>7.5</a:t>
                      </a:r>
                    </a:p>
                  </a:txBody>
                  <a:tcPr/>
                </a:tc>
                <a:tc>
                  <a:txBody>
                    <a:bodyPr/>
                    <a:lstStyle/>
                    <a:p>
                      <a:pPr algn="ctr"/>
                      <a:r>
                        <a:rPr lang="en-US" sz="1400" dirty="0"/>
                        <a:t>.06</a:t>
                      </a:r>
                    </a:p>
                  </a:txBody>
                  <a:tcPr/>
                </a:tc>
                <a:extLst>
                  <a:ext uri="{0D108BD9-81ED-4DB2-BD59-A6C34878D82A}">
                    <a16:rowId xmlns:a16="http://schemas.microsoft.com/office/drawing/2014/main" val="3445334899"/>
                  </a:ext>
                </a:extLst>
              </a:tr>
              <a:tr h="310048">
                <a:tc>
                  <a:txBody>
                    <a:bodyPr/>
                    <a:lstStyle/>
                    <a:p>
                      <a:r>
                        <a:rPr lang="en-US" sz="1400" dirty="0"/>
                        <a:t>Classrooms</a:t>
                      </a:r>
                    </a:p>
                  </a:txBody>
                  <a:tcPr/>
                </a:tc>
                <a:tc>
                  <a:txBody>
                    <a:bodyPr/>
                    <a:lstStyle/>
                    <a:p>
                      <a:pPr algn="ctr"/>
                      <a:r>
                        <a:rPr lang="en-US" sz="1400" dirty="0"/>
                        <a:t>10</a:t>
                      </a:r>
                    </a:p>
                  </a:txBody>
                  <a:tcPr/>
                </a:tc>
                <a:tc>
                  <a:txBody>
                    <a:bodyPr/>
                    <a:lstStyle/>
                    <a:p>
                      <a:pPr algn="ctr"/>
                      <a:r>
                        <a:rPr lang="en-US" sz="1400" dirty="0"/>
                        <a:t>.12</a:t>
                      </a:r>
                    </a:p>
                  </a:txBody>
                  <a:tcPr/>
                </a:tc>
                <a:extLst>
                  <a:ext uri="{0D108BD9-81ED-4DB2-BD59-A6C34878D82A}">
                    <a16:rowId xmlns:a16="http://schemas.microsoft.com/office/drawing/2014/main" val="2992066410"/>
                  </a:ext>
                </a:extLst>
              </a:tr>
              <a:tr h="31004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Laboratories</a:t>
                      </a:r>
                    </a:p>
                  </a:txBody>
                  <a:tcPr/>
                </a:tc>
                <a:tc>
                  <a:txBody>
                    <a:bodyPr/>
                    <a:lstStyle/>
                    <a:p>
                      <a:pPr algn="ctr"/>
                      <a:r>
                        <a:rPr lang="en-US" sz="1400" dirty="0"/>
                        <a:t>10</a:t>
                      </a:r>
                    </a:p>
                  </a:txBody>
                  <a:tcPr/>
                </a:tc>
                <a:tc>
                  <a:txBody>
                    <a:bodyPr/>
                    <a:lstStyle/>
                    <a:p>
                      <a:pPr algn="ctr"/>
                      <a:r>
                        <a:rPr lang="en-US" sz="1400" dirty="0"/>
                        <a:t>.18</a:t>
                      </a:r>
                    </a:p>
                  </a:txBody>
                  <a:tcPr/>
                </a:tc>
                <a:extLst>
                  <a:ext uri="{0D108BD9-81ED-4DB2-BD59-A6C34878D82A}">
                    <a16:rowId xmlns:a16="http://schemas.microsoft.com/office/drawing/2014/main" val="150680364"/>
                  </a:ext>
                </a:extLst>
              </a:tr>
              <a:tr h="310048">
                <a:tc>
                  <a:txBody>
                    <a:bodyPr/>
                    <a:lstStyle/>
                    <a:p>
                      <a:r>
                        <a:rPr lang="en-US" sz="1400" dirty="0"/>
                        <a:t>Libraries</a:t>
                      </a:r>
                    </a:p>
                  </a:txBody>
                  <a:tcPr/>
                </a:tc>
                <a:tc>
                  <a:txBody>
                    <a:bodyPr/>
                    <a:lstStyle/>
                    <a:p>
                      <a:pPr algn="ctr"/>
                      <a:r>
                        <a:rPr lang="en-US" sz="1400" dirty="0"/>
                        <a:t>5</a:t>
                      </a:r>
                    </a:p>
                  </a:txBody>
                  <a:tcPr/>
                </a:tc>
                <a:tc>
                  <a:txBody>
                    <a:bodyPr/>
                    <a:lstStyle/>
                    <a:p>
                      <a:pPr algn="ctr"/>
                      <a:r>
                        <a:rPr lang="en-US" sz="1400" dirty="0"/>
                        <a:t>.12</a:t>
                      </a:r>
                    </a:p>
                  </a:txBody>
                  <a:tcPr/>
                </a:tc>
                <a:extLst>
                  <a:ext uri="{0D108BD9-81ED-4DB2-BD59-A6C34878D82A}">
                    <a16:rowId xmlns:a16="http://schemas.microsoft.com/office/drawing/2014/main" val="862711079"/>
                  </a:ext>
                </a:extLst>
              </a:tr>
              <a:tr h="310048">
                <a:tc>
                  <a:txBody>
                    <a:bodyPr/>
                    <a:lstStyle/>
                    <a:p>
                      <a:r>
                        <a:rPr lang="en-US" sz="1400" dirty="0"/>
                        <a:t>Lecture Rooms</a:t>
                      </a:r>
                    </a:p>
                  </a:txBody>
                  <a:tcPr/>
                </a:tc>
                <a:tc>
                  <a:txBody>
                    <a:bodyPr/>
                    <a:lstStyle/>
                    <a:p>
                      <a:pPr algn="ctr"/>
                      <a:r>
                        <a:rPr lang="en-US" sz="1400" dirty="0"/>
                        <a:t>7.5</a:t>
                      </a:r>
                    </a:p>
                  </a:txBody>
                  <a:tcPr/>
                </a:tc>
                <a:tc>
                  <a:txBody>
                    <a:bodyPr/>
                    <a:lstStyle/>
                    <a:p>
                      <a:pPr algn="ctr"/>
                      <a:r>
                        <a:rPr lang="en-US" sz="1400" dirty="0"/>
                        <a:t>.06</a:t>
                      </a:r>
                    </a:p>
                  </a:txBody>
                  <a:tcPr/>
                </a:tc>
                <a:extLst>
                  <a:ext uri="{0D108BD9-81ED-4DB2-BD59-A6C34878D82A}">
                    <a16:rowId xmlns:a16="http://schemas.microsoft.com/office/drawing/2014/main" val="1027359152"/>
                  </a:ext>
                </a:extLst>
              </a:tr>
              <a:tr h="310048">
                <a:tc>
                  <a:txBody>
                    <a:bodyPr/>
                    <a:lstStyle/>
                    <a:p>
                      <a:r>
                        <a:rPr lang="en-US" sz="1400" dirty="0"/>
                        <a:t>Music Rooms</a:t>
                      </a:r>
                    </a:p>
                  </a:txBody>
                  <a:tcPr/>
                </a:tc>
                <a:tc>
                  <a:txBody>
                    <a:bodyPr/>
                    <a:lstStyle/>
                    <a:p>
                      <a:pPr algn="ctr"/>
                      <a:r>
                        <a:rPr lang="en-US" sz="1400" dirty="0"/>
                        <a:t>10</a:t>
                      </a:r>
                    </a:p>
                  </a:txBody>
                  <a:tcPr/>
                </a:tc>
                <a:tc>
                  <a:txBody>
                    <a:bodyPr/>
                    <a:lstStyle/>
                    <a:p>
                      <a:pPr algn="ctr"/>
                      <a:r>
                        <a:rPr lang="en-US" sz="1400" dirty="0"/>
                        <a:t>.06</a:t>
                      </a:r>
                    </a:p>
                  </a:txBody>
                  <a:tcPr/>
                </a:tc>
                <a:extLst>
                  <a:ext uri="{0D108BD9-81ED-4DB2-BD59-A6C34878D82A}">
                    <a16:rowId xmlns:a16="http://schemas.microsoft.com/office/drawing/2014/main" val="3689748887"/>
                  </a:ext>
                </a:extLst>
              </a:tr>
              <a:tr h="310048">
                <a:tc>
                  <a:txBody>
                    <a:bodyPr/>
                    <a:lstStyle/>
                    <a:p>
                      <a:r>
                        <a:rPr lang="en-US" sz="1400" dirty="0"/>
                        <a:t>Media Centers</a:t>
                      </a:r>
                    </a:p>
                  </a:txBody>
                  <a:tcPr/>
                </a:tc>
                <a:tc>
                  <a:txBody>
                    <a:bodyPr/>
                    <a:lstStyle/>
                    <a:p>
                      <a:pPr algn="ctr"/>
                      <a:r>
                        <a:rPr lang="en-US" sz="1400" dirty="0"/>
                        <a:t>10</a:t>
                      </a:r>
                    </a:p>
                  </a:txBody>
                  <a:tcPr/>
                </a:tc>
                <a:tc>
                  <a:txBody>
                    <a:bodyPr/>
                    <a:lstStyle/>
                    <a:p>
                      <a:pPr algn="ctr"/>
                      <a:r>
                        <a:rPr lang="en-US" sz="1400" dirty="0"/>
                        <a:t>.12</a:t>
                      </a:r>
                    </a:p>
                  </a:txBody>
                  <a:tcPr/>
                </a:tc>
                <a:extLst>
                  <a:ext uri="{0D108BD9-81ED-4DB2-BD59-A6C34878D82A}">
                    <a16:rowId xmlns:a16="http://schemas.microsoft.com/office/drawing/2014/main" val="2486671840"/>
                  </a:ext>
                </a:extLst>
              </a:tr>
              <a:tr h="505364">
                <a:tc>
                  <a:txBody>
                    <a:bodyPr/>
                    <a:lstStyle/>
                    <a:p>
                      <a:r>
                        <a:rPr lang="en-US" sz="1400" dirty="0"/>
                        <a:t>Wood/Metal Shop</a:t>
                      </a:r>
                    </a:p>
                  </a:txBody>
                  <a:tcPr/>
                </a:tc>
                <a:tc>
                  <a:txBody>
                    <a:bodyPr/>
                    <a:lstStyle/>
                    <a:p>
                      <a:pPr algn="ctr"/>
                      <a:r>
                        <a:rPr lang="en-US" sz="1400" dirty="0"/>
                        <a:t>10</a:t>
                      </a:r>
                    </a:p>
                  </a:txBody>
                  <a:tcPr/>
                </a:tc>
                <a:tc>
                  <a:txBody>
                    <a:bodyPr/>
                    <a:lstStyle/>
                    <a:p>
                      <a:pPr algn="ctr"/>
                      <a:r>
                        <a:rPr lang="en-US" sz="1400" dirty="0"/>
                        <a:t>.18</a:t>
                      </a:r>
                    </a:p>
                  </a:txBody>
                  <a:tcPr/>
                </a:tc>
                <a:extLst>
                  <a:ext uri="{0D108BD9-81ED-4DB2-BD59-A6C34878D82A}">
                    <a16:rowId xmlns:a16="http://schemas.microsoft.com/office/drawing/2014/main" val="1848748739"/>
                  </a:ext>
                </a:extLst>
              </a:tr>
            </a:tbl>
          </a:graphicData>
        </a:graphic>
      </p:graphicFrame>
      <p:graphicFrame>
        <p:nvGraphicFramePr>
          <p:cNvPr id="3" name="Table 2">
            <a:extLst>
              <a:ext uri="{FF2B5EF4-FFF2-40B4-BE49-F238E27FC236}">
                <a16:creationId xmlns:a16="http://schemas.microsoft.com/office/drawing/2014/main" id="{69AEE404-069E-755D-E3EC-FE9635229B9C}"/>
              </a:ext>
            </a:extLst>
          </p:cNvPr>
          <p:cNvGraphicFramePr>
            <a:graphicFrameLocks noGrp="1"/>
          </p:cNvGraphicFramePr>
          <p:nvPr>
            <p:extLst>
              <p:ext uri="{D42A27DB-BD31-4B8C-83A1-F6EECF244321}">
                <p14:modId xmlns:p14="http://schemas.microsoft.com/office/powerpoint/2010/main" val="1329502130"/>
              </p:ext>
            </p:extLst>
          </p:nvPr>
        </p:nvGraphicFramePr>
        <p:xfrm>
          <a:off x="4648200" y="2559138"/>
          <a:ext cx="3588624" cy="1547570"/>
        </p:xfrm>
        <a:graphic>
          <a:graphicData uri="http://schemas.openxmlformats.org/drawingml/2006/table">
            <a:tbl>
              <a:tblPr firstRow="1" bandRow="1">
                <a:tableStyleId>{5C22544A-7EE6-4342-B048-85BDC9FD1C3A}</a:tableStyleId>
              </a:tblPr>
              <a:tblGrid>
                <a:gridCol w="1915080">
                  <a:extLst>
                    <a:ext uri="{9D8B030D-6E8A-4147-A177-3AD203B41FA5}">
                      <a16:colId xmlns:a16="http://schemas.microsoft.com/office/drawing/2014/main" val="1235370129"/>
                    </a:ext>
                  </a:extLst>
                </a:gridCol>
                <a:gridCol w="937472">
                  <a:extLst>
                    <a:ext uri="{9D8B030D-6E8A-4147-A177-3AD203B41FA5}">
                      <a16:colId xmlns:a16="http://schemas.microsoft.com/office/drawing/2014/main" val="1488093560"/>
                    </a:ext>
                  </a:extLst>
                </a:gridCol>
                <a:gridCol w="736072">
                  <a:extLst>
                    <a:ext uri="{9D8B030D-6E8A-4147-A177-3AD203B41FA5}">
                      <a16:colId xmlns:a16="http://schemas.microsoft.com/office/drawing/2014/main" val="3631860889"/>
                    </a:ext>
                  </a:extLst>
                </a:gridCol>
              </a:tblGrid>
              <a:tr h="409066">
                <a:tc>
                  <a:txBody>
                    <a:bodyPr/>
                    <a:lstStyle/>
                    <a:p>
                      <a:pPr algn="ctr"/>
                      <a:r>
                        <a:rPr lang="en-US" sz="1400" dirty="0">
                          <a:solidFill>
                            <a:schemeClr val="tx1">
                              <a:lumMod val="85000"/>
                              <a:lumOff val="15000"/>
                            </a:schemeClr>
                          </a:solidFill>
                        </a:rPr>
                        <a:t>Offices</a:t>
                      </a:r>
                    </a:p>
                  </a:txBody>
                  <a:tcPr marL="111851" marR="111851" marT="55925" marB="55925"/>
                </a:tc>
                <a:tc>
                  <a:txBody>
                    <a:bodyPr/>
                    <a:lstStyle/>
                    <a:p>
                      <a:pPr algn="ctr"/>
                      <a:r>
                        <a:rPr lang="en-US" sz="1400" dirty="0">
                          <a:solidFill>
                            <a:schemeClr val="tx1">
                              <a:lumMod val="85000"/>
                              <a:lumOff val="15000"/>
                            </a:schemeClr>
                          </a:solidFill>
                        </a:rPr>
                        <a:t>CFM/ person</a:t>
                      </a:r>
                    </a:p>
                  </a:txBody>
                  <a:tcPr marL="111851" marR="111851" marT="55925" marB="55925"/>
                </a:tc>
                <a:tc>
                  <a:txBody>
                    <a:bodyPr/>
                    <a:lstStyle/>
                    <a:p>
                      <a:pPr algn="ctr"/>
                      <a:r>
                        <a:rPr lang="en-US" sz="1400" dirty="0">
                          <a:solidFill>
                            <a:schemeClr val="tx1">
                              <a:lumMod val="85000"/>
                              <a:lumOff val="15000"/>
                            </a:schemeClr>
                          </a:solidFill>
                        </a:rPr>
                        <a:t>CFM/</a:t>
                      </a:r>
                      <a:br>
                        <a:rPr lang="en-US" sz="1400" dirty="0">
                          <a:solidFill>
                            <a:schemeClr val="tx1">
                              <a:lumMod val="85000"/>
                              <a:lumOff val="15000"/>
                            </a:schemeClr>
                          </a:solidFill>
                        </a:rPr>
                      </a:br>
                      <a:r>
                        <a:rPr lang="en-US" sz="1400" dirty="0">
                          <a:solidFill>
                            <a:schemeClr val="tx1">
                              <a:lumMod val="85000"/>
                              <a:lumOff val="15000"/>
                            </a:schemeClr>
                          </a:solidFill>
                        </a:rPr>
                        <a:t>sq. ft.</a:t>
                      </a:r>
                    </a:p>
                  </a:txBody>
                  <a:tcPr marL="111851" marR="111851" marT="55925" marB="55925"/>
                </a:tc>
                <a:extLst>
                  <a:ext uri="{0D108BD9-81ED-4DB2-BD59-A6C34878D82A}">
                    <a16:rowId xmlns:a16="http://schemas.microsoft.com/office/drawing/2014/main" val="74225698"/>
                  </a:ext>
                </a:extLst>
              </a:tr>
              <a:tr h="336996">
                <a:tc>
                  <a:txBody>
                    <a:bodyPr/>
                    <a:lstStyle/>
                    <a:p>
                      <a:r>
                        <a:rPr lang="en-US" sz="1400" dirty="0"/>
                        <a:t>Conference Rooms</a:t>
                      </a:r>
                    </a:p>
                  </a:txBody>
                  <a:tcPr marL="111851" marR="111851" marT="55925" marB="55925"/>
                </a:tc>
                <a:tc>
                  <a:txBody>
                    <a:bodyPr/>
                    <a:lstStyle/>
                    <a:p>
                      <a:pPr algn="ctr"/>
                      <a:r>
                        <a:rPr lang="en-US" sz="1400" dirty="0"/>
                        <a:t>7.5</a:t>
                      </a:r>
                    </a:p>
                  </a:txBody>
                  <a:tcPr marL="111851" marR="111851" marT="55925" marB="55925"/>
                </a:tc>
                <a:tc>
                  <a:txBody>
                    <a:bodyPr/>
                    <a:lstStyle/>
                    <a:p>
                      <a:pPr algn="ctr"/>
                      <a:r>
                        <a:rPr lang="en-US" sz="1400" dirty="0"/>
                        <a:t>.06</a:t>
                      </a:r>
                    </a:p>
                  </a:txBody>
                  <a:tcPr marL="111851" marR="111851" marT="55925" marB="55925"/>
                </a:tc>
                <a:extLst>
                  <a:ext uri="{0D108BD9-81ED-4DB2-BD59-A6C34878D82A}">
                    <a16:rowId xmlns:a16="http://schemas.microsoft.com/office/drawing/2014/main" val="3445334899"/>
                  </a:ext>
                </a:extLst>
              </a:tr>
              <a:tr h="336002">
                <a:tc>
                  <a:txBody>
                    <a:bodyPr/>
                    <a:lstStyle/>
                    <a:p>
                      <a:r>
                        <a:rPr lang="en-US" sz="1400" dirty="0"/>
                        <a:t>Office Spaces</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.12</a:t>
                      </a:r>
                    </a:p>
                  </a:txBody>
                  <a:tcPr marL="111851" marR="111851" marT="55925" marB="55925"/>
                </a:tc>
                <a:extLst>
                  <a:ext uri="{0D108BD9-81ED-4DB2-BD59-A6C34878D82A}">
                    <a16:rowId xmlns:a16="http://schemas.microsoft.com/office/drawing/2014/main" val="2992066410"/>
                  </a:ext>
                </a:extLst>
              </a:tr>
              <a:tr h="3360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Reception Areas</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.18</a:t>
                      </a:r>
                    </a:p>
                  </a:txBody>
                  <a:tcPr marL="111851" marR="111851" marT="55925" marB="55925"/>
                </a:tc>
                <a:extLst>
                  <a:ext uri="{0D108BD9-81ED-4DB2-BD59-A6C34878D82A}">
                    <a16:rowId xmlns:a16="http://schemas.microsoft.com/office/drawing/2014/main" val="150680364"/>
                  </a:ext>
                </a:extLst>
              </a:tr>
            </a:tbl>
          </a:graphicData>
        </a:graphic>
      </p:graphicFrame>
      <p:graphicFrame>
        <p:nvGraphicFramePr>
          <p:cNvPr id="4" name="Table 3">
            <a:extLst>
              <a:ext uri="{FF2B5EF4-FFF2-40B4-BE49-F238E27FC236}">
                <a16:creationId xmlns:a16="http://schemas.microsoft.com/office/drawing/2014/main" id="{6446954D-C534-93E5-AF8F-BF353D1E6FDB}"/>
              </a:ext>
            </a:extLst>
          </p:cNvPr>
          <p:cNvGraphicFramePr>
            <a:graphicFrameLocks noGrp="1"/>
          </p:cNvGraphicFramePr>
          <p:nvPr>
            <p:extLst>
              <p:ext uri="{D42A27DB-BD31-4B8C-83A1-F6EECF244321}">
                <p14:modId xmlns:p14="http://schemas.microsoft.com/office/powerpoint/2010/main" val="3124723005"/>
              </p:ext>
            </p:extLst>
          </p:nvPr>
        </p:nvGraphicFramePr>
        <p:xfrm>
          <a:off x="4648200" y="4158449"/>
          <a:ext cx="3588624" cy="1909184"/>
        </p:xfrm>
        <a:graphic>
          <a:graphicData uri="http://schemas.openxmlformats.org/drawingml/2006/table">
            <a:tbl>
              <a:tblPr firstRow="1" bandRow="1">
                <a:tableStyleId>{5C22544A-7EE6-4342-B048-85BDC9FD1C3A}</a:tableStyleId>
              </a:tblPr>
              <a:tblGrid>
                <a:gridCol w="1915080">
                  <a:extLst>
                    <a:ext uri="{9D8B030D-6E8A-4147-A177-3AD203B41FA5}">
                      <a16:colId xmlns:a16="http://schemas.microsoft.com/office/drawing/2014/main" val="1235370129"/>
                    </a:ext>
                  </a:extLst>
                </a:gridCol>
                <a:gridCol w="937472">
                  <a:extLst>
                    <a:ext uri="{9D8B030D-6E8A-4147-A177-3AD203B41FA5}">
                      <a16:colId xmlns:a16="http://schemas.microsoft.com/office/drawing/2014/main" val="1488093560"/>
                    </a:ext>
                  </a:extLst>
                </a:gridCol>
                <a:gridCol w="736072">
                  <a:extLst>
                    <a:ext uri="{9D8B030D-6E8A-4147-A177-3AD203B41FA5}">
                      <a16:colId xmlns:a16="http://schemas.microsoft.com/office/drawing/2014/main" val="3631860889"/>
                    </a:ext>
                  </a:extLst>
                </a:gridCol>
              </a:tblGrid>
              <a:tr h="559254">
                <a:tc>
                  <a:txBody>
                    <a:bodyPr/>
                    <a:lstStyle/>
                    <a:p>
                      <a:pPr algn="ctr"/>
                      <a:r>
                        <a:rPr lang="en-US" sz="1400" dirty="0">
                          <a:solidFill>
                            <a:schemeClr val="tx1">
                              <a:lumMod val="85000"/>
                              <a:lumOff val="15000"/>
                            </a:schemeClr>
                          </a:solidFill>
                        </a:rPr>
                        <a:t>Other</a:t>
                      </a:r>
                    </a:p>
                  </a:txBody>
                  <a:tcPr marL="111851" marR="111851" marT="55925" marB="55925"/>
                </a:tc>
                <a:tc>
                  <a:txBody>
                    <a:bodyPr/>
                    <a:lstStyle/>
                    <a:p>
                      <a:pPr algn="ctr"/>
                      <a:r>
                        <a:rPr lang="en-US" sz="1400" dirty="0">
                          <a:solidFill>
                            <a:schemeClr val="tx1">
                              <a:lumMod val="85000"/>
                              <a:lumOff val="15000"/>
                            </a:schemeClr>
                          </a:solidFill>
                        </a:rPr>
                        <a:t>CFM/ person</a:t>
                      </a:r>
                    </a:p>
                  </a:txBody>
                  <a:tcPr marL="111851" marR="111851" marT="55925" marB="55925"/>
                </a:tc>
                <a:tc>
                  <a:txBody>
                    <a:bodyPr/>
                    <a:lstStyle/>
                    <a:p>
                      <a:pPr algn="ctr"/>
                      <a:r>
                        <a:rPr lang="en-US" sz="1400" dirty="0">
                          <a:solidFill>
                            <a:schemeClr val="tx1">
                              <a:lumMod val="85000"/>
                              <a:lumOff val="15000"/>
                            </a:schemeClr>
                          </a:solidFill>
                        </a:rPr>
                        <a:t>CFM/</a:t>
                      </a:r>
                      <a:br>
                        <a:rPr lang="en-US" sz="1400" dirty="0">
                          <a:solidFill>
                            <a:schemeClr val="tx1">
                              <a:lumMod val="85000"/>
                              <a:lumOff val="15000"/>
                            </a:schemeClr>
                          </a:solidFill>
                        </a:rPr>
                      </a:br>
                      <a:r>
                        <a:rPr lang="en-US" sz="1400" dirty="0">
                          <a:solidFill>
                            <a:schemeClr val="tx1">
                              <a:lumMod val="85000"/>
                              <a:lumOff val="15000"/>
                            </a:schemeClr>
                          </a:solidFill>
                        </a:rPr>
                        <a:t>sq. ft.</a:t>
                      </a:r>
                    </a:p>
                  </a:txBody>
                  <a:tcPr marL="111851" marR="111851" marT="55925" marB="55925"/>
                </a:tc>
                <a:extLst>
                  <a:ext uri="{0D108BD9-81ED-4DB2-BD59-A6C34878D82A}">
                    <a16:rowId xmlns:a16="http://schemas.microsoft.com/office/drawing/2014/main" val="74225698"/>
                  </a:ext>
                </a:extLst>
              </a:tr>
              <a:tr h="336996">
                <a:tc>
                  <a:txBody>
                    <a:bodyPr/>
                    <a:lstStyle/>
                    <a:p>
                      <a:r>
                        <a:rPr lang="en-US" sz="1400" dirty="0"/>
                        <a:t>Cafeterias/Dining</a:t>
                      </a:r>
                    </a:p>
                  </a:txBody>
                  <a:tcPr marL="111851" marR="111851" marT="55925" marB="55925"/>
                </a:tc>
                <a:tc>
                  <a:txBody>
                    <a:bodyPr/>
                    <a:lstStyle/>
                    <a:p>
                      <a:pPr algn="ctr"/>
                      <a:r>
                        <a:rPr lang="en-US" sz="1400" dirty="0"/>
                        <a:t>7.5</a:t>
                      </a:r>
                    </a:p>
                  </a:txBody>
                  <a:tcPr marL="111851" marR="111851" marT="55925" marB="55925"/>
                </a:tc>
                <a:tc>
                  <a:txBody>
                    <a:bodyPr/>
                    <a:lstStyle/>
                    <a:p>
                      <a:pPr algn="ctr"/>
                      <a:r>
                        <a:rPr lang="en-US" sz="1400" dirty="0"/>
                        <a:t>.18</a:t>
                      </a:r>
                    </a:p>
                  </a:txBody>
                  <a:tcPr marL="111851" marR="111851" marT="55925" marB="55925"/>
                </a:tc>
                <a:extLst>
                  <a:ext uri="{0D108BD9-81ED-4DB2-BD59-A6C34878D82A}">
                    <a16:rowId xmlns:a16="http://schemas.microsoft.com/office/drawing/2014/main" val="3445334899"/>
                  </a:ext>
                </a:extLst>
              </a:tr>
              <a:tr h="336002">
                <a:tc>
                  <a:txBody>
                    <a:bodyPr/>
                    <a:lstStyle/>
                    <a:p>
                      <a:r>
                        <a:rPr lang="en-US" sz="1400" dirty="0"/>
                        <a:t>Kitchens</a:t>
                      </a:r>
                    </a:p>
                  </a:txBody>
                  <a:tcPr marL="111851" marR="111851" marT="55925" marB="55925"/>
                </a:tc>
                <a:tc>
                  <a:txBody>
                    <a:bodyPr/>
                    <a:lstStyle/>
                    <a:p>
                      <a:pPr algn="ctr"/>
                      <a:r>
                        <a:rPr lang="en-US" sz="1400" dirty="0"/>
                        <a:t>7.5</a:t>
                      </a:r>
                    </a:p>
                  </a:txBody>
                  <a:tcPr marL="111851" marR="111851" marT="55925" marB="55925"/>
                </a:tc>
                <a:tc>
                  <a:txBody>
                    <a:bodyPr/>
                    <a:lstStyle/>
                    <a:p>
                      <a:pPr algn="ctr"/>
                      <a:r>
                        <a:rPr lang="en-US" sz="1400" dirty="0"/>
                        <a:t>.12</a:t>
                      </a:r>
                    </a:p>
                  </a:txBody>
                  <a:tcPr marL="111851" marR="111851" marT="55925" marB="55925"/>
                </a:tc>
                <a:extLst>
                  <a:ext uri="{0D108BD9-81ED-4DB2-BD59-A6C34878D82A}">
                    <a16:rowId xmlns:a16="http://schemas.microsoft.com/office/drawing/2014/main" val="2992066410"/>
                  </a:ext>
                </a:extLst>
              </a:tr>
              <a:tr h="33600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Shipping/Receiving</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.12</a:t>
                      </a:r>
                    </a:p>
                  </a:txBody>
                  <a:tcPr marL="111851" marR="111851" marT="55925" marB="55925"/>
                </a:tc>
                <a:extLst>
                  <a:ext uri="{0D108BD9-81ED-4DB2-BD59-A6C34878D82A}">
                    <a16:rowId xmlns:a16="http://schemas.microsoft.com/office/drawing/2014/main" val="150680364"/>
                  </a:ext>
                </a:extLst>
              </a:tr>
              <a:tr h="340930">
                <a:tc>
                  <a:txBody>
                    <a:bodyPr/>
                    <a:lstStyle/>
                    <a:p>
                      <a:r>
                        <a:rPr lang="en-US" sz="1400" dirty="0"/>
                        <a:t>Warehouses</a:t>
                      </a:r>
                    </a:p>
                  </a:txBody>
                  <a:tcPr marL="111851" marR="111851" marT="55925" marB="55925"/>
                </a:tc>
                <a:tc>
                  <a:txBody>
                    <a:bodyPr/>
                    <a:lstStyle/>
                    <a:p>
                      <a:pPr algn="ctr"/>
                      <a:r>
                        <a:rPr lang="en-US" sz="1400" dirty="0"/>
                        <a:t>10</a:t>
                      </a:r>
                    </a:p>
                  </a:txBody>
                  <a:tcPr marL="111851" marR="111851" marT="55925" marB="55925"/>
                </a:tc>
                <a:tc>
                  <a:txBody>
                    <a:bodyPr/>
                    <a:lstStyle/>
                    <a:p>
                      <a:pPr algn="ctr"/>
                      <a:r>
                        <a:rPr lang="en-US" sz="1400" dirty="0"/>
                        <a:t>.06</a:t>
                      </a:r>
                    </a:p>
                  </a:txBody>
                  <a:tcPr marL="111851" marR="111851" marT="55925" marB="55925"/>
                </a:tc>
                <a:extLst>
                  <a:ext uri="{0D108BD9-81ED-4DB2-BD59-A6C34878D82A}">
                    <a16:rowId xmlns:a16="http://schemas.microsoft.com/office/drawing/2014/main" val="862711079"/>
                  </a:ext>
                </a:extLst>
              </a:tr>
            </a:tbl>
          </a:graphicData>
        </a:graphic>
      </p:graphicFrame>
    </p:spTree>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 19">
            <a:extLst>
              <a:ext uri="{FF2B5EF4-FFF2-40B4-BE49-F238E27FC236}">
                <a16:creationId xmlns:a16="http://schemas.microsoft.com/office/drawing/2014/main" id="{A063736C-180A-5CFA-DD76-3A008A7880FF}"/>
              </a:ext>
            </a:extLst>
          </p:cNvPr>
          <p:cNvGraphicFramePr/>
          <p:nvPr>
            <p:extLst>
              <p:ext uri="{D42A27DB-BD31-4B8C-83A1-F6EECF244321}">
                <p14:modId xmlns:p14="http://schemas.microsoft.com/office/powerpoint/2010/main" val="3789635456"/>
              </p:ext>
            </p:extLst>
          </p:nvPr>
        </p:nvGraphicFramePr>
        <p:xfrm>
          <a:off x="459673" y="2237977"/>
          <a:ext cx="803676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46" name="Title 1"/>
          <p:cNvSpPr>
            <a:spLocks noGrp="1"/>
          </p:cNvSpPr>
          <p:nvPr>
            <p:ph type="title"/>
          </p:nvPr>
        </p:nvSpPr>
        <p:spPr>
          <a:xfrm>
            <a:off x="343036" y="462210"/>
            <a:ext cx="8153400" cy="990600"/>
          </a:xfrm>
        </p:spPr>
        <p:txBody>
          <a:bodyPr/>
          <a:lstStyle/>
          <a:p>
            <a:r>
              <a:rPr lang="en-US" dirty="0"/>
              <a:t>Outside Air Percentage</a:t>
            </a:r>
            <a:endParaRPr lang="en-US" sz="3600" dirty="0"/>
          </a:p>
        </p:txBody>
      </p:sp>
      <p:grpSp>
        <p:nvGrpSpPr>
          <p:cNvPr id="17" name="Group 16">
            <a:extLst>
              <a:ext uri="{FF2B5EF4-FFF2-40B4-BE49-F238E27FC236}">
                <a16:creationId xmlns:a16="http://schemas.microsoft.com/office/drawing/2014/main" id="{24FDF854-FF78-DAA0-35BD-CF913E3EC327}"/>
              </a:ext>
            </a:extLst>
          </p:cNvPr>
          <p:cNvGrpSpPr/>
          <p:nvPr/>
        </p:nvGrpSpPr>
        <p:grpSpPr>
          <a:xfrm>
            <a:off x="711702" y="3392996"/>
            <a:ext cx="6829773" cy="1143070"/>
            <a:chOff x="4906" y="2116189"/>
            <a:chExt cx="6829773" cy="1143070"/>
          </a:xfrm>
        </p:grpSpPr>
        <p:sp>
          <p:nvSpPr>
            <p:cNvPr id="8" name="TextBox 7">
              <a:extLst>
                <a:ext uri="{FF2B5EF4-FFF2-40B4-BE49-F238E27FC236}">
                  <a16:creationId xmlns:a16="http://schemas.microsoft.com/office/drawing/2014/main" id="{602E4048-583D-161F-270E-B3D7D6FBE422}"/>
                </a:ext>
              </a:extLst>
            </p:cNvPr>
            <p:cNvSpPr txBox="1"/>
            <p:nvPr/>
          </p:nvSpPr>
          <p:spPr>
            <a:xfrm>
              <a:off x="4906" y="2550095"/>
              <a:ext cx="3652923"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outside air delivered = </a:t>
              </a:r>
            </a:p>
          </p:txBody>
        </p:sp>
        <p:sp>
          <p:nvSpPr>
            <p:cNvPr id="9" name="TextBox 8">
              <a:extLst>
                <a:ext uri="{FF2B5EF4-FFF2-40B4-BE49-F238E27FC236}">
                  <a16:creationId xmlns:a16="http://schemas.microsoft.com/office/drawing/2014/main" id="{7C6F8BFD-8E8D-EACB-8973-14D1F5E37DCC}"/>
                </a:ext>
              </a:extLst>
            </p:cNvPr>
            <p:cNvSpPr txBox="1"/>
            <p:nvPr/>
          </p:nvSpPr>
          <p:spPr>
            <a:xfrm>
              <a:off x="3475361" y="2116189"/>
              <a:ext cx="3359318" cy="1143070"/>
            </a:xfrm>
            <a:prstGeom prst="rect">
              <a:avLst/>
            </a:prstGeom>
            <a:noFill/>
          </p:spPr>
          <p:txBody>
            <a:bodyPr wrap="none" rtlCol="0">
              <a:spAutoFit/>
            </a:bodyPr>
            <a:lstStyle/>
            <a:p>
              <a:pPr algn="ctr">
                <a:lnSpc>
                  <a:spcPct val="150000"/>
                </a:lnSpc>
              </a:pPr>
              <a:r>
                <a:rPr lang="en-US" dirty="0">
                  <a:latin typeface="Calibri" panose="020F0502020204030204" pitchFamily="34" charset="0"/>
                  <a:cs typeface="Calibri" panose="020F0502020204030204" pitchFamily="34" charset="0"/>
                </a:rPr>
                <a:t>(return air) – (mixed air)</a:t>
              </a:r>
            </a:p>
            <a:p>
              <a:pPr algn="ctr">
                <a:lnSpc>
                  <a:spcPct val="150000"/>
                </a:lnSpc>
              </a:pPr>
              <a:r>
                <a:rPr lang="en-US" dirty="0">
                  <a:latin typeface="Calibri" panose="020F0502020204030204" pitchFamily="34" charset="0"/>
                  <a:cs typeface="Calibri" panose="020F0502020204030204" pitchFamily="34" charset="0"/>
                </a:rPr>
                <a:t>(return air) – (outside air)</a:t>
              </a:r>
            </a:p>
          </p:txBody>
        </p:sp>
        <p:cxnSp>
          <p:nvCxnSpPr>
            <p:cNvPr id="16" name="Straight Connector 15">
              <a:extLst>
                <a:ext uri="{FF2B5EF4-FFF2-40B4-BE49-F238E27FC236}">
                  <a16:creationId xmlns:a16="http://schemas.microsoft.com/office/drawing/2014/main" id="{1A8EB0DE-E49C-C8BD-7B45-E95DE168B4DE}"/>
                </a:ext>
              </a:extLst>
            </p:cNvPr>
            <p:cNvCxnSpPr>
              <a:cxnSpLocks/>
            </p:cNvCxnSpPr>
            <p:nvPr/>
          </p:nvCxnSpPr>
          <p:spPr bwMode="auto">
            <a:xfrm>
              <a:off x="3613176" y="2780928"/>
              <a:ext cx="3115829"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2" name="TextBox 21">
            <a:extLst>
              <a:ext uri="{FF2B5EF4-FFF2-40B4-BE49-F238E27FC236}">
                <a16:creationId xmlns:a16="http://schemas.microsoft.com/office/drawing/2014/main" id="{62F9EBC0-7121-7C04-D50A-0EBCD98E1A54}"/>
              </a:ext>
            </a:extLst>
          </p:cNvPr>
          <p:cNvSpPr txBox="1"/>
          <p:nvPr/>
        </p:nvSpPr>
        <p:spPr>
          <a:xfrm>
            <a:off x="7529997" y="3808312"/>
            <a:ext cx="880369" cy="46166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x 100</a:t>
            </a:r>
          </a:p>
        </p:txBody>
      </p:sp>
    </p:spTree>
    <p:extLst>
      <p:ext uri="{BB962C8B-B14F-4D97-AF65-F5344CB8AC3E}">
        <p14:creationId xmlns:p14="http://schemas.microsoft.com/office/powerpoint/2010/main" val="1627471448"/>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174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174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174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175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175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4345" name="Rectangle 9"/>
          <p:cNvSpPr>
            <a:spLocks noGrp="1" noChangeArrowheads="1"/>
          </p:cNvSpPr>
          <p:nvPr>
            <p:ph idx="1"/>
          </p:nvPr>
        </p:nvSpPr>
        <p:spPr>
          <a:xfrm>
            <a:off x="304800" y="1828026"/>
            <a:ext cx="3822700" cy="4267200"/>
          </a:xfrm>
        </p:spPr>
        <p:txBody>
          <a:bodyPr lIns="90488" tIns="44450" rIns="90488" bIns="44450"/>
          <a:lstStyle/>
          <a:p>
            <a:pPr marL="457200" indent="-457200">
              <a:buFont typeface="Arial" panose="020B0604020202020204" pitchFamily="34" charset="0"/>
              <a:buChar char="•"/>
            </a:pPr>
            <a:r>
              <a:rPr lang="en-US" dirty="0"/>
              <a:t>Steam</a:t>
            </a:r>
          </a:p>
          <a:p>
            <a:pPr marL="457200" indent="-457200">
              <a:buFont typeface="Arial" panose="020B0604020202020204" pitchFamily="34" charset="0"/>
              <a:buChar char="•"/>
            </a:pPr>
            <a:r>
              <a:rPr lang="en-US" dirty="0"/>
              <a:t>Hot Water</a:t>
            </a:r>
          </a:p>
          <a:p>
            <a:pPr marL="857241" lvl="1" indent="-457200">
              <a:buFont typeface="Courier New" panose="02070309020205020404" pitchFamily="49" charset="0"/>
              <a:buChar char="o"/>
            </a:pPr>
            <a:r>
              <a:rPr lang="en-US" sz="2400" dirty="0"/>
              <a:t>Non-condensing</a:t>
            </a:r>
          </a:p>
          <a:p>
            <a:pPr marL="857241" lvl="1" indent="-457200">
              <a:buFont typeface="Courier New" panose="02070309020205020404" pitchFamily="49" charset="0"/>
              <a:buChar char="o"/>
            </a:pPr>
            <a:r>
              <a:rPr lang="en-US" sz="2400" dirty="0"/>
              <a:t>Condensing</a:t>
            </a:r>
          </a:p>
          <a:p>
            <a:pPr marL="457200" indent="-457200">
              <a:buFont typeface="Arial" panose="020B0604020202020204" pitchFamily="34" charset="0"/>
              <a:buChar char="•"/>
            </a:pPr>
            <a:r>
              <a:rPr lang="en-US" dirty="0"/>
              <a:t>Alternatives?</a:t>
            </a:r>
            <a:endParaRPr lang="en-US" sz="2400" dirty="0"/>
          </a:p>
          <a:p>
            <a:pPr lvl="1">
              <a:buClr>
                <a:schemeClr val="accent6"/>
              </a:buClr>
              <a:buFont typeface="Wingdings" panose="05000000000000000000" pitchFamily="2" charset="2"/>
              <a:buChar char="Ø"/>
            </a:pPr>
            <a:endParaRPr lang="en-US" dirty="0"/>
          </a:p>
        </p:txBody>
      </p:sp>
      <p:sp>
        <p:nvSpPr>
          <p:cNvPr id="31752" name="Rectangle 8"/>
          <p:cNvSpPr>
            <a:spLocks noGrp="1" noChangeArrowheads="1"/>
          </p:cNvSpPr>
          <p:nvPr>
            <p:ph type="title"/>
          </p:nvPr>
        </p:nvSpPr>
        <p:spPr>
          <a:xfrm>
            <a:off x="304800" y="152400"/>
            <a:ext cx="6324600" cy="990600"/>
          </a:xfrm>
        </p:spPr>
        <p:txBody>
          <a:bodyPr lIns="90488" tIns="44450" rIns="90488" bIns="44450" anchor="b"/>
          <a:lstStyle/>
          <a:p>
            <a:br>
              <a:rPr lang="en-US" sz="3600" dirty="0">
                <a:solidFill>
                  <a:schemeClr val="tx1"/>
                </a:solidFill>
              </a:rPr>
            </a:br>
            <a:r>
              <a:rPr lang="en-US" dirty="0">
                <a:solidFill>
                  <a:schemeClr val="tx1"/>
                </a:solidFill>
              </a:rPr>
              <a:t>Boiler Fundamentals</a:t>
            </a:r>
          </a:p>
        </p:txBody>
      </p:sp>
      <p:pic>
        <p:nvPicPr>
          <p:cNvPr id="31754" name="Picture 10" descr="100_014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9750" y="1828026"/>
            <a:ext cx="4127500" cy="3962400"/>
          </a:xfrm>
          <a:prstGeom prst="rect">
            <a:avLst/>
          </a:prstGeom>
          <a:ln w="190500" cap="sq">
            <a:solidFill>
              <a:srgbClr val="C8C6BD"/>
            </a:solidFill>
            <a:prstDash val="solid"/>
            <a:miter lim="800000"/>
          </a:ln>
          <a:effectLst>
            <a:outerShdw blurRad="50800" dist="38100" dir="2700000" algn="tl"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1755" name="Text Box 12"/>
          <p:cNvSpPr txBox="1">
            <a:spLocks noChangeArrowheads="1"/>
          </p:cNvSpPr>
          <p:nvPr/>
        </p:nvSpPr>
        <p:spPr bwMode="auto">
          <a:xfrm>
            <a:off x="7338348" y="5923776"/>
            <a:ext cx="1138902" cy="276999"/>
          </a:xfrm>
          <a:prstGeom prst="rect">
            <a:avLst/>
          </a:prstGeom>
          <a:solidFill>
            <a:schemeClr val="bg1"/>
          </a:solidFill>
          <a:ln w="6350">
            <a:noFill/>
            <a:miter lim="800000"/>
            <a:headEnd/>
            <a:tailEnd/>
          </a:ln>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200" dirty="0">
                <a:latin typeface="+mn-lt"/>
              </a:rPr>
              <a:t>Courtesy TBS</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345">
                                            <p:txEl>
                                              <p:pRg st="0" end="0"/>
                                            </p:txEl>
                                          </p:spTgt>
                                        </p:tgtEl>
                                        <p:attrNameLst>
                                          <p:attrName>style.visibility</p:attrName>
                                        </p:attrNameLst>
                                      </p:cBhvr>
                                      <p:to>
                                        <p:strVal val="visible"/>
                                      </p:to>
                                    </p:set>
                                    <p:anim calcmode="lin" valueType="num">
                                      <p:cBhvr additive="base">
                                        <p:cTn id="7" dur="500" fill="hold"/>
                                        <p:tgtEl>
                                          <p:spTgt spid="1434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434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345">
                                            <p:txEl>
                                              <p:pRg st="1" end="1"/>
                                            </p:txEl>
                                          </p:spTgt>
                                        </p:tgtEl>
                                        <p:attrNameLst>
                                          <p:attrName>style.visibility</p:attrName>
                                        </p:attrNameLst>
                                      </p:cBhvr>
                                      <p:to>
                                        <p:strVal val="visible"/>
                                      </p:to>
                                    </p:set>
                                    <p:anim calcmode="lin" valueType="num">
                                      <p:cBhvr additive="base">
                                        <p:cTn id="13" dur="500" fill="hold"/>
                                        <p:tgtEl>
                                          <p:spTgt spid="1434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4345">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4345">
                                            <p:txEl>
                                              <p:pRg st="2" end="2"/>
                                            </p:txEl>
                                          </p:spTgt>
                                        </p:tgtEl>
                                        <p:attrNameLst>
                                          <p:attrName>style.visibility</p:attrName>
                                        </p:attrNameLst>
                                      </p:cBhvr>
                                      <p:to>
                                        <p:strVal val="visible"/>
                                      </p:to>
                                    </p:set>
                                    <p:anim calcmode="lin" valueType="num">
                                      <p:cBhvr additive="base">
                                        <p:cTn id="17" dur="500" fill="hold"/>
                                        <p:tgtEl>
                                          <p:spTgt spid="14345">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4345">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345">
                                            <p:txEl>
                                              <p:pRg st="3" end="3"/>
                                            </p:txEl>
                                          </p:spTgt>
                                        </p:tgtEl>
                                        <p:attrNameLst>
                                          <p:attrName>style.visibility</p:attrName>
                                        </p:attrNameLst>
                                      </p:cBhvr>
                                      <p:to>
                                        <p:strVal val="visible"/>
                                      </p:to>
                                    </p:set>
                                    <p:anim calcmode="lin" valueType="num">
                                      <p:cBhvr additive="base">
                                        <p:cTn id="21" dur="500" fill="hold"/>
                                        <p:tgtEl>
                                          <p:spTgt spid="14345">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434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4345">
                                            <p:txEl>
                                              <p:pRg st="4" end="4"/>
                                            </p:txEl>
                                          </p:spTgt>
                                        </p:tgtEl>
                                        <p:attrNameLst>
                                          <p:attrName>style.visibility</p:attrName>
                                        </p:attrNameLst>
                                      </p:cBhvr>
                                      <p:to>
                                        <p:strVal val="visible"/>
                                      </p:to>
                                    </p:set>
                                    <p:anim calcmode="lin" valueType="num">
                                      <p:cBhvr additive="base">
                                        <p:cTn id="27" dur="500" fill="hold"/>
                                        <p:tgtEl>
                                          <p:spTgt spid="14345">
                                            <p:txEl>
                                              <p:pRg st="4" end="4"/>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434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C2E25-B9E8-DC12-F84B-4EC66B4C2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261" y="1702502"/>
            <a:ext cx="8307411" cy="3667703"/>
          </a:xfrm>
          <a:prstGeom prst="rect">
            <a:avLst/>
          </a:prstGeom>
        </p:spPr>
      </p:pic>
      <p:sp>
        <p:nvSpPr>
          <p:cNvPr id="3" name="Title 1">
            <a:extLst>
              <a:ext uri="{FF2B5EF4-FFF2-40B4-BE49-F238E27FC236}">
                <a16:creationId xmlns:a16="http://schemas.microsoft.com/office/drawing/2014/main" id="{95C79CE8-D02A-0BDE-BB6B-DDFE285D3362}"/>
              </a:ext>
            </a:extLst>
          </p:cNvPr>
          <p:cNvSpPr txBox="1">
            <a:spLocks/>
          </p:cNvSpPr>
          <p:nvPr/>
        </p:nvSpPr>
        <p:spPr>
          <a:xfrm>
            <a:off x="370475" y="616441"/>
            <a:ext cx="6629400" cy="990600"/>
          </a:xfrm>
          <a:prstGeom prst="rect">
            <a:avLst/>
          </a:prstGeom>
        </p:spPr>
        <p:txBody>
          <a:bodyPr/>
          <a:lstStyle>
            <a:lvl1pPr algn="l" rtl="0" eaLnBrk="1" fontAlgn="base" hangingPunct="1">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4000" b="1">
                <a:solidFill>
                  <a:schemeClr val="tx2"/>
                </a:solidFill>
                <a:latin typeface="Arial" pitchFamily="34" charset="0"/>
              </a:defRPr>
            </a:lvl2pPr>
            <a:lvl3pPr algn="l" rtl="0" eaLnBrk="1" fontAlgn="base" hangingPunct="1">
              <a:spcBef>
                <a:spcPct val="0"/>
              </a:spcBef>
              <a:spcAft>
                <a:spcPct val="0"/>
              </a:spcAft>
              <a:defRPr sz="4000" b="1">
                <a:solidFill>
                  <a:schemeClr val="tx2"/>
                </a:solidFill>
                <a:latin typeface="Arial" pitchFamily="34" charset="0"/>
              </a:defRPr>
            </a:lvl3pPr>
            <a:lvl4pPr algn="l" rtl="0" eaLnBrk="1" fontAlgn="base" hangingPunct="1">
              <a:spcBef>
                <a:spcPct val="0"/>
              </a:spcBef>
              <a:spcAft>
                <a:spcPct val="0"/>
              </a:spcAft>
              <a:defRPr sz="4000" b="1">
                <a:solidFill>
                  <a:schemeClr val="tx2"/>
                </a:solidFill>
                <a:latin typeface="Arial" pitchFamily="34" charset="0"/>
              </a:defRPr>
            </a:lvl4pPr>
            <a:lvl5pPr algn="l" rtl="0" eaLnBrk="1" fontAlgn="base" hangingPunct="1">
              <a:spcBef>
                <a:spcPct val="0"/>
              </a:spcBef>
              <a:spcAft>
                <a:spcPct val="0"/>
              </a:spcAft>
              <a:defRPr sz="4000" b="1">
                <a:solidFill>
                  <a:schemeClr val="tx2"/>
                </a:solidFill>
                <a:latin typeface="Arial" pitchFamily="34" charset="0"/>
              </a:defRPr>
            </a:lvl5pPr>
            <a:lvl6pPr marL="457189" algn="l" rtl="0" eaLnBrk="1" fontAlgn="base" hangingPunct="1">
              <a:spcBef>
                <a:spcPct val="0"/>
              </a:spcBef>
              <a:spcAft>
                <a:spcPct val="0"/>
              </a:spcAft>
              <a:defRPr sz="4000" b="1">
                <a:solidFill>
                  <a:schemeClr val="tx2"/>
                </a:solidFill>
                <a:latin typeface="Arial" pitchFamily="34" charset="0"/>
              </a:defRPr>
            </a:lvl6pPr>
            <a:lvl7pPr marL="914377" algn="l" rtl="0" eaLnBrk="1" fontAlgn="base" hangingPunct="1">
              <a:spcBef>
                <a:spcPct val="0"/>
              </a:spcBef>
              <a:spcAft>
                <a:spcPct val="0"/>
              </a:spcAft>
              <a:defRPr sz="4000" b="1">
                <a:solidFill>
                  <a:schemeClr val="tx2"/>
                </a:solidFill>
                <a:latin typeface="Arial" pitchFamily="34" charset="0"/>
              </a:defRPr>
            </a:lvl7pPr>
            <a:lvl8pPr marL="1371566" algn="l" rtl="0" eaLnBrk="1" fontAlgn="base" hangingPunct="1">
              <a:spcBef>
                <a:spcPct val="0"/>
              </a:spcBef>
              <a:spcAft>
                <a:spcPct val="0"/>
              </a:spcAft>
              <a:defRPr sz="4000" b="1">
                <a:solidFill>
                  <a:schemeClr val="tx2"/>
                </a:solidFill>
                <a:latin typeface="Arial" pitchFamily="34" charset="0"/>
              </a:defRPr>
            </a:lvl8pPr>
            <a:lvl9pPr marL="1828754" algn="l" rtl="0" eaLnBrk="1" fontAlgn="base" hangingPunct="1">
              <a:spcBef>
                <a:spcPct val="0"/>
              </a:spcBef>
              <a:spcAft>
                <a:spcPct val="0"/>
              </a:spcAft>
              <a:defRPr sz="4000" b="1">
                <a:solidFill>
                  <a:schemeClr val="tx2"/>
                </a:solidFill>
                <a:latin typeface="Arial" pitchFamily="34" charset="0"/>
              </a:defRPr>
            </a:lvl9pPr>
          </a:lstStyle>
          <a:p>
            <a:r>
              <a:rPr lang="en-US" kern="0" dirty="0"/>
              <a:t>Ventilation Standards</a:t>
            </a:r>
          </a:p>
        </p:txBody>
      </p:sp>
    </p:spTree>
    <p:extLst>
      <p:ext uri="{BB962C8B-B14F-4D97-AF65-F5344CB8AC3E}">
        <p14:creationId xmlns:p14="http://schemas.microsoft.com/office/powerpoint/2010/main" val="140481666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3CBAB2-1622-D9F0-9211-09FD5013B160}"/>
              </a:ext>
            </a:extLst>
          </p:cNvPr>
          <p:cNvSpPr>
            <a:spLocks noGrp="1"/>
          </p:cNvSpPr>
          <p:nvPr>
            <p:ph idx="1"/>
          </p:nvPr>
        </p:nvSpPr>
        <p:spPr>
          <a:xfrm>
            <a:off x="1207412" y="1919734"/>
            <a:ext cx="6524993" cy="4203209"/>
          </a:xfrm>
        </p:spPr>
        <p:style>
          <a:lnRef idx="1">
            <a:schemeClr val="accent2"/>
          </a:lnRef>
          <a:fillRef idx="2">
            <a:schemeClr val="accent2"/>
          </a:fillRef>
          <a:effectRef idx="1">
            <a:schemeClr val="accent2"/>
          </a:effectRef>
          <a:fontRef idx="minor">
            <a:schemeClr val="dk1"/>
          </a:fontRef>
        </p:style>
        <p:txBody>
          <a:bodyPr/>
          <a:lstStyle/>
          <a:p>
            <a:pPr marL="0" indent="0"/>
            <a:r>
              <a:rPr lang="en-US" dirty="0"/>
              <a:t>Common reasons minimum outside air requirements aren’t met:</a:t>
            </a:r>
            <a:br>
              <a:rPr lang="en-US" dirty="0"/>
            </a:br>
            <a:endParaRPr lang="en-US" dirty="0"/>
          </a:p>
          <a:p>
            <a:pPr marL="457200" indent="-457200">
              <a:buFont typeface="Arial" panose="020B0604020202020204" pitchFamily="34" charset="0"/>
              <a:buChar char="•"/>
            </a:pPr>
            <a:r>
              <a:rPr lang="en-US" dirty="0"/>
              <a:t>Damper malfunction</a:t>
            </a:r>
          </a:p>
          <a:p>
            <a:pPr marL="457200" indent="-457200">
              <a:buFont typeface="Arial" panose="020B0604020202020204" pitchFamily="34" charset="0"/>
              <a:buChar char="•"/>
            </a:pPr>
            <a:r>
              <a:rPr lang="en-US" dirty="0"/>
              <a:t>Dirty filters</a:t>
            </a:r>
          </a:p>
          <a:p>
            <a:pPr marL="457200" indent="-457200">
              <a:buFont typeface="Arial" panose="020B0604020202020204" pitchFamily="34" charset="0"/>
              <a:buChar char="•"/>
            </a:pPr>
            <a:r>
              <a:rPr lang="en-US" dirty="0"/>
              <a:t>Excessive filtration</a:t>
            </a:r>
            <a:br>
              <a:rPr lang="en-US" dirty="0"/>
            </a:br>
            <a:r>
              <a:rPr lang="en-US" dirty="0"/>
              <a:t>(e.g. increased MERV rating on filters when system can’t handle it)</a:t>
            </a:r>
          </a:p>
          <a:p>
            <a:pPr marL="0" indent="0"/>
            <a:endParaRPr lang="en-US" dirty="0"/>
          </a:p>
        </p:txBody>
      </p:sp>
      <p:sp>
        <p:nvSpPr>
          <p:cNvPr id="2" name="Title 1">
            <a:extLst>
              <a:ext uri="{FF2B5EF4-FFF2-40B4-BE49-F238E27FC236}">
                <a16:creationId xmlns:a16="http://schemas.microsoft.com/office/drawing/2014/main" id="{70B4CE72-11FF-7F13-77B2-16A2854B2581}"/>
              </a:ext>
            </a:extLst>
          </p:cNvPr>
          <p:cNvSpPr>
            <a:spLocks noGrp="1"/>
          </p:cNvSpPr>
          <p:nvPr>
            <p:ph type="title"/>
          </p:nvPr>
        </p:nvSpPr>
        <p:spPr>
          <a:xfrm>
            <a:off x="335111" y="540662"/>
            <a:ext cx="6629400" cy="990600"/>
          </a:xfrm>
        </p:spPr>
        <p:txBody>
          <a:bodyPr/>
          <a:lstStyle/>
          <a:p>
            <a:r>
              <a:rPr lang="en-US" dirty="0"/>
              <a:t>Common Issues</a:t>
            </a:r>
          </a:p>
        </p:txBody>
      </p:sp>
    </p:spTree>
    <p:extLst>
      <p:ext uri="{BB962C8B-B14F-4D97-AF65-F5344CB8AC3E}">
        <p14:creationId xmlns:p14="http://schemas.microsoft.com/office/powerpoint/2010/main" val="3225263964"/>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514" y="3290438"/>
            <a:ext cx="9195053" cy="3567562"/>
            <a:chOff x="-40687" y="2101252"/>
            <a:chExt cx="12260071" cy="4756750"/>
          </a:xfrm>
          <a:solidFill>
            <a:schemeClr val="accent5">
              <a:lumMod val="50000"/>
            </a:schemeClr>
          </a:solidFill>
        </p:grpSpPr>
        <p:sp>
          <p:nvSpPr>
            <p:cNvPr id="4" name="Freeform 3"/>
            <p:cNvSpPr/>
            <p:nvPr/>
          </p:nvSpPr>
          <p:spPr>
            <a:xfrm>
              <a:off x="7295161" y="2101252"/>
              <a:ext cx="3318100" cy="3578482"/>
            </a:xfrm>
            <a:custGeom>
              <a:avLst/>
              <a:gdLst/>
              <a:ahLst/>
              <a:cxnLst/>
              <a:rect l="l" t="t" r="r" b="b"/>
              <a:pathLst>
                <a:path w="2899000" h="3126493">
                  <a:moveTo>
                    <a:pt x="1515596" y="0"/>
                  </a:moveTo>
                  <a:cubicBezTo>
                    <a:pt x="1907048" y="0"/>
                    <a:pt x="2235478" y="113234"/>
                    <a:pt x="2500887" y="339702"/>
                  </a:cubicBezTo>
                  <a:cubicBezTo>
                    <a:pt x="2766295" y="566170"/>
                    <a:pt x="2899000" y="861809"/>
                    <a:pt x="2899000" y="1226618"/>
                  </a:cubicBezTo>
                  <a:cubicBezTo>
                    <a:pt x="2899000" y="1400824"/>
                    <a:pt x="2866208" y="1559147"/>
                    <a:pt x="2800624" y="1701586"/>
                  </a:cubicBezTo>
                  <a:cubicBezTo>
                    <a:pt x="2735041" y="1844026"/>
                    <a:pt x="2652549" y="1961871"/>
                    <a:pt x="2553149" y="2055123"/>
                  </a:cubicBezTo>
                  <a:cubicBezTo>
                    <a:pt x="2453749" y="2148375"/>
                    <a:pt x="2305673" y="2255460"/>
                    <a:pt x="2108922" y="2376380"/>
                  </a:cubicBezTo>
                  <a:cubicBezTo>
                    <a:pt x="1865033" y="2528042"/>
                    <a:pt x="1712859" y="2645375"/>
                    <a:pt x="1652399" y="2728380"/>
                  </a:cubicBezTo>
                  <a:cubicBezTo>
                    <a:pt x="1591939" y="2811384"/>
                    <a:pt x="1552486" y="2944088"/>
                    <a:pt x="1534041" y="3126493"/>
                  </a:cubicBezTo>
                  <a:lnTo>
                    <a:pt x="747038" y="3126493"/>
                  </a:lnTo>
                  <a:cubicBezTo>
                    <a:pt x="788028" y="2753486"/>
                    <a:pt x="842851" y="2504985"/>
                    <a:pt x="911509" y="2380991"/>
                  </a:cubicBezTo>
                  <a:cubicBezTo>
                    <a:pt x="980167" y="2256998"/>
                    <a:pt x="1148737" y="2096625"/>
                    <a:pt x="1417220" y="1899874"/>
                  </a:cubicBezTo>
                  <a:cubicBezTo>
                    <a:pt x="1628317" y="1744113"/>
                    <a:pt x="1767170" y="1623706"/>
                    <a:pt x="1833779" y="1538652"/>
                  </a:cubicBezTo>
                  <a:cubicBezTo>
                    <a:pt x="1900387" y="1453598"/>
                    <a:pt x="1933691" y="1350612"/>
                    <a:pt x="1933691" y="1229692"/>
                  </a:cubicBezTo>
                  <a:cubicBezTo>
                    <a:pt x="1933691" y="1086228"/>
                    <a:pt x="1888090" y="972994"/>
                    <a:pt x="1796888" y="889989"/>
                  </a:cubicBezTo>
                  <a:cubicBezTo>
                    <a:pt x="1705685" y="806985"/>
                    <a:pt x="1591427" y="765483"/>
                    <a:pt x="1454111" y="765483"/>
                  </a:cubicBezTo>
                  <a:cubicBezTo>
                    <a:pt x="1140539" y="765483"/>
                    <a:pt x="924318" y="989902"/>
                    <a:pt x="805448" y="1438740"/>
                  </a:cubicBezTo>
                  <a:lnTo>
                    <a:pt x="0" y="1232766"/>
                  </a:lnTo>
                  <a:cubicBezTo>
                    <a:pt x="94276" y="876155"/>
                    <a:pt x="277193" y="581541"/>
                    <a:pt x="548750" y="348925"/>
                  </a:cubicBezTo>
                  <a:cubicBezTo>
                    <a:pt x="820307" y="116308"/>
                    <a:pt x="1142589" y="0"/>
                    <a:pt x="1515596" y="0"/>
                  </a:cubicBezTo>
                  <a:close/>
                </a:path>
              </a:pathLst>
            </a:custGeom>
            <a:grpFill/>
            <a:ln w="47625">
              <a:solidFill>
                <a:srgbClr val="0082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0687" y="5966492"/>
              <a:ext cx="12260071" cy="891510"/>
              <a:chOff x="-40687" y="5966492"/>
              <a:chExt cx="12260071" cy="891510"/>
            </a:xfrm>
            <a:grpFill/>
          </p:grpSpPr>
          <p:sp>
            <p:nvSpPr>
              <p:cNvPr id="6" name="Freeform 5"/>
              <p:cNvSpPr/>
              <p:nvPr/>
            </p:nvSpPr>
            <p:spPr>
              <a:xfrm>
                <a:off x="-8335" y="6008915"/>
                <a:ext cx="12227719" cy="849087"/>
              </a:xfrm>
              <a:custGeom>
                <a:avLst/>
                <a:gdLst>
                  <a:gd name="connsiteX0" fmla="*/ 8147053 w 12227719"/>
                  <a:gd name="connsiteY0" fmla="*/ 0 h 849086"/>
                  <a:gd name="connsiteX1" fmla="*/ 9075559 w 12227719"/>
                  <a:gd name="connsiteY1" fmla="*/ 0 h 849086"/>
                  <a:gd name="connsiteX2" fmla="*/ 9075559 w 12227719"/>
                  <a:gd name="connsiteY2" fmla="*/ 290661 h 849086"/>
                  <a:gd name="connsiteX3" fmla="*/ 12227719 w 12227719"/>
                  <a:gd name="connsiteY3" fmla="*/ 290661 h 849086"/>
                  <a:gd name="connsiteX4" fmla="*/ 12227719 w 12227719"/>
                  <a:gd name="connsiteY4" fmla="*/ 849086 h 849086"/>
                  <a:gd name="connsiteX5" fmla="*/ 0 w 12227719"/>
                  <a:gd name="connsiteY5" fmla="*/ 849086 h 849086"/>
                  <a:gd name="connsiteX6" fmla="*/ 0 w 12227719"/>
                  <a:gd name="connsiteY6" fmla="*/ 290661 h 849086"/>
                  <a:gd name="connsiteX7" fmla="*/ 8147053 w 12227719"/>
                  <a:gd name="connsiteY7" fmla="*/ 290661 h 84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7719" h="849086">
                    <a:moveTo>
                      <a:pt x="8147053" y="0"/>
                    </a:moveTo>
                    <a:lnTo>
                      <a:pt x="9075559" y="0"/>
                    </a:lnTo>
                    <a:lnTo>
                      <a:pt x="9075559" y="290661"/>
                    </a:lnTo>
                    <a:lnTo>
                      <a:pt x="12227719" y="290661"/>
                    </a:lnTo>
                    <a:lnTo>
                      <a:pt x="12227719" y="849086"/>
                    </a:lnTo>
                    <a:lnTo>
                      <a:pt x="0" y="849086"/>
                    </a:lnTo>
                    <a:lnTo>
                      <a:pt x="0" y="290661"/>
                    </a:lnTo>
                    <a:lnTo>
                      <a:pt x="8147053" y="290661"/>
                    </a:lnTo>
                    <a:close/>
                  </a:path>
                </a:pathLst>
              </a:custGeom>
              <a:grp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GB"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0687" y="5966492"/>
                <a:ext cx="12232687" cy="371538"/>
                <a:chOff x="-40687" y="5966492"/>
                <a:chExt cx="12232687" cy="371538"/>
              </a:xfrm>
              <a:grpFill/>
            </p:grpSpPr>
            <p:grpSp>
              <p:nvGrpSpPr>
                <p:cNvPr id="8" name="Group 7"/>
                <p:cNvGrpSpPr/>
                <p:nvPr/>
              </p:nvGrpSpPr>
              <p:grpSpPr>
                <a:xfrm>
                  <a:off x="-40687" y="6274230"/>
                  <a:ext cx="12232687" cy="63800"/>
                  <a:chOff x="-40687" y="6274230"/>
                  <a:chExt cx="12232687" cy="63800"/>
                </a:xfrm>
                <a:grpFill/>
              </p:grpSpPr>
              <p:sp>
                <p:nvSpPr>
                  <p:cNvPr id="13" name="Freeform 12"/>
                  <p:cNvSpPr/>
                  <p:nvPr/>
                </p:nvSpPr>
                <p:spPr>
                  <a:xfrm>
                    <a:off x="-40687" y="6292311"/>
                    <a:ext cx="8218765" cy="45719"/>
                  </a:xfrm>
                  <a:custGeom>
                    <a:avLst/>
                    <a:gdLst>
                      <a:gd name="connsiteX0" fmla="*/ 0 w 8137392"/>
                      <a:gd name="connsiteY0" fmla="*/ 0 h 45719"/>
                      <a:gd name="connsiteX1" fmla="*/ 8137392 w 8137392"/>
                      <a:gd name="connsiteY1" fmla="*/ 0 h 45719"/>
                      <a:gd name="connsiteX2" fmla="*/ 8137392 w 8137392"/>
                      <a:gd name="connsiteY2" fmla="*/ 45719 h 45719"/>
                      <a:gd name="connsiteX3" fmla="*/ 0 w 8137392"/>
                      <a:gd name="connsiteY3" fmla="*/ 45719 h 45719"/>
                    </a:gdLst>
                    <a:ahLst/>
                    <a:cxnLst>
                      <a:cxn ang="0">
                        <a:pos x="connsiteX0" y="connsiteY0"/>
                      </a:cxn>
                      <a:cxn ang="0">
                        <a:pos x="connsiteX1" y="connsiteY1"/>
                      </a:cxn>
                      <a:cxn ang="0">
                        <a:pos x="connsiteX2" y="connsiteY2"/>
                      </a:cxn>
                      <a:cxn ang="0">
                        <a:pos x="connsiteX3" y="connsiteY3"/>
                      </a:cxn>
                    </a:cxnLst>
                    <a:rect l="l" t="t" r="r" b="b"/>
                    <a:pathLst>
                      <a:path w="8137392" h="45719">
                        <a:moveTo>
                          <a:pt x="0" y="0"/>
                        </a:moveTo>
                        <a:lnTo>
                          <a:pt x="8137392" y="0"/>
                        </a:lnTo>
                        <a:lnTo>
                          <a:pt x="8137392"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13"/>
                  <p:cNvSpPr/>
                  <p:nvPr/>
                </p:nvSpPr>
                <p:spPr>
                  <a:xfrm>
                    <a:off x="9059476" y="6274230"/>
                    <a:ext cx="3132524" cy="45719"/>
                  </a:xfrm>
                  <a:custGeom>
                    <a:avLst/>
                    <a:gdLst>
                      <a:gd name="connsiteX0" fmla="*/ 0 w 3132524"/>
                      <a:gd name="connsiteY0" fmla="*/ 0 h 45719"/>
                      <a:gd name="connsiteX1" fmla="*/ 3132524 w 3132524"/>
                      <a:gd name="connsiteY1" fmla="*/ 0 h 45719"/>
                      <a:gd name="connsiteX2" fmla="*/ 3132524 w 3132524"/>
                      <a:gd name="connsiteY2" fmla="*/ 45719 h 45719"/>
                      <a:gd name="connsiteX3" fmla="*/ 0 w 3132524"/>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132524" h="45719">
                        <a:moveTo>
                          <a:pt x="0" y="0"/>
                        </a:moveTo>
                        <a:lnTo>
                          <a:pt x="3132524" y="0"/>
                        </a:lnTo>
                        <a:lnTo>
                          <a:pt x="3132524"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9" name="Group 8"/>
                <p:cNvGrpSpPr/>
                <p:nvPr/>
              </p:nvGrpSpPr>
              <p:grpSpPr>
                <a:xfrm>
                  <a:off x="8135120" y="5966492"/>
                  <a:ext cx="936634" cy="369980"/>
                  <a:chOff x="8135120" y="5966492"/>
                  <a:chExt cx="936634" cy="369980"/>
                </a:xfrm>
                <a:grpFill/>
              </p:grpSpPr>
              <p:sp>
                <p:nvSpPr>
                  <p:cNvPr id="10" name="Freeform 9"/>
                  <p:cNvSpPr/>
                  <p:nvPr/>
                </p:nvSpPr>
                <p:spPr>
                  <a:xfrm>
                    <a:off x="8137392" y="5966492"/>
                    <a:ext cx="929768" cy="45719"/>
                  </a:xfrm>
                  <a:custGeom>
                    <a:avLst/>
                    <a:gdLst>
                      <a:gd name="connsiteX0" fmla="*/ 0 w 929768"/>
                      <a:gd name="connsiteY0" fmla="*/ 0 h 45719"/>
                      <a:gd name="connsiteX1" fmla="*/ 929768 w 929768"/>
                      <a:gd name="connsiteY1" fmla="*/ 0 h 45719"/>
                      <a:gd name="connsiteX2" fmla="*/ 929768 w 929768"/>
                      <a:gd name="connsiteY2" fmla="*/ 45719 h 45719"/>
                      <a:gd name="connsiteX3" fmla="*/ 0 w 929768"/>
                      <a:gd name="connsiteY3" fmla="*/ 45719 h 45719"/>
                    </a:gdLst>
                    <a:ahLst/>
                    <a:cxnLst>
                      <a:cxn ang="0">
                        <a:pos x="connsiteX0" y="connsiteY0"/>
                      </a:cxn>
                      <a:cxn ang="0">
                        <a:pos x="connsiteX1" y="connsiteY1"/>
                      </a:cxn>
                      <a:cxn ang="0">
                        <a:pos x="connsiteX2" y="connsiteY2"/>
                      </a:cxn>
                      <a:cxn ang="0">
                        <a:pos x="connsiteX3" y="connsiteY3"/>
                      </a:cxn>
                    </a:cxnLst>
                    <a:rect l="l" t="t" r="r" b="b"/>
                    <a:pathLst>
                      <a:path w="929768" h="45719">
                        <a:moveTo>
                          <a:pt x="0" y="0"/>
                        </a:moveTo>
                        <a:lnTo>
                          <a:pt x="929768" y="0"/>
                        </a:lnTo>
                        <a:lnTo>
                          <a:pt x="929768" y="45719"/>
                        </a:lnTo>
                        <a:lnTo>
                          <a:pt x="0"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10"/>
                  <p:cNvSpPr/>
                  <p:nvPr/>
                </p:nvSpPr>
                <p:spPr>
                  <a:xfrm rot="5400000">
                    <a:off x="7979813" y="6135445"/>
                    <a:ext cx="356334" cy="45719"/>
                  </a:xfrm>
                  <a:custGeom>
                    <a:avLst/>
                    <a:gdLst>
                      <a:gd name="connsiteX0" fmla="*/ 0 w 356333"/>
                      <a:gd name="connsiteY0" fmla="*/ 45719 h 45719"/>
                      <a:gd name="connsiteX1" fmla="*/ 0 w 356333"/>
                      <a:gd name="connsiteY1" fmla="*/ 0 h 45719"/>
                      <a:gd name="connsiteX2" fmla="*/ 356333 w 356333"/>
                      <a:gd name="connsiteY2" fmla="*/ 0 h 45719"/>
                      <a:gd name="connsiteX3" fmla="*/ 356333 w 356333"/>
                      <a:gd name="connsiteY3" fmla="*/ 45719 h 45719"/>
                    </a:gdLst>
                    <a:ahLst/>
                    <a:cxnLst>
                      <a:cxn ang="0">
                        <a:pos x="connsiteX0" y="connsiteY0"/>
                      </a:cxn>
                      <a:cxn ang="0">
                        <a:pos x="connsiteX1" y="connsiteY1"/>
                      </a:cxn>
                      <a:cxn ang="0">
                        <a:pos x="connsiteX2" y="connsiteY2"/>
                      </a:cxn>
                      <a:cxn ang="0">
                        <a:pos x="connsiteX3" y="connsiteY3"/>
                      </a:cxn>
                    </a:cxnLst>
                    <a:rect l="l" t="t" r="r" b="b"/>
                    <a:pathLst>
                      <a:path w="356333" h="45719">
                        <a:moveTo>
                          <a:pt x="0" y="45719"/>
                        </a:moveTo>
                        <a:lnTo>
                          <a:pt x="0" y="0"/>
                        </a:lnTo>
                        <a:lnTo>
                          <a:pt x="356333" y="0"/>
                        </a:lnTo>
                        <a:lnTo>
                          <a:pt x="356333" y="45719"/>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11"/>
                  <p:cNvSpPr/>
                  <p:nvPr/>
                </p:nvSpPr>
                <p:spPr>
                  <a:xfrm rot="5400000">
                    <a:off x="8873095" y="6122711"/>
                    <a:ext cx="351599" cy="45719"/>
                  </a:xfrm>
                  <a:custGeom>
                    <a:avLst/>
                    <a:gdLst>
                      <a:gd name="connsiteX0" fmla="*/ 0 w 351599"/>
                      <a:gd name="connsiteY0" fmla="*/ 45718 h 45718"/>
                      <a:gd name="connsiteX1" fmla="*/ 0 w 351599"/>
                      <a:gd name="connsiteY1" fmla="*/ 0 h 45718"/>
                      <a:gd name="connsiteX2" fmla="*/ 351599 w 351599"/>
                      <a:gd name="connsiteY2" fmla="*/ 0 h 45718"/>
                      <a:gd name="connsiteX3" fmla="*/ 351599 w 351599"/>
                      <a:gd name="connsiteY3" fmla="*/ 45718 h 45718"/>
                    </a:gdLst>
                    <a:ahLst/>
                    <a:cxnLst>
                      <a:cxn ang="0">
                        <a:pos x="connsiteX0" y="connsiteY0"/>
                      </a:cxn>
                      <a:cxn ang="0">
                        <a:pos x="connsiteX1" y="connsiteY1"/>
                      </a:cxn>
                      <a:cxn ang="0">
                        <a:pos x="connsiteX2" y="connsiteY2"/>
                      </a:cxn>
                      <a:cxn ang="0">
                        <a:pos x="connsiteX3" y="connsiteY3"/>
                      </a:cxn>
                    </a:cxnLst>
                    <a:rect l="l" t="t" r="r" b="b"/>
                    <a:pathLst>
                      <a:path w="351599" h="45718">
                        <a:moveTo>
                          <a:pt x="0" y="45718"/>
                        </a:moveTo>
                        <a:lnTo>
                          <a:pt x="0" y="0"/>
                        </a:lnTo>
                        <a:lnTo>
                          <a:pt x="351599" y="0"/>
                        </a:lnTo>
                        <a:lnTo>
                          <a:pt x="351599" y="4571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grpSp>
      <p:sp>
        <p:nvSpPr>
          <p:cNvPr id="18" name="Content Placeholder 17">
            <a:extLst>
              <a:ext uri="{FF2B5EF4-FFF2-40B4-BE49-F238E27FC236}">
                <a16:creationId xmlns:a16="http://schemas.microsoft.com/office/drawing/2014/main" id="{257FF36D-9EA9-4F82-9F45-45A522DC29AE}"/>
              </a:ext>
            </a:extLst>
          </p:cNvPr>
          <p:cNvSpPr>
            <a:spLocks noGrp="1"/>
          </p:cNvSpPr>
          <p:nvPr>
            <p:ph idx="1"/>
          </p:nvPr>
        </p:nvSpPr>
        <p:spPr>
          <a:xfrm>
            <a:off x="685800" y="1515835"/>
            <a:ext cx="7772400" cy="4458464"/>
          </a:xfrm>
        </p:spPr>
        <p:txBody>
          <a:bodyPr/>
          <a:lstStyle/>
          <a:p>
            <a:r>
              <a:rPr lang="en-US" sz="3200" dirty="0"/>
              <a:t>What are some of the ways a damper can malfunction?</a:t>
            </a:r>
          </a:p>
          <a:p>
            <a:endParaRPr lang="en-US" sz="3200" dirty="0"/>
          </a:p>
          <a:p>
            <a:r>
              <a:rPr lang="en-US" sz="3200" dirty="0"/>
              <a:t>How can we minimize</a:t>
            </a:r>
            <a:br>
              <a:rPr lang="en-US" sz="3200" dirty="0"/>
            </a:br>
            <a:r>
              <a:rPr lang="en-US" sz="3200" dirty="0"/>
              <a:t>damper malfunctions?</a:t>
            </a:r>
          </a:p>
        </p:txBody>
      </p:sp>
      <p:sp>
        <p:nvSpPr>
          <p:cNvPr id="2" name="Title 1">
            <a:extLst>
              <a:ext uri="{FF2B5EF4-FFF2-40B4-BE49-F238E27FC236}">
                <a16:creationId xmlns:a16="http://schemas.microsoft.com/office/drawing/2014/main" id="{C2D448D1-671F-47EC-9DC8-61A2C98C251F}"/>
              </a:ext>
            </a:extLst>
          </p:cNvPr>
          <p:cNvSpPr>
            <a:spLocks noGrp="1"/>
          </p:cNvSpPr>
          <p:nvPr>
            <p:ph type="title"/>
          </p:nvPr>
        </p:nvSpPr>
        <p:spPr/>
        <p:txBody>
          <a:bodyPr/>
          <a:lstStyle/>
          <a:p>
            <a:r>
              <a:rPr lang="en-US" dirty="0">
                <a:solidFill>
                  <a:schemeClr val="tx1">
                    <a:lumMod val="85000"/>
                    <a:lumOff val="15000"/>
                  </a:schemeClr>
                </a:solidFill>
              </a:rPr>
              <a:t>Group Discussion</a:t>
            </a:r>
          </a:p>
        </p:txBody>
      </p:sp>
    </p:spTree>
    <p:extLst>
      <p:ext uri="{BB962C8B-B14F-4D97-AF65-F5344CB8AC3E}">
        <p14:creationId xmlns:p14="http://schemas.microsoft.com/office/powerpoint/2010/main" val="113562135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1795"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1796"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1797"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1798"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1799"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graphicFrame>
        <p:nvGraphicFramePr>
          <p:cNvPr id="3" name="Content Placeholder 2">
            <a:extLst>
              <a:ext uri="{FF2B5EF4-FFF2-40B4-BE49-F238E27FC236}">
                <a16:creationId xmlns:a16="http://schemas.microsoft.com/office/drawing/2014/main" id="{969380BB-B7CD-E88E-60AA-DC607E3E6887}"/>
              </a:ext>
            </a:extLst>
          </p:cNvPr>
          <p:cNvGraphicFramePr>
            <a:graphicFrameLocks noGrp="1"/>
          </p:cNvGraphicFramePr>
          <p:nvPr>
            <p:ph idx="1"/>
            <p:extLst>
              <p:ext uri="{D42A27DB-BD31-4B8C-83A1-F6EECF244321}">
                <p14:modId xmlns:p14="http://schemas.microsoft.com/office/powerpoint/2010/main" val="2366083737"/>
              </p:ext>
            </p:extLst>
          </p:nvPr>
        </p:nvGraphicFramePr>
        <p:xfrm>
          <a:off x="685800" y="1636035"/>
          <a:ext cx="8250522" cy="50329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1800" name="Rectangle 8"/>
          <p:cNvSpPr>
            <a:spLocks noGrp="1" noChangeArrowheads="1"/>
          </p:cNvSpPr>
          <p:nvPr>
            <p:ph type="title"/>
          </p:nvPr>
        </p:nvSpPr>
        <p:spPr>
          <a:xfrm>
            <a:off x="304800" y="381000"/>
            <a:ext cx="6362700" cy="723900"/>
          </a:xfrm>
        </p:spPr>
        <p:txBody>
          <a:bodyPr lIns="90488" tIns="44450" rIns="90488" bIns="44450" anchor="b"/>
          <a:lstStyle/>
          <a:p>
            <a:r>
              <a:rPr lang="en-US" dirty="0">
                <a:solidFill>
                  <a:schemeClr val="tx1"/>
                </a:solidFill>
              </a:rPr>
              <a:t>Air System Terminals</a:t>
            </a:r>
          </a:p>
        </p:txBody>
      </p:sp>
      <p:pic>
        <p:nvPicPr>
          <p:cNvPr id="161802" name="Picture 10" descr="price_terminalsproduct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71087" y="1908405"/>
            <a:ext cx="2895600" cy="331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905B3-CA11-4FCB-890B-B7FD2752A2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857" t="18608" b="16630"/>
          <a:stretch/>
        </p:blipFill>
        <p:spPr>
          <a:xfrm>
            <a:off x="4009045" y="3327366"/>
            <a:ext cx="4353905" cy="3149634"/>
          </a:xfrm>
          <a:prstGeom prst="rect">
            <a:avLst/>
          </a:prstGeom>
          <a:ln>
            <a:noFill/>
          </a:ln>
          <a:effectLst>
            <a:outerShdw blurRad="190500" algn="tl" rotWithShape="0">
              <a:srgbClr val="000000">
                <a:alpha val="70000"/>
              </a:srgbClr>
            </a:outerShdw>
          </a:effectLst>
        </p:spPr>
      </p:pic>
      <p:sp>
        <p:nvSpPr>
          <p:cNvPr id="16384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384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384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3845" name="Rectangle 5"/>
          <p:cNvSpPr>
            <a:spLocks noChangeArrowheads="1"/>
          </p:cNvSpPr>
          <p:nvPr/>
        </p:nvSpPr>
        <p:spPr bwMode="auto">
          <a:xfrm>
            <a:off x="3124200" y="6233319"/>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384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3848" name="Rectangle 8"/>
          <p:cNvSpPr>
            <a:spLocks noGrp="1" noChangeArrowheads="1"/>
          </p:cNvSpPr>
          <p:nvPr>
            <p:ph idx="1"/>
          </p:nvPr>
        </p:nvSpPr>
        <p:spPr>
          <a:xfrm>
            <a:off x="381000" y="1781175"/>
            <a:ext cx="3276600" cy="4114800"/>
          </a:xfrm>
        </p:spPr>
        <p:txBody>
          <a:bodyPr lIns="90488" tIns="44450" rIns="90488" bIns="44450"/>
          <a:lstStyle/>
          <a:p>
            <a:pPr marL="457200" indent="-457200">
              <a:spcBef>
                <a:spcPct val="50000"/>
              </a:spcBef>
              <a:buFont typeface="Arial" panose="020B0604020202020204" pitchFamily="34" charset="0"/>
              <a:buChar char="•"/>
            </a:pPr>
            <a:r>
              <a:rPr lang="en-US" sz="3200" dirty="0"/>
              <a:t>Pressures</a:t>
            </a:r>
          </a:p>
          <a:p>
            <a:pPr marL="457200" indent="-457200">
              <a:spcBef>
                <a:spcPct val="50000"/>
              </a:spcBef>
              <a:buFont typeface="Arial" panose="020B0604020202020204" pitchFamily="34" charset="0"/>
              <a:buChar char="•"/>
            </a:pPr>
            <a:r>
              <a:rPr lang="en-US" sz="3200" dirty="0"/>
              <a:t>Sealing</a:t>
            </a:r>
          </a:p>
          <a:p>
            <a:pPr marL="457200" indent="-457200">
              <a:spcBef>
                <a:spcPct val="50000"/>
              </a:spcBef>
              <a:buFont typeface="Arial" panose="020B0604020202020204" pitchFamily="34" charset="0"/>
              <a:buChar char="•"/>
            </a:pPr>
            <a:r>
              <a:rPr lang="en-US" sz="3200" dirty="0"/>
              <a:t>Insulation</a:t>
            </a:r>
          </a:p>
          <a:p>
            <a:pPr marL="457200" indent="-457200">
              <a:spcBef>
                <a:spcPct val="50000"/>
              </a:spcBef>
              <a:buFont typeface="Arial" panose="020B0604020202020204" pitchFamily="34" charset="0"/>
              <a:buChar char="•"/>
            </a:pPr>
            <a:r>
              <a:rPr lang="en-US" sz="3200" dirty="0"/>
              <a:t>Maintenance</a:t>
            </a:r>
          </a:p>
        </p:txBody>
      </p:sp>
      <p:sp>
        <p:nvSpPr>
          <p:cNvPr id="163847" name="Rectangle 7"/>
          <p:cNvSpPr>
            <a:spLocks noGrp="1" noChangeArrowheads="1"/>
          </p:cNvSpPr>
          <p:nvPr>
            <p:ph type="title"/>
          </p:nvPr>
        </p:nvSpPr>
        <p:spPr>
          <a:xfrm>
            <a:off x="304800" y="0"/>
            <a:ext cx="4705350" cy="1428750"/>
          </a:xfrm>
        </p:spPr>
        <p:txBody>
          <a:bodyPr lIns="90488" tIns="44450" rIns="90488" bIns="44450" anchor="b"/>
          <a:lstStyle/>
          <a:p>
            <a:r>
              <a:rPr lang="en-US" dirty="0">
                <a:solidFill>
                  <a:schemeClr val="tx1"/>
                </a:solidFill>
              </a:rPr>
              <a:t>Ducting &amp; Air Distribution</a:t>
            </a:r>
          </a:p>
        </p:txBody>
      </p:sp>
      <p:pic>
        <p:nvPicPr>
          <p:cNvPr id="163849" name="Picture 9" descr="pipe_wrap_lr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6364" l="667" r="90333">
                        <a14:foregroundMark x1="667" y1="15455" x2="1314" y2="62736"/>
                        <a14:foregroundMark x1="31667" y1="89091" x2="34765" y2="91139"/>
                        <a14:foregroundMark x1="51465" y1="90945" x2="53000" y2="90000"/>
                        <a14:foregroundMark x1="53000" y1="90000" x2="53000" y2="90000"/>
                        <a14:foregroundMark x1="89241" y1="33374" x2="88000" y2="26364"/>
                        <a14:foregroundMark x1="90333" y1="39545" x2="89280" y2="33596"/>
                        <a14:backgroundMark x1="12667" y1="13636" x2="0" y2="14091"/>
                        <a14:backgroundMark x1="45333" y1="96818" x2="36333" y2="97727"/>
                        <a14:backgroundMark x1="44333" y1="96364" x2="50000" y2="94545"/>
                        <a14:backgroundMark x1="91000" y1="40455" x2="91000" y2="40455"/>
                        <a14:backgroundMark x1="91000" y1="40455" x2="91000" y2="39091"/>
                        <a14:backgroundMark x1="43667" y1="96364" x2="45333" y2="95000"/>
                        <a14:backgroundMark x1="91000" y1="40909" x2="91000" y2="39091"/>
                        <a14:backgroundMark x1="1000" y1="65909" x2="333" y2="63182"/>
                        <a14:backgroundMark x1="2667" y1="66818" x2="0" y2="64091"/>
                        <a14:backgroundMark x1="90333" y1="42273" x2="91000" y2="3545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994669" y="1274361"/>
            <a:ext cx="3368281" cy="24698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3" name="Picture 9" descr="price_ceilingproduc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5253617" y="1377597"/>
            <a:ext cx="3362847" cy="384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486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486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486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487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64872" name="Rectangle 8"/>
          <p:cNvSpPr>
            <a:spLocks noGrp="1" noChangeArrowheads="1"/>
          </p:cNvSpPr>
          <p:nvPr>
            <p:ph idx="1"/>
          </p:nvPr>
        </p:nvSpPr>
        <p:spPr>
          <a:xfrm>
            <a:off x="410308" y="1657141"/>
            <a:ext cx="4161692" cy="4884336"/>
          </a:xfrm>
        </p:spPr>
        <p:style>
          <a:lnRef idx="1">
            <a:schemeClr val="accent1"/>
          </a:lnRef>
          <a:fillRef idx="2">
            <a:schemeClr val="accent1"/>
          </a:fillRef>
          <a:effectRef idx="1">
            <a:schemeClr val="accent1"/>
          </a:effectRef>
          <a:fontRef idx="minor">
            <a:schemeClr val="dk1"/>
          </a:fontRef>
        </p:style>
        <p:txBody>
          <a:bodyPr lIns="90488" tIns="44450" rIns="90488" bIns="44450"/>
          <a:lstStyle/>
          <a:p>
            <a:pPr>
              <a:spcBef>
                <a:spcPts val="600"/>
              </a:spcBef>
            </a:pPr>
            <a:r>
              <a:rPr lang="en-US" dirty="0"/>
              <a:t>Purpose:  Balance air movement to control comfort</a:t>
            </a:r>
          </a:p>
          <a:p>
            <a:pPr>
              <a:spcBef>
                <a:spcPts val="600"/>
              </a:spcBef>
            </a:pPr>
            <a:r>
              <a:rPr lang="en-US" dirty="0"/>
              <a:t>Characteristics:</a:t>
            </a:r>
          </a:p>
          <a:p>
            <a:pPr lvl="1">
              <a:spcBef>
                <a:spcPts val="600"/>
              </a:spcBef>
            </a:pPr>
            <a:r>
              <a:rPr lang="en-US" dirty="0"/>
              <a:t>Throw</a:t>
            </a:r>
          </a:p>
          <a:p>
            <a:pPr lvl="1">
              <a:spcBef>
                <a:spcPts val="600"/>
              </a:spcBef>
            </a:pPr>
            <a:r>
              <a:rPr lang="en-US" dirty="0"/>
              <a:t>Distribution patterns</a:t>
            </a:r>
          </a:p>
          <a:p>
            <a:pPr lvl="1">
              <a:spcBef>
                <a:spcPts val="600"/>
              </a:spcBef>
            </a:pPr>
            <a:r>
              <a:rPr lang="en-US" dirty="0"/>
              <a:t>Outlet velocity</a:t>
            </a:r>
          </a:p>
          <a:p>
            <a:pPr>
              <a:spcBef>
                <a:spcPts val="600"/>
              </a:spcBef>
            </a:pPr>
            <a:r>
              <a:rPr lang="en-US" dirty="0"/>
              <a:t>Air-distributing ceilings</a:t>
            </a:r>
          </a:p>
          <a:p>
            <a:pPr>
              <a:spcBef>
                <a:spcPts val="600"/>
              </a:spcBef>
            </a:pPr>
            <a:r>
              <a:rPr lang="en-US" dirty="0"/>
              <a:t>Inlets (return air)</a:t>
            </a:r>
          </a:p>
        </p:txBody>
      </p:sp>
      <p:sp>
        <p:nvSpPr>
          <p:cNvPr id="164871" name="Rectangle 7"/>
          <p:cNvSpPr>
            <a:spLocks noGrp="1" noChangeArrowheads="1"/>
          </p:cNvSpPr>
          <p:nvPr>
            <p:ph type="title"/>
          </p:nvPr>
        </p:nvSpPr>
        <p:spPr>
          <a:xfrm>
            <a:off x="304800" y="457200"/>
            <a:ext cx="6400800" cy="647700"/>
          </a:xfrm>
        </p:spPr>
        <p:txBody>
          <a:bodyPr lIns="90488" tIns="44450" rIns="90488" bIns="44450" anchor="b"/>
          <a:lstStyle/>
          <a:p>
            <a:r>
              <a:rPr lang="en-US" dirty="0">
                <a:solidFill>
                  <a:schemeClr val="tx1"/>
                </a:solidFill>
              </a:rPr>
              <a:t>Air Outlets and Inlets</a:t>
            </a:r>
          </a:p>
        </p:txBody>
      </p:sp>
      <p:pic>
        <p:nvPicPr>
          <p:cNvPr id="11" name="Picture 22" descr="http://www.price-hvac.com/Catalog/Section_G/html/Images/Illust/air_ind.gif">
            <a:extLst>
              <a:ext uri="{FF2B5EF4-FFF2-40B4-BE49-F238E27FC236}">
                <a16:creationId xmlns:a16="http://schemas.microsoft.com/office/drawing/2014/main" id="{5EBBD299-5F70-428A-9FEC-C81FB338D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399" y="3926358"/>
            <a:ext cx="4211978" cy="270468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960F736A-B31F-4807-BCC9-41A3950AD7AF}"/>
              </a:ext>
            </a:extLst>
          </p:cNvPr>
          <p:cNvSpPr/>
          <p:nvPr/>
        </p:nvSpPr>
        <p:spPr>
          <a:xfrm>
            <a:off x="7026674" y="6611779"/>
            <a:ext cx="1912703" cy="246221"/>
          </a:xfrm>
          <a:prstGeom prst="rect">
            <a:avLst/>
          </a:prstGeom>
        </p:spPr>
        <p:txBody>
          <a:bodyPr wrap="none">
            <a:spAutoFit/>
          </a:bodyPr>
          <a:lstStyle/>
          <a:p>
            <a:pPr algn="ctr"/>
            <a:r>
              <a:rPr lang="en-US" sz="1000" dirty="0"/>
              <a:t>Courtesy www.price-hvac.com</a:t>
            </a:r>
          </a:p>
        </p:txBody>
      </p:sp>
    </p:spTree>
  </p:cSld>
  <p:clrMapOvr>
    <a:masterClrMapping/>
  </p:clrMapOvr>
  <p:transition>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565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565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565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565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565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55657" name="Rectangle 9"/>
          <p:cNvSpPr>
            <a:spLocks noGrp="1" noChangeArrowheads="1"/>
          </p:cNvSpPr>
          <p:nvPr>
            <p:ph idx="1"/>
          </p:nvPr>
        </p:nvSpPr>
        <p:spPr>
          <a:xfrm>
            <a:off x="304800" y="1708738"/>
            <a:ext cx="4865077" cy="4114800"/>
          </a:xfrm>
        </p:spPr>
        <p:txBody>
          <a:bodyPr lIns="90488" tIns="44450" rIns="90488" bIns="44450"/>
          <a:lstStyle/>
          <a:p>
            <a:pPr>
              <a:spcBef>
                <a:spcPts val="0"/>
              </a:spcBef>
              <a:spcAft>
                <a:spcPts val="1200"/>
              </a:spcAft>
            </a:pPr>
            <a:r>
              <a:rPr lang="en-US" sz="2400" dirty="0"/>
              <a:t>Purpose: Keep particulates out of equipment; ensure good IAQ</a:t>
            </a:r>
          </a:p>
          <a:p>
            <a:pPr>
              <a:spcBef>
                <a:spcPts val="0"/>
              </a:spcBef>
            </a:pPr>
            <a:r>
              <a:rPr lang="en-US" sz="2400" dirty="0"/>
              <a:t>Methods</a:t>
            </a:r>
          </a:p>
          <a:p>
            <a:pPr marL="919163" lvl="1" indent="-457200">
              <a:spcBef>
                <a:spcPts val="0"/>
              </a:spcBef>
              <a:buFont typeface="Arial" panose="020B0604020202020204" pitchFamily="34" charset="0"/>
              <a:buChar char="•"/>
            </a:pPr>
            <a:r>
              <a:rPr lang="en-US" sz="2400" dirty="0"/>
              <a:t>Mechanical</a:t>
            </a:r>
          </a:p>
          <a:p>
            <a:pPr marL="919163" lvl="1" indent="-457200">
              <a:spcBef>
                <a:spcPts val="0"/>
              </a:spcBef>
              <a:buFont typeface="Arial" panose="020B0604020202020204" pitchFamily="34" charset="0"/>
              <a:buChar char="•"/>
            </a:pPr>
            <a:r>
              <a:rPr lang="en-US" sz="2400" dirty="0"/>
              <a:t>Electronic/electrostatic precipitation</a:t>
            </a:r>
          </a:p>
          <a:p>
            <a:pPr marL="919163" lvl="1" indent="-457200">
              <a:spcBef>
                <a:spcPts val="0"/>
              </a:spcBef>
              <a:buFont typeface="Arial" panose="020B0604020202020204" pitchFamily="34" charset="0"/>
              <a:buChar char="•"/>
            </a:pPr>
            <a:r>
              <a:rPr lang="en-US" sz="2400" dirty="0"/>
              <a:t>Air washes</a:t>
            </a:r>
          </a:p>
          <a:p>
            <a:pPr>
              <a:spcBef>
                <a:spcPts val="0"/>
              </a:spcBef>
            </a:pPr>
            <a:r>
              <a:rPr lang="en-US" sz="2400" dirty="0"/>
              <a:t>Air filters</a:t>
            </a:r>
          </a:p>
          <a:p>
            <a:pPr marL="919163" lvl="1" indent="-457200">
              <a:spcBef>
                <a:spcPts val="0"/>
              </a:spcBef>
              <a:buFont typeface="Arial" panose="020B0604020202020204" pitchFamily="34" charset="0"/>
              <a:buChar char="•"/>
            </a:pPr>
            <a:r>
              <a:rPr lang="en-US" sz="2400" dirty="0"/>
              <a:t>Fiberglass</a:t>
            </a:r>
          </a:p>
          <a:p>
            <a:pPr marL="919163" lvl="1" indent="-457200">
              <a:spcBef>
                <a:spcPts val="0"/>
              </a:spcBef>
              <a:buFont typeface="Arial" panose="020B0604020202020204" pitchFamily="34" charset="0"/>
              <a:buChar char="•"/>
            </a:pPr>
            <a:r>
              <a:rPr lang="en-US" sz="2400" dirty="0"/>
              <a:t>HEPA</a:t>
            </a:r>
          </a:p>
          <a:p>
            <a:pPr marL="919163" lvl="1" indent="-457200">
              <a:spcBef>
                <a:spcPts val="0"/>
              </a:spcBef>
              <a:buFont typeface="Arial" panose="020B0604020202020204" pitchFamily="34" charset="0"/>
              <a:buChar char="•"/>
            </a:pPr>
            <a:r>
              <a:rPr lang="en-US" sz="2400" dirty="0"/>
              <a:t>Bag</a:t>
            </a:r>
          </a:p>
          <a:p>
            <a:pPr marL="919163" lvl="1" indent="-457200">
              <a:spcBef>
                <a:spcPts val="0"/>
              </a:spcBef>
              <a:buFont typeface="Arial" panose="020B0604020202020204" pitchFamily="34" charset="0"/>
              <a:buChar char="•"/>
            </a:pPr>
            <a:r>
              <a:rPr lang="en-US" sz="2400" dirty="0"/>
              <a:t>Electronic </a:t>
            </a:r>
          </a:p>
        </p:txBody>
      </p:sp>
      <p:sp>
        <p:nvSpPr>
          <p:cNvPr id="155656" name="Rectangle 8"/>
          <p:cNvSpPr>
            <a:spLocks noGrp="1" noChangeArrowheads="1"/>
          </p:cNvSpPr>
          <p:nvPr>
            <p:ph type="title"/>
          </p:nvPr>
        </p:nvSpPr>
        <p:spPr>
          <a:xfrm>
            <a:off x="304800" y="381000"/>
            <a:ext cx="3276600" cy="723900"/>
          </a:xfrm>
        </p:spPr>
        <p:txBody>
          <a:bodyPr lIns="90488" tIns="44450" rIns="90488" bIns="44450" anchor="b"/>
          <a:lstStyle/>
          <a:p>
            <a:r>
              <a:rPr lang="en-US" dirty="0">
                <a:solidFill>
                  <a:schemeClr val="tx1"/>
                </a:solidFill>
              </a:rPr>
              <a:t>Air Filters</a:t>
            </a:r>
          </a:p>
        </p:txBody>
      </p:sp>
      <p:pic>
        <p:nvPicPr>
          <p:cNvPr id="3" name="Picture 2" descr="A close-up of a filter&#10;&#10;Description automatically generated">
            <a:extLst>
              <a:ext uri="{FF2B5EF4-FFF2-40B4-BE49-F238E27FC236}">
                <a16:creationId xmlns:a16="http://schemas.microsoft.com/office/drawing/2014/main" id="{E9E72750-51C7-FFF8-10BB-3D6EBA4CE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4387" y="1501842"/>
            <a:ext cx="2451524" cy="2451524"/>
          </a:xfrm>
          <a:prstGeom prst="rect">
            <a:avLst/>
          </a:prstGeom>
        </p:spPr>
      </p:pic>
      <p:pic>
        <p:nvPicPr>
          <p:cNvPr id="5" name="Picture 4" descr="A close-up of a air filter&#10;&#10;Description automatically generated">
            <a:extLst>
              <a:ext uri="{FF2B5EF4-FFF2-40B4-BE49-F238E27FC236}">
                <a16:creationId xmlns:a16="http://schemas.microsoft.com/office/drawing/2014/main" id="{B17D6A29-90CD-D14A-A474-DD6A2EDA8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7656" y="3766138"/>
            <a:ext cx="2405688" cy="2405688"/>
          </a:xfrm>
          <a:prstGeom prst="rect">
            <a:avLst/>
          </a:prstGeom>
        </p:spPr>
      </p:pic>
      <p:pic>
        <p:nvPicPr>
          <p:cNvPr id="9" name="Picture 8" descr="A stack of white air filter&#10;&#10;Description automatically generated">
            <a:extLst>
              <a:ext uri="{FF2B5EF4-FFF2-40B4-BE49-F238E27FC236}">
                <a16:creationId xmlns:a16="http://schemas.microsoft.com/office/drawing/2014/main" id="{A7086225-3832-6852-548F-BFD99EA4E197}"/>
              </a:ext>
            </a:extLst>
          </p:cNvPr>
          <p:cNvPicPr>
            <a:picLocks noChangeAspect="1"/>
          </p:cNvPicPr>
          <p:nvPr/>
        </p:nvPicPr>
        <p:blipFill>
          <a:blip r:embed="rId5">
            <a:extLst>
              <a:ext uri="{28A0092B-C50C-407E-A947-70E740481C1C}">
                <a14:useLocalDpi xmlns:a14="http://schemas.microsoft.com/office/drawing/2010/main" val="0"/>
              </a:ext>
            </a:extLst>
          </a:blip>
          <a:srcRect l="11659" t="4593" r="10345" b="4556"/>
          <a:stretch/>
        </p:blipFill>
        <p:spPr>
          <a:xfrm>
            <a:off x="3581400" y="4131146"/>
            <a:ext cx="2612271" cy="2451524"/>
          </a:xfrm>
          <a:prstGeom prst="rect">
            <a:avLst/>
          </a:prstGeom>
        </p:spPr>
      </p:pic>
      <p:sp>
        <p:nvSpPr>
          <p:cNvPr id="2" name="TextBox 1">
            <a:extLst>
              <a:ext uri="{FF2B5EF4-FFF2-40B4-BE49-F238E27FC236}">
                <a16:creationId xmlns:a16="http://schemas.microsoft.com/office/drawing/2014/main" id="{380491B6-6745-AE28-2876-837EE6C5D262}"/>
              </a:ext>
            </a:extLst>
          </p:cNvPr>
          <p:cNvSpPr txBox="1"/>
          <p:nvPr/>
        </p:nvSpPr>
        <p:spPr>
          <a:xfrm>
            <a:off x="7465436" y="2419827"/>
            <a:ext cx="1160895" cy="307777"/>
          </a:xfrm>
          <a:prstGeom prst="rect">
            <a:avLst/>
          </a:prstGeom>
          <a:noFill/>
        </p:spPr>
        <p:txBody>
          <a:bodyPr wrap="none" rtlCol="0">
            <a:spAutoFit/>
          </a:bodyPr>
          <a:lstStyle/>
          <a:p>
            <a:r>
              <a:rPr lang="en-US" sz="1400" dirty="0">
                <a:latin typeface="Arial" panose="020B0604020202020204" pitchFamily="34" charset="0"/>
              </a:rPr>
              <a:t>Electrostatic</a:t>
            </a:r>
          </a:p>
        </p:txBody>
      </p:sp>
      <p:sp>
        <p:nvSpPr>
          <p:cNvPr id="4" name="TextBox 3">
            <a:extLst>
              <a:ext uri="{FF2B5EF4-FFF2-40B4-BE49-F238E27FC236}">
                <a16:creationId xmlns:a16="http://schemas.microsoft.com/office/drawing/2014/main" id="{023D5ED0-37EA-6BA7-772A-34188AC384D1}"/>
              </a:ext>
            </a:extLst>
          </p:cNvPr>
          <p:cNvSpPr txBox="1"/>
          <p:nvPr/>
        </p:nvSpPr>
        <p:spPr>
          <a:xfrm>
            <a:off x="4389114" y="6490247"/>
            <a:ext cx="1010213" cy="307777"/>
          </a:xfrm>
          <a:prstGeom prst="rect">
            <a:avLst/>
          </a:prstGeom>
          <a:noFill/>
        </p:spPr>
        <p:txBody>
          <a:bodyPr wrap="none" rtlCol="0">
            <a:spAutoFit/>
          </a:bodyPr>
          <a:lstStyle/>
          <a:p>
            <a:r>
              <a:rPr lang="en-US" sz="1400" dirty="0">
                <a:latin typeface="Arial" panose="020B0604020202020204" pitchFamily="34" charset="0"/>
              </a:rPr>
              <a:t>Fiberglass</a:t>
            </a:r>
          </a:p>
        </p:txBody>
      </p:sp>
      <p:sp>
        <p:nvSpPr>
          <p:cNvPr id="6" name="TextBox 5">
            <a:extLst>
              <a:ext uri="{FF2B5EF4-FFF2-40B4-BE49-F238E27FC236}">
                <a16:creationId xmlns:a16="http://schemas.microsoft.com/office/drawing/2014/main" id="{1DD94F10-0F11-3FB2-1589-AE4DF2E548D1}"/>
              </a:ext>
            </a:extLst>
          </p:cNvPr>
          <p:cNvSpPr txBox="1"/>
          <p:nvPr/>
        </p:nvSpPr>
        <p:spPr>
          <a:xfrm>
            <a:off x="7176940" y="6094511"/>
            <a:ext cx="503664" cy="307777"/>
          </a:xfrm>
          <a:prstGeom prst="rect">
            <a:avLst/>
          </a:prstGeom>
          <a:noFill/>
        </p:spPr>
        <p:txBody>
          <a:bodyPr wrap="none" rtlCol="0">
            <a:spAutoFit/>
          </a:bodyPr>
          <a:lstStyle/>
          <a:p>
            <a:r>
              <a:rPr lang="en-US" sz="1400" dirty="0">
                <a:latin typeface="Arial" panose="020B0604020202020204" pitchFamily="34" charset="0"/>
              </a:rPr>
              <a:t>Bag</a:t>
            </a:r>
          </a:p>
        </p:txBody>
      </p:sp>
    </p:spTree>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5F06-7F57-4331-90B7-1EFDC6E71CAB}"/>
              </a:ext>
            </a:extLst>
          </p:cNvPr>
          <p:cNvSpPr>
            <a:spLocks noGrp="1"/>
          </p:cNvSpPr>
          <p:nvPr>
            <p:ph type="title"/>
          </p:nvPr>
        </p:nvSpPr>
        <p:spPr/>
        <p:txBody>
          <a:bodyPr/>
          <a:lstStyle/>
          <a:p>
            <a:r>
              <a:rPr lang="en-US" dirty="0"/>
              <a:t>Filter Efficiency</a:t>
            </a:r>
          </a:p>
        </p:txBody>
      </p:sp>
      <p:sp>
        <p:nvSpPr>
          <p:cNvPr id="4" name="Rectangle 3">
            <a:extLst>
              <a:ext uri="{FF2B5EF4-FFF2-40B4-BE49-F238E27FC236}">
                <a16:creationId xmlns:a16="http://schemas.microsoft.com/office/drawing/2014/main" id="{A89E4461-43D4-4451-82DD-F78E3FBBD77D}"/>
              </a:ext>
            </a:extLst>
          </p:cNvPr>
          <p:cNvSpPr/>
          <p:nvPr/>
        </p:nvSpPr>
        <p:spPr>
          <a:xfrm>
            <a:off x="304800" y="1627159"/>
            <a:ext cx="7319315" cy="877163"/>
          </a:xfrm>
          <a:prstGeom prst="rect">
            <a:avLst/>
          </a:prstGeom>
        </p:spPr>
        <p:txBody>
          <a:bodyPr wrap="square">
            <a:spAutoFit/>
          </a:bodyPr>
          <a:lstStyle/>
          <a:p>
            <a:pPr>
              <a:spcAft>
                <a:spcPts val="600"/>
              </a:spcAft>
            </a:pPr>
            <a:r>
              <a:rPr lang="en-US" sz="2400" b="1" i="1" dirty="0">
                <a:latin typeface="+mn-lt"/>
              </a:rPr>
              <a:t>A little bit about filters…</a:t>
            </a:r>
          </a:p>
          <a:p>
            <a:pPr marL="285750" indent="-285750">
              <a:spcAft>
                <a:spcPts val="600"/>
              </a:spcAft>
              <a:buFont typeface="Arial" panose="020B0604020202020204" pitchFamily="34" charset="0"/>
              <a:buChar char="•"/>
            </a:pPr>
            <a:endParaRPr lang="en-US" sz="2200" i="1" dirty="0"/>
          </a:p>
        </p:txBody>
      </p:sp>
      <p:pic>
        <p:nvPicPr>
          <p:cNvPr id="5" name="Picture 4" descr="A screenshot of text&#10;&#10;Description automatically generated">
            <a:extLst>
              <a:ext uri="{FF2B5EF4-FFF2-40B4-BE49-F238E27FC236}">
                <a16:creationId xmlns:a16="http://schemas.microsoft.com/office/drawing/2014/main" id="{CC619AB3-3FDE-471B-81AD-FCBE2645192B}"/>
              </a:ext>
            </a:extLst>
          </p:cNvPr>
          <p:cNvPicPr>
            <a:picLocks noChangeAspect="1"/>
          </p:cNvPicPr>
          <p:nvPr/>
        </p:nvPicPr>
        <p:blipFill rotWithShape="1">
          <a:blip r:embed="rId3">
            <a:extLst>
              <a:ext uri="{28A0092B-C50C-407E-A947-70E740481C1C}">
                <a14:useLocalDpi xmlns:a14="http://schemas.microsoft.com/office/drawing/2010/main" val="0"/>
              </a:ext>
            </a:extLst>
          </a:blip>
          <a:srcRect t="5453" b="31792"/>
          <a:stretch/>
        </p:blipFill>
        <p:spPr>
          <a:xfrm>
            <a:off x="63405" y="2203755"/>
            <a:ext cx="9080595" cy="4259595"/>
          </a:xfrm>
          <a:prstGeom prst="rect">
            <a:avLst/>
          </a:prstGeom>
        </p:spPr>
      </p:pic>
    </p:spTree>
    <p:extLst>
      <p:ext uri="{BB962C8B-B14F-4D97-AF65-F5344CB8AC3E}">
        <p14:creationId xmlns:p14="http://schemas.microsoft.com/office/powerpoint/2010/main" val="1027170692"/>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83E7E-7909-49AE-A11A-F5E021CF6B16}"/>
              </a:ext>
            </a:extLst>
          </p:cNvPr>
          <p:cNvSpPr>
            <a:spLocks noGrp="1"/>
          </p:cNvSpPr>
          <p:nvPr>
            <p:ph type="title"/>
          </p:nvPr>
        </p:nvSpPr>
        <p:spPr>
          <a:xfrm>
            <a:off x="685800" y="2611554"/>
            <a:ext cx="7772400" cy="1362075"/>
          </a:xfrm>
        </p:spPr>
        <p:txBody>
          <a:bodyPr/>
          <a:lstStyle/>
          <a:p>
            <a:pPr algn="ctr"/>
            <a:r>
              <a:rPr lang="en-US" dirty="0"/>
              <a:t>How Do we maintain these systems?</a:t>
            </a:r>
          </a:p>
        </p:txBody>
      </p:sp>
    </p:spTree>
    <p:extLst>
      <p:ext uri="{BB962C8B-B14F-4D97-AF65-F5344CB8AC3E}">
        <p14:creationId xmlns:p14="http://schemas.microsoft.com/office/powerpoint/2010/main" val="507223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noAutofit/>
          </a:bodyPr>
          <a:lstStyle/>
          <a:p>
            <a:r>
              <a:rPr lang="en-US" dirty="0"/>
              <a:t>Elements of</a:t>
            </a:r>
            <a:br>
              <a:rPr lang="en-US" dirty="0"/>
            </a:br>
            <a:r>
              <a:rPr lang="en-US" dirty="0"/>
              <a:t>Effective O&amp;M</a:t>
            </a:r>
          </a:p>
        </p:txBody>
      </p:sp>
      <p:sp>
        <p:nvSpPr>
          <p:cNvPr id="7" name="Freeform: Shape 6">
            <a:extLst>
              <a:ext uri="{FF2B5EF4-FFF2-40B4-BE49-F238E27FC236}">
                <a16:creationId xmlns:a16="http://schemas.microsoft.com/office/drawing/2014/main" id="{8A3DBF5E-73C8-4B87-B6C6-D2FD0FF9ADFA}"/>
              </a:ext>
            </a:extLst>
          </p:cNvPr>
          <p:cNvSpPr/>
          <p:nvPr/>
        </p:nvSpPr>
        <p:spPr>
          <a:xfrm>
            <a:off x="3829863" y="1772846"/>
            <a:ext cx="1529992" cy="994494"/>
          </a:xfrm>
          <a:custGeom>
            <a:avLst/>
            <a:gdLst>
              <a:gd name="connsiteX0" fmla="*/ 0 w 1529992"/>
              <a:gd name="connsiteY0" fmla="*/ 165752 h 994494"/>
              <a:gd name="connsiteX1" fmla="*/ 165752 w 1529992"/>
              <a:gd name="connsiteY1" fmla="*/ 0 h 994494"/>
              <a:gd name="connsiteX2" fmla="*/ 1364240 w 1529992"/>
              <a:gd name="connsiteY2" fmla="*/ 0 h 994494"/>
              <a:gd name="connsiteX3" fmla="*/ 1529992 w 1529992"/>
              <a:gd name="connsiteY3" fmla="*/ 165752 h 994494"/>
              <a:gd name="connsiteX4" fmla="*/ 1529992 w 1529992"/>
              <a:gd name="connsiteY4" fmla="*/ 828742 h 994494"/>
              <a:gd name="connsiteX5" fmla="*/ 1364240 w 1529992"/>
              <a:gd name="connsiteY5" fmla="*/ 994494 h 994494"/>
              <a:gd name="connsiteX6" fmla="*/ 165752 w 1529992"/>
              <a:gd name="connsiteY6" fmla="*/ 994494 h 994494"/>
              <a:gd name="connsiteX7" fmla="*/ 0 w 1529992"/>
              <a:gd name="connsiteY7" fmla="*/ 828742 h 994494"/>
              <a:gd name="connsiteX8" fmla="*/ 0 w 1529992"/>
              <a:gd name="connsiteY8" fmla="*/ 165752 h 99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92" h="994494">
                <a:moveTo>
                  <a:pt x="0" y="165752"/>
                </a:moveTo>
                <a:cubicBezTo>
                  <a:pt x="0" y="74210"/>
                  <a:pt x="74210" y="0"/>
                  <a:pt x="165752" y="0"/>
                </a:cubicBezTo>
                <a:lnTo>
                  <a:pt x="1364240" y="0"/>
                </a:lnTo>
                <a:cubicBezTo>
                  <a:pt x="1455782" y="0"/>
                  <a:pt x="1529992" y="74210"/>
                  <a:pt x="1529992" y="165752"/>
                </a:cubicBezTo>
                <a:lnTo>
                  <a:pt x="1529992" y="828742"/>
                </a:lnTo>
                <a:cubicBezTo>
                  <a:pt x="1529992" y="920284"/>
                  <a:pt x="1455782" y="994494"/>
                  <a:pt x="1364240" y="994494"/>
                </a:cubicBezTo>
                <a:lnTo>
                  <a:pt x="165752" y="994494"/>
                </a:lnTo>
                <a:cubicBezTo>
                  <a:pt x="74210" y="994494"/>
                  <a:pt x="0" y="920284"/>
                  <a:pt x="0" y="828742"/>
                </a:cubicBezTo>
                <a:lnTo>
                  <a:pt x="0" y="165752"/>
                </a:lnTo>
                <a:close/>
              </a:path>
            </a:pathLst>
          </a:custGeom>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48547" tIns="117127" rIns="48547" bIns="11712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Operations</a:t>
            </a:r>
          </a:p>
        </p:txBody>
      </p:sp>
      <p:sp>
        <p:nvSpPr>
          <p:cNvPr id="9" name="Freeform: Shape 8">
            <a:extLst>
              <a:ext uri="{FF2B5EF4-FFF2-40B4-BE49-F238E27FC236}">
                <a16:creationId xmlns:a16="http://schemas.microsoft.com/office/drawing/2014/main" id="{9D0174E6-468A-47C5-BF1B-1FBB1A24B746}"/>
              </a:ext>
            </a:extLst>
          </p:cNvPr>
          <p:cNvSpPr/>
          <p:nvPr/>
        </p:nvSpPr>
        <p:spPr>
          <a:xfrm>
            <a:off x="5120735" y="3096167"/>
            <a:ext cx="1529992" cy="1024676"/>
          </a:xfrm>
          <a:custGeom>
            <a:avLst/>
            <a:gdLst>
              <a:gd name="connsiteX0" fmla="*/ 0 w 1529992"/>
              <a:gd name="connsiteY0" fmla="*/ 165752 h 994494"/>
              <a:gd name="connsiteX1" fmla="*/ 165752 w 1529992"/>
              <a:gd name="connsiteY1" fmla="*/ 0 h 994494"/>
              <a:gd name="connsiteX2" fmla="*/ 1364240 w 1529992"/>
              <a:gd name="connsiteY2" fmla="*/ 0 h 994494"/>
              <a:gd name="connsiteX3" fmla="*/ 1529992 w 1529992"/>
              <a:gd name="connsiteY3" fmla="*/ 165752 h 994494"/>
              <a:gd name="connsiteX4" fmla="*/ 1529992 w 1529992"/>
              <a:gd name="connsiteY4" fmla="*/ 828742 h 994494"/>
              <a:gd name="connsiteX5" fmla="*/ 1364240 w 1529992"/>
              <a:gd name="connsiteY5" fmla="*/ 994494 h 994494"/>
              <a:gd name="connsiteX6" fmla="*/ 165752 w 1529992"/>
              <a:gd name="connsiteY6" fmla="*/ 994494 h 994494"/>
              <a:gd name="connsiteX7" fmla="*/ 0 w 1529992"/>
              <a:gd name="connsiteY7" fmla="*/ 828742 h 994494"/>
              <a:gd name="connsiteX8" fmla="*/ 0 w 1529992"/>
              <a:gd name="connsiteY8" fmla="*/ 165752 h 99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92" h="994494">
                <a:moveTo>
                  <a:pt x="0" y="165752"/>
                </a:moveTo>
                <a:cubicBezTo>
                  <a:pt x="0" y="74210"/>
                  <a:pt x="74210" y="0"/>
                  <a:pt x="165752" y="0"/>
                </a:cubicBezTo>
                <a:lnTo>
                  <a:pt x="1364240" y="0"/>
                </a:lnTo>
                <a:cubicBezTo>
                  <a:pt x="1455782" y="0"/>
                  <a:pt x="1529992" y="74210"/>
                  <a:pt x="1529992" y="165752"/>
                </a:cubicBezTo>
                <a:lnTo>
                  <a:pt x="1529992" y="828742"/>
                </a:lnTo>
                <a:cubicBezTo>
                  <a:pt x="1529992" y="920284"/>
                  <a:pt x="1455782" y="994494"/>
                  <a:pt x="1364240" y="994494"/>
                </a:cubicBezTo>
                <a:lnTo>
                  <a:pt x="165752" y="994494"/>
                </a:lnTo>
                <a:cubicBezTo>
                  <a:pt x="74210" y="994494"/>
                  <a:pt x="0" y="920284"/>
                  <a:pt x="0" y="828742"/>
                </a:cubicBezTo>
                <a:lnTo>
                  <a:pt x="0" y="165752"/>
                </a:lnTo>
                <a:close/>
              </a:path>
            </a:pathLst>
          </a:custGeom>
          <a:solidFill>
            <a:srgbClr val="601A5B"/>
          </a:solidFill>
        </p:spPr>
        <p:style>
          <a:lnRef idx="0">
            <a:schemeClr val="lt1">
              <a:hueOff val="0"/>
              <a:satOff val="0"/>
              <a:lumOff val="0"/>
              <a:alphaOff val="0"/>
            </a:schemeClr>
          </a:lnRef>
          <a:fillRef idx="3">
            <a:schemeClr val="accent2">
              <a:hueOff val="-3150028"/>
              <a:satOff val="7939"/>
              <a:lumOff val="3235"/>
              <a:alphaOff val="0"/>
            </a:schemeClr>
          </a:fillRef>
          <a:effectRef idx="3">
            <a:schemeClr val="accent2">
              <a:hueOff val="-3150028"/>
              <a:satOff val="7939"/>
              <a:lumOff val="3235"/>
              <a:alphaOff val="0"/>
            </a:schemeClr>
          </a:effectRef>
          <a:fontRef idx="minor">
            <a:schemeClr val="lt1"/>
          </a:fontRef>
        </p:style>
        <p:txBody>
          <a:bodyPr spcFirstLastPara="0" vert="horz" wrap="square" lIns="48547" tIns="117127" rIns="48547" bIns="11712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Engineering Support</a:t>
            </a:r>
          </a:p>
        </p:txBody>
      </p:sp>
      <p:sp>
        <p:nvSpPr>
          <p:cNvPr id="11" name="Freeform: Shape 10">
            <a:extLst>
              <a:ext uri="{FF2B5EF4-FFF2-40B4-BE49-F238E27FC236}">
                <a16:creationId xmlns:a16="http://schemas.microsoft.com/office/drawing/2014/main" id="{011C0743-03B9-4A54-BAAF-22B8B5D6A6DF}"/>
              </a:ext>
            </a:extLst>
          </p:cNvPr>
          <p:cNvSpPr/>
          <p:nvPr/>
        </p:nvSpPr>
        <p:spPr>
          <a:xfrm>
            <a:off x="4784143" y="4512266"/>
            <a:ext cx="1764835" cy="1024677"/>
          </a:xfrm>
          <a:custGeom>
            <a:avLst/>
            <a:gdLst>
              <a:gd name="connsiteX0" fmla="*/ 0 w 1529992"/>
              <a:gd name="connsiteY0" fmla="*/ 165752 h 994494"/>
              <a:gd name="connsiteX1" fmla="*/ 165752 w 1529992"/>
              <a:gd name="connsiteY1" fmla="*/ 0 h 994494"/>
              <a:gd name="connsiteX2" fmla="*/ 1364240 w 1529992"/>
              <a:gd name="connsiteY2" fmla="*/ 0 h 994494"/>
              <a:gd name="connsiteX3" fmla="*/ 1529992 w 1529992"/>
              <a:gd name="connsiteY3" fmla="*/ 165752 h 994494"/>
              <a:gd name="connsiteX4" fmla="*/ 1529992 w 1529992"/>
              <a:gd name="connsiteY4" fmla="*/ 828742 h 994494"/>
              <a:gd name="connsiteX5" fmla="*/ 1364240 w 1529992"/>
              <a:gd name="connsiteY5" fmla="*/ 994494 h 994494"/>
              <a:gd name="connsiteX6" fmla="*/ 165752 w 1529992"/>
              <a:gd name="connsiteY6" fmla="*/ 994494 h 994494"/>
              <a:gd name="connsiteX7" fmla="*/ 0 w 1529992"/>
              <a:gd name="connsiteY7" fmla="*/ 828742 h 994494"/>
              <a:gd name="connsiteX8" fmla="*/ 0 w 1529992"/>
              <a:gd name="connsiteY8" fmla="*/ 165752 h 99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92" h="994494">
                <a:moveTo>
                  <a:pt x="0" y="165752"/>
                </a:moveTo>
                <a:cubicBezTo>
                  <a:pt x="0" y="74210"/>
                  <a:pt x="74210" y="0"/>
                  <a:pt x="165752" y="0"/>
                </a:cubicBezTo>
                <a:lnTo>
                  <a:pt x="1364240" y="0"/>
                </a:lnTo>
                <a:cubicBezTo>
                  <a:pt x="1455782" y="0"/>
                  <a:pt x="1529992" y="74210"/>
                  <a:pt x="1529992" y="165752"/>
                </a:cubicBezTo>
                <a:lnTo>
                  <a:pt x="1529992" y="828742"/>
                </a:lnTo>
                <a:cubicBezTo>
                  <a:pt x="1529992" y="920284"/>
                  <a:pt x="1455782" y="994494"/>
                  <a:pt x="1364240" y="994494"/>
                </a:cubicBezTo>
                <a:lnTo>
                  <a:pt x="165752" y="994494"/>
                </a:lnTo>
                <a:cubicBezTo>
                  <a:pt x="74210" y="994494"/>
                  <a:pt x="0" y="920284"/>
                  <a:pt x="0" y="828742"/>
                </a:cubicBezTo>
                <a:lnTo>
                  <a:pt x="0" y="165752"/>
                </a:lnTo>
                <a:close/>
              </a:path>
            </a:pathLst>
          </a:custGeom>
          <a:solidFill>
            <a:srgbClr val="0070C0"/>
          </a:solidFill>
        </p:spPr>
        <p:style>
          <a:lnRef idx="0">
            <a:schemeClr val="lt1">
              <a:hueOff val="0"/>
              <a:satOff val="0"/>
              <a:lumOff val="0"/>
              <a:alphaOff val="0"/>
            </a:schemeClr>
          </a:lnRef>
          <a:fillRef idx="3">
            <a:schemeClr val="accent2">
              <a:hueOff val="-6300056"/>
              <a:satOff val="15879"/>
              <a:lumOff val="6470"/>
              <a:alphaOff val="0"/>
            </a:schemeClr>
          </a:fillRef>
          <a:effectRef idx="3">
            <a:schemeClr val="accent2">
              <a:hueOff val="-6300056"/>
              <a:satOff val="15879"/>
              <a:lumOff val="6470"/>
              <a:alphaOff val="0"/>
            </a:schemeClr>
          </a:effectRef>
          <a:fontRef idx="minor">
            <a:schemeClr val="lt1"/>
          </a:fontRef>
        </p:style>
        <p:txBody>
          <a:bodyPr spcFirstLastPara="0" vert="horz" wrap="square" lIns="48547" tIns="117127" rIns="48547" bIns="11712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Administration</a:t>
            </a:r>
          </a:p>
        </p:txBody>
      </p:sp>
      <p:sp>
        <p:nvSpPr>
          <p:cNvPr id="13" name="Freeform: Shape 12">
            <a:extLst>
              <a:ext uri="{FF2B5EF4-FFF2-40B4-BE49-F238E27FC236}">
                <a16:creationId xmlns:a16="http://schemas.microsoft.com/office/drawing/2014/main" id="{2591E9F6-48A8-4D37-9B87-37AA9E46656F}"/>
              </a:ext>
            </a:extLst>
          </p:cNvPr>
          <p:cNvSpPr/>
          <p:nvPr/>
        </p:nvSpPr>
        <p:spPr>
          <a:xfrm>
            <a:off x="2754460" y="4512266"/>
            <a:ext cx="1529992" cy="994494"/>
          </a:xfrm>
          <a:custGeom>
            <a:avLst/>
            <a:gdLst>
              <a:gd name="connsiteX0" fmla="*/ 0 w 1529992"/>
              <a:gd name="connsiteY0" fmla="*/ 165752 h 994494"/>
              <a:gd name="connsiteX1" fmla="*/ 165752 w 1529992"/>
              <a:gd name="connsiteY1" fmla="*/ 0 h 994494"/>
              <a:gd name="connsiteX2" fmla="*/ 1364240 w 1529992"/>
              <a:gd name="connsiteY2" fmla="*/ 0 h 994494"/>
              <a:gd name="connsiteX3" fmla="*/ 1529992 w 1529992"/>
              <a:gd name="connsiteY3" fmla="*/ 165752 h 994494"/>
              <a:gd name="connsiteX4" fmla="*/ 1529992 w 1529992"/>
              <a:gd name="connsiteY4" fmla="*/ 828742 h 994494"/>
              <a:gd name="connsiteX5" fmla="*/ 1364240 w 1529992"/>
              <a:gd name="connsiteY5" fmla="*/ 994494 h 994494"/>
              <a:gd name="connsiteX6" fmla="*/ 165752 w 1529992"/>
              <a:gd name="connsiteY6" fmla="*/ 994494 h 994494"/>
              <a:gd name="connsiteX7" fmla="*/ 0 w 1529992"/>
              <a:gd name="connsiteY7" fmla="*/ 828742 h 994494"/>
              <a:gd name="connsiteX8" fmla="*/ 0 w 1529992"/>
              <a:gd name="connsiteY8" fmla="*/ 165752 h 99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92" h="994494">
                <a:moveTo>
                  <a:pt x="0" y="165752"/>
                </a:moveTo>
                <a:cubicBezTo>
                  <a:pt x="0" y="74210"/>
                  <a:pt x="74210" y="0"/>
                  <a:pt x="165752" y="0"/>
                </a:cubicBezTo>
                <a:lnTo>
                  <a:pt x="1364240" y="0"/>
                </a:lnTo>
                <a:cubicBezTo>
                  <a:pt x="1455782" y="0"/>
                  <a:pt x="1529992" y="74210"/>
                  <a:pt x="1529992" y="165752"/>
                </a:cubicBezTo>
                <a:lnTo>
                  <a:pt x="1529992" y="828742"/>
                </a:lnTo>
                <a:cubicBezTo>
                  <a:pt x="1529992" y="920284"/>
                  <a:pt x="1455782" y="994494"/>
                  <a:pt x="1364240" y="994494"/>
                </a:cubicBezTo>
                <a:lnTo>
                  <a:pt x="165752" y="994494"/>
                </a:lnTo>
                <a:cubicBezTo>
                  <a:pt x="74210" y="994494"/>
                  <a:pt x="0" y="920284"/>
                  <a:pt x="0" y="828742"/>
                </a:cubicBezTo>
                <a:lnTo>
                  <a:pt x="0" y="165752"/>
                </a:lnTo>
                <a:close/>
              </a:path>
            </a:pathLst>
          </a:custGeom>
          <a:gradFill>
            <a:gsLst>
              <a:gs pos="100000">
                <a:schemeClr val="accent2">
                  <a:hueOff val="-9450084"/>
                  <a:satOff val="23818"/>
                  <a:lumOff val="9704"/>
                  <a:alphaOff val="0"/>
                  <a:shade val="51000"/>
                  <a:satMod val="130000"/>
                </a:schemeClr>
              </a:gs>
              <a:gs pos="100000">
                <a:schemeClr val="accent2">
                  <a:hueOff val="-9450084"/>
                  <a:satOff val="23818"/>
                  <a:lumOff val="9704"/>
                  <a:alphaOff val="0"/>
                  <a:shade val="94000"/>
                  <a:satMod val="135000"/>
                </a:schemeClr>
              </a:gs>
            </a:gsLst>
          </a:gradFill>
        </p:spPr>
        <p:style>
          <a:lnRef idx="0">
            <a:schemeClr val="lt1">
              <a:hueOff val="0"/>
              <a:satOff val="0"/>
              <a:lumOff val="0"/>
              <a:alphaOff val="0"/>
            </a:schemeClr>
          </a:lnRef>
          <a:fillRef idx="3">
            <a:schemeClr val="accent2">
              <a:hueOff val="-9450084"/>
              <a:satOff val="23818"/>
              <a:lumOff val="9704"/>
              <a:alphaOff val="0"/>
            </a:schemeClr>
          </a:fillRef>
          <a:effectRef idx="3">
            <a:schemeClr val="accent2">
              <a:hueOff val="-9450084"/>
              <a:satOff val="23818"/>
              <a:lumOff val="9704"/>
              <a:alphaOff val="0"/>
            </a:schemeClr>
          </a:effectRef>
          <a:fontRef idx="minor">
            <a:schemeClr val="lt1"/>
          </a:fontRef>
        </p:style>
        <p:txBody>
          <a:bodyPr spcFirstLastPara="0" vert="horz" wrap="square" lIns="48547" tIns="117127" rIns="48547" bIns="11712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Training</a:t>
            </a:r>
          </a:p>
        </p:txBody>
      </p:sp>
      <p:sp>
        <p:nvSpPr>
          <p:cNvPr id="15" name="Freeform: Shape 14">
            <a:extLst>
              <a:ext uri="{FF2B5EF4-FFF2-40B4-BE49-F238E27FC236}">
                <a16:creationId xmlns:a16="http://schemas.microsoft.com/office/drawing/2014/main" id="{A95D74BA-67DF-4DB7-B18C-92372E767E1A}"/>
              </a:ext>
            </a:extLst>
          </p:cNvPr>
          <p:cNvSpPr/>
          <p:nvPr/>
        </p:nvSpPr>
        <p:spPr>
          <a:xfrm>
            <a:off x="2459551" y="3113374"/>
            <a:ext cx="1529992" cy="994494"/>
          </a:xfrm>
          <a:custGeom>
            <a:avLst/>
            <a:gdLst>
              <a:gd name="connsiteX0" fmla="*/ 0 w 1529992"/>
              <a:gd name="connsiteY0" fmla="*/ 165752 h 994494"/>
              <a:gd name="connsiteX1" fmla="*/ 165752 w 1529992"/>
              <a:gd name="connsiteY1" fmla="*/ 0 h 994494"/>
              <a:gd name="connsiteX2" fmla="*/ 1364240 w 1529992"/>
              <a:gd name="connsiteY2" fmla="*/ 0 h 994494"/>
              <a:gd name="connsiteX3" fmla="*/ 1529992 w 1529992"/>
              <a:gd name="connsiteY3" fmla="*/ 165752 h 994494"/>
              <a:gd name="connsiteX4" fmla="*/ 1529992 w 1529992"/>
              <a:gd name="connsiteY4" fmla="*/ 828742 h 994494"/>
              <a:gd name="connsiteX5" fmla="*/ 1364240 w 1529992"/>
              <a:gd name="connsiteY5" fmla="*/ 994494 h 994494"/>
              <a:gd name="connsiteX6" fmla="*/ 165752 w 1529992"/>
              <a:gd name="connsiteY6" fmla="*/ 994494 h 994494"/>
              <a:gd name="connsiteX7" fmla="*/ 0 w 1529992"/>
              <a:gd name="connsiteY7" fmla="*/ 828742 h 994494"/>
              <a:gd name="connsiteX8" fmla="*/ 0 w 1529992"/>
              <a:gd name="connsiteY8" fmla="*/ 165752 h 99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9992" h="994494">
                <a:moveTo>
                  <a:pt x="0" y="165752"/>
                </a:moveTo>
                <a:cubicBezTo>
                  <a:pt x="0" y="74210"/>
                  <a:pt x="74210" y="0"/>
                  <a:pt x="165752" y="0"/>
                </a:cubicBezTo>
                <a:lnTo>
                  <a:pt x="1364240" y="0"/>
                </a:lnTo>
                <a:cubicBezTo>
                  <a:pt x="1455782" y="0"/>
                  <a:pt x="1529992" y="74210"/>
                  <a:pt x="1529992" y="165752"/>
                </a:cubicBezTo>
                <a:lnTo>
                  <a:pt x="1529992" y="828742"/>
                </a:lnTo>
                <a:cubicBezTo>
                  <a:pt x="1529992" y="920284"/>
                  <a:pt x="1455782" y="994494"/>
                  <a:pt x="1364240" y="994494"/>
                </a:cubicBezTo>
                <a:lnTo>
                  <a:pt x="165752" y="994494"/>
                </a:lnTo>
                <a:cubicBezTo>
                  <a:pt x="74210" y="994494"/>
                  <a:pt x="0" y="920284"/>
                  <a:pt x="0" y="828742"/>
                </a:cubicBezTo>
                <a:lnTo>
                  <a:pt x="0" y="165752"/>
                </a:lnTo>
                <a:close/>
              </a:path>
            </a:pathLst>
          </a:custGeom>
          <a:solidFill>
            <a:srgbClr val="FF9900"/>
          </a:solidFill>
        </p:spPr>
        <p:style>
          <a:lnRef idx="0">
            <a:schemeClr val="lt1">
              <a:hueOff val="0"/>
              <a:satOff val="0"/>
              <a:lumOff val="0"/>
              <a:alphaOff val="0"/>
            </a:schemeClr>
          </a:lnRef>
          <a:fillRef idx="3">
            <a:schemeClr val="accent2">
              <a:hueOff val="-12600113"/>
              <a:satOff val="31758"/>
              <a:lumOff val="12939"/>
              <a:alphaOff val="0"/>
            </a:schemeClr>
          </a:fillRef>
          <a:effectRef idx="3">
            <a:schemeClr val="accent2">
              <a:hueOff val="-12600113"/>
              <a:satOff val="31758"/>
              <a:lumOff val="12939"/>
              <a:alphaOff val="0"/>
            </a:schemeClr>
          </a:effectRef>
          <a:fontRef idx="minor">
            <a:schemeClr val="lt1"/>
          </a:fontRef>
        </p:style>
        <p:txBody>
          <a:bodyPr spcFirstLastPara="0" vert="horz" wrap="square" lIns="48547" tIns="117127" rIns="48547" bIns="11712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mn-cs"/>
              </a:rPr>
              <a:t>Maintenance</a:t>
            </a:r>
          </a:p>
        </p:txBody>
      </p:sp>
      <p:sp>
        <p:nvSpPr>
          <p:cNvPr id="2" name="TextBox 1">
            <a:extLst>
              <a:ext uri="{FF2B5EF4-FFF2-40B4-BE49-F238E27FC236}">
                <a16:creationId xmlns:a16="http://schemas.microsoft.com/office/drawing/2014/main" id="{AE1B00F1-FCFF-4CDF-A736-935DB67E1A69}"/>
              </a:ext>
            </a:extLst>
          </p:cNvPr>
          <p:cNvSpPr txBox="1"/>
          <p:nvPr/>
        </p:nvSpPr>
        <p:spPr>
          <a:xfrm>
            <a:off x="5524500" y="1683684"/>
            <a:ext cx="2915478" cy="1292662"/>
          </a:xfrm>
          <a:prstGeom prst="rect">
            <a:avLst/>
          </a:prstGeom>
          <a:noFill/>
        </p:spPr>
        <p:txBody>
          <a:bodyPr wrap="square" rtlCol="0">
            <a:spAutoFit/>
          </a:bodyPr>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Administration </a:t>
            </a:r>
            <a:endPar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Conduct of Operations </a:t>
            </a:r>
            <a:endPar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Equipment Status Control </a:t>
            </a:r>
            <a:endPar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Operator Knowledge and Performance</a:t>
            </a:r>
            <a:endParaRPr kumimoji="0" lang="en-US" sz="1200" b="0" i="0" u="none" strike="noStrike" kern="1200" cap="none" spc="0" normalizeH="0" baseline="0" noProof="0" dirty="0">
              <a:ln>
                <a:noFill/>
              </a:ln>
              <a:solidFill>
                <a:srgbClr val="000000"/>
              </a:solidFill>
              <a:effectLst/>
              <a:uLnTx/>
              <a:uFillTx/>
              <a:latin typeface="Arial"/>
              <a:ea typeface="+mn-ea"/>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7" name="TextBox 16">
            <a:extLst>
              <a:ext uri="{FF2B5EF4-FFF2-40B4-BE49-F238E27FC236}">
                <a16:creationId xmlns:a16="http://schemas.microsoft.com/office/drawing/2014/main" id="{A47007D7-B630-4AF1-931B-EE373D8A6F27}"/>
              </a:ext>
            </a:extLst>
          </p:cNvPr>
          <p:cNvSpPr txBox="1"/>
          <p:nvPr/>
        </p:nvSpPr>
        <p:spPr>
          <a:xfrm>
            <a:off x="6734487" y="3090387"/>
            <a:ext cx="2138183" cy="2000548"/>
          </a:xfrm>
          <a:prstGeom prst="rect">
            <a:avLst/>
          </a:prstGeom>
          <a:noFill/>
        </p:spPr>
        <p:txBody>
          <a:bodyPr wrap="square" rtlCol="0">
            <a:spAutoFit/>
          </a:bodyPr>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Engineering Support Organization &amp; Administration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Equipment Modifications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Equipment Performance Monitoring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Engineering Support Procedures &amp; Documentation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18" name="TextBox 17">
            <a:extLst>
              <a:ext uri="{FF2B5EF4-FFF2-40B4-BE49-F238E27FC236}">
                <a16:creationId xmlns:a16="http://schemas.microsoft.com/office/drawing/2014/main" id="{07CA5F23-B7C5-45C6-BA72-5C7A3ABB5F71}"/>
              </a:ext>
            </a:extLst>
          </p:cNvPr>
          <p:cNvSpPr txBox="1"/>
          <p:nvPr/>
        </p:nvSpPr>
        <p:spPr>
          <a:xfrm>
            <a:off x="5120735" y="5634628"/>
            <a:ext cx="2915477" cy="830997"/>
          </a:xfrm>
          <a:prstGeom prst="rect">
            <a:avLst/>
          </a:prstGeom>
          <a:noFill/>
        </p:spPr>
        <p:txBody>
          <a:bodyPr wrap="square" rtlCol="0">
            <a:spAutoFit/>
          </a:bodyPr>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Organization and Administration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Management Objectives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Management Assessment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Industrial safety </a:t>
            </a:r>
          </a:p>
        </p:txBody>
      </p:sp>
      <p:sp>
        <p:nvSpPr>
          <p:cNvPr id="19" name="TextBox 18">
            <a:extLst>
              <a:ext uri="{FF2B5EF4-FFF2-40B4-BE49-F238E27FC236}">
                <a16:creationId xmlns:a16="http://schemas.microsoft.com/office/drawing/2014/main" id="{69064847-1694-4110-89CA-D8B43BFC5115}"/>
              </a:ext>
            </a:extLst>
          </p:cNvPr>
          <p:cNvSpPr txBox="1"/>
          <p:nvPr/>
        </p:nvSpPr>
        <p:spPr>
          <a:xfrm>
            <a:off x="1046766" y="5449962"/>
            <a:ext cx="3237686" cy="1015663"/>
          </a:xfrm>
          <a:prstGeom prst="rect">
            <a:avLst/>
          </a:prstGeom>
          <a:noFill/>
        </p:spPr>
        <p:txBody>
          <a:bodyPr wrap="square" rtlCol="0">
            <a:spAutoFit/>
          </a:bodyPr>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Administration</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Employee Training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Training Facilities &amp; Equipment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Operator Training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Maintenance Training</a:t>
            </a:r>
            <a:endParaRPr kumimoji="0" lang="en-US" sz="1600" b="0" i="0" u="none" strike="noStrike" kern="1200" cap="none" spc="0" normalizeH="0" baseline="0" noProof="0" dirty="0">
              <a:ln>
                <a:noFill/>
              </a:ln>
              <a:solidFill>
                <a:srgbClr val="000000"/>
              </a:solidFill>
              <a:effectLst/>
              <a:uLnTx/>
              <a:uFillTx/>
              <a:latin typeface="Arial"/>
              <a:ea typeface="+mn-ea"/>
              <a:cs typeface="Arial" pitchFamily="34" charset="0"/>
            </a:endParaRPr>
          </a:p>
        </p:txBody>
      </p:sp>
      <p:sp>
        <p:nvSpPr>
          <p:cNvPr id="20" name="TextBox 19">
            <a:extLst>
              <a:ext uri="{FF2B5EF4-FFF2-40B4-BE49-F238E27FC236}">
                <a16:creationId xmlns:a16="http://schemas.microsoft.com/office/drawing/2014/main" id="{D9484284-4707-4195-AD06-CBB9A10B2B5D}"/>
              </a:ext>
            </a:extLst>
          </p:cNvPr>
          <p:cNvSpPr txBox="1"/>
          <p:nvPr/>
        </p:nvSpPr>
        <p:spPr>
          <a:xfrm>
            <a:off x="982949" y="1971012"/>
            <a:ext cx="2381460" cy="1200329"/>
          </a:xfrm>
          <a:prstGeom prst="rect">
            <a:avLst/>
          </a:prstGeom>
          <a:noFill/>
        </p:spPr>
        <p:txBody>
          <a:bodyPr wrap="square" rtlCol="0">
            <a:spAutoFit/>
          </a:bodyPr>
          <a:lstStyle/>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Administration</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Work Control System </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Conduct of Maintenance</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Preventative Maintenance</a:t>
            </a:r>
          </a:p>
          <a:p>
            <a:pPr marL="119063" marR="0" lvl="0" indent="-11906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000000"/>
                </a:solidFill>
                <a:effectLst/>
                <a:uLnTx/>
                <a:uFillTx/>
                <a:latin typeface="Arial"/>
                <a:ea typeface="+mn-ea"/>
                <a:cs typeface="Arial" pitchFamily="34" charset="0"/>
              </a:rPr>
              <a:t>Maintenance Procedures &amp; Documentation</a:t>
            </a:r>
          </a:p>
        </p:txBody>
      </p:sp>
    </p:spTree>
    <p:custDataLst>
      <p:tags r:id="rId1"/>
    </p:custDataLst>
    <p:extLst>
      <p:ext uri="{BB962C8B-B14F-4D97-AF65-F5344CB8AC3E}">
        <p14:creationId xmlns:p14="http://schemas.microsoft.com/office/powerpoint/2010/main" val="313966163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277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277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277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277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277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pic>
        <p:nvPicPr>
          <p:cNvPr id="14" name="Picture 2" descr="http://trabue.com/graphics/cb/CB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997" y="1571170"/>
            <a:ext cx="3161881" cy="267841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txBox="1">
            <a:spLocks noChangeArrowheads="1"/>
          </p:cNvSpPr>
          <p:nvPr/>
        </p:nvSpPr>
        <p:spPr bwMode="auto">
          <a:xfrm>
            <a:off x="304800" y="1571170"/>
            <a:ext cx="6019800" cy="490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0000"/>
              <a:buFont typeface="Monotype Sorts" charset="2"/>
              <a:buChar char="n"/>
              <a:defRPr sz="2800">
                <a:solidFill>
                  <a:schemeClr val="tx1"/>
                </a:solidFill>
                <a:latin typeface="+mn-lt"/>
              </a:defRPr>
            </a:lvl2pPr>
            <a:lvl3pPr marL="1085850" indent="-228600" algn="l" rtl="0" eaLnBrk="0" fontAlgn="base" hangingPunct="0">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457200" lvl="1" indent="-457200">
              <a:spcBef>
                <a:spcPts val="0"/>
              </a:spcBef>
              <a:buClrTx/>
              <a:buSzPct val="100000"/>
              <a:buFont typeface="Arial" panose="020B0604020202020204" pitchFamily="34" charset="0"/>
              <a:buChar char="•"/>
            </a:pPr>
            <a:r>
              <a:rPr lang="en-US" dirty="0"/>
              <a:t>Fire tube and water tube</a:t>
            </a:r>
          </a:p>
          <a:p>
            <a:pPr marL="457200" lvl="1" indent="-457200">
              <a:spcBef>
                <a:spcPts val="0"/>
              </a:spcBef>
              <a:buClrTx/>
              <a:buSzPct val="100000"/>
              <a:buFont typeface="Arial" panose="020B0604020202020204" pitchFamily="34" charset="0"/>
              <a:buChar char="•"/>
            </a:pPr>
            <a:r>
              <a:rPr lang="en-US" sz="2800" dirty="0"/>
              <a:t>High mass – stand by</a:t>
            </a:r>
          </a:p>
          <a:p>
            <a:pPr marL="457200" lvl="1" indent="-457200">
              <a:spcBef>
                <a:spcPts val="0"/>
              </a:spcBef>
              <a:buClrTx/>
              <a:buSzPct val="100000"/>
              <a:buFont typeface="Arial" panose="020B0604020202020204" pitchFamily="34" charset="0"/>
              <a:buChar char="•"/>
            </a:pPr>
            <a:r>
              <a:rPr lang="en-US" sz="2800" dirty="0"/>
              <a:t>Modular – instantaneous</a:t>
            </a:r>
          </a:p>
          <a:p>
            <a:pPr lvl="1" indent="-742950">
              <a:spcBef>
                <a:spcPts val="0"/>
              </a:spcBef>
              <a:buFont typeface="Monotype Sorts" charset="2"/>
              <a:buNone/>
            </a:pPr>
            <a:endParaRPr lang="en-US" sz="1200" dirty="0"/>
          </a:p>
          <a:p>
            <a:pPr lvl="1" indent="-742950">
              <a:spcBef>
                <a:spcPts val="0"/>
              </a:spcBef>
              <a:buFont typeface="Monotype Sorts" charset="2"/>
              <a:buNone/>
            </a:pPr>
            <a:endParaRPr lang="en-US" sz="1200" dirty="0"/>
          </a:p>
          <a:p>
            <a:pPr lvl="1" indent="-742950">
              <a:spcBef>
                <a:spcPts val="0"/>
              </a:spcBef>
              <a:buFont typeface="Monotype Sorts" charset="2"/>
              <a:buNone/>
            </a:pPr>
            <a:r>
              <a:rPr lang="en-US" dirty="0"/>
              <a:t>Steam:</a:t>
            </a:r>
          </a:p>
          <a:p>
            <a:pPr marL="514350" lvl="2" indent="-342900">
              <a:spcBef>
                <a:spcPts val="0"/>
              </a:spcBef>
              <a:buClrTx/>
              <a:buSzPct val="100000"/>
              <a:buFont typeface="Courier New" panose="02070309020205020404" pitchFamily="49" charset="0"/>
              <a:buChar char="o"/>
            </a:pPr>
            <a:r>
              <a:rPr lang="en-US" sz="2000" dirty="0"/>
              <a:t>Low pressure</a:t>
            </a:r>
            <a:endParaRPr lang="en-US" sz="1200" dirty="0"/>
          </a:p>
          <a:p>
            <a:pPr marL="514350" lvl="2" indent="-342900">
              <a:spcBef>
                <a:spcPts val="0"/>
              </a:spcBef>
              <a:buClrTx/>
              <a:buSzPct val="100000"/>
              <a:buFont typeface="Courier New" panose="02070309020205020404" pitchFamily="49" charset="0"/>
              <a:buChar char="o"/>
            </a:pPr>
            <a:r>
              <a:rPr lang="en-US" sz="2000" dirty="0"/>
              <a:t>High pressure </a:t>
            </a:r>
            <a:endParaRPr lang="en-US" sz="1200" dirty="0"/>
          </a:p>
          <a:p>
            <a:pPr lvl="2" indent="-914400">
              <a:spcBef>
                <a:spcPts val="0"/>
              </a:spcBef>
              <a:buFont typeface="Monotype Sorts" charset="2"/>
              <a:buNone/>
            </a:pPr>
            <a:endParaRPr lang="en-US" sz="1200" dirty="0"/>
          </a:p>
          <a:p>
            <a:pPr lvl="2" indent="-914400">
              <a:spcBef>
                <a:spcPts val="0"/>
              </a:spcBef>
              <a:buFont typeface="Monotype Sorts" charset="2"/>
              <a:buNone/>
            </a:pPr>
            <a:endParaRPr lang="en-US" sz="1200" dirty="0"/>
          </a:p>
          <a:p>
            <a:pPr lvl="1" indent="-742950">
              <a:spcBef>
                <a:spcPts val="0"/>
              </a:spcBef>
              <a:buFont typeface="Monotype Sorts" charset="2"/>
              <a:buNone/>
            </a:pPr>
            <a:r>
              <a:rPr lang="en-US" dirty="0"/>
              <a:t>Hot water:</a:t>
            </a:r>
          </a:p>
          <a:p>
            <a:pPr marL="514350">
              <a:spcBef>
                <a:spcPts val="0"/>
              </a:spcBef>
              <a:buFont typeface="Courier New" panose="02070309020205020404" pitchFamily="49" charset="0"/>
              <a:buChar char="o"/>
            </a:pPr>
            <a:r>
              <a:rPr lang="en-US" sz="2000" b="1" kern="1200" dirty="0">
                <a:cs typeface="Times New Roman" pitchFamily="18" charset="0"/>
              </a:rPr>
              <a:t>LT/LP </a:t>
            </a:r>
            <a:r>
              <a:rPr lang="en-US" sz="2000" kern="1200" dirty="0">
                <a:cs typeface="Times New Roman" pitchFamily="18" charset="0"/>
              </a:rPr>
              <a:t>Low Temperature/Low Pressure</a:t>
            </a:r>
          </a:p>
          <a:p>
            <a:pPr marL="514350">
              <a:spcBef>
                <a:spcPts val="0"/>
              </a:spcBef>
              <a:buFont typeface="Courier New" panose="02070309020205020404" pitchFamily="49" charset="0"/>
              <a:buChar char="o"/>
            </a:pPr>
            <a:r>
              <a:rPr lang="en-US" sz="2000" b="1" kern="1200" dirty="0">
                <a:cs typeface="Times New Roman" pitchFamily="18" charset="0"/>
              </a:rPr>
              <a:t>HT/HP </a:t>
            </a:r>
            <a:r>
              <a:rPr lang="en-US" sz="2000" kern="1200" dirty="0">
                <a:cs typeface="Times New Roman" pitchFamily="18" charset="0"/>
              </a:rPr>
              <a:t>High temperature/High Pressure</a:t>
            </a:r>
          </a:p>
          <a:p>
            <a:pPr indent="57150">
              <a:spcBef>
                <a:spcPts val="0"/>
              </a:spcBef>
            </a:pPr>
            <a:endParaRPr lang="en-US" sz="1200" dirty="0"/>
          </a:p>
          <a:p>
            <a:pPr indent="57150">
              <a:spcBef>
                <a:spcPts val="0"/>
              </a:spcBef>
            </a:pPr>
            <a:endParaRPr lang="en-US" sz="1200" dirty="0"/>
          </a:p>
          <a:p>
            <a:pPr lvl="2">
              <a:buFont typeface="Monotype Sorts" charset="2"/>
              <a:buNone/>
            </a:pPr>
            <a:endParaRPr lang="en-US" sz="2000" dirty="0"/>
          </a:p>
          <a:p>
            <a:pPr lvl="2">
              <a:buFont typeface="Monotype Sorts" charset="2"/>
              <a:buNone/>
            </a:pPr>
            <a:endParaRPr lang="en-US" sz="2000" dirty="0"/>
          </a:p>
        </p:txBody>
      </p:sp>
      <p:sp>
        <p:nvSpPr>
          <p:cNvPr id="15" name="Text Box 12"/>
          <p:cNvSpPr txBox="1">
            <a:spLocks noChangeArrowheads="1"/>
          </p:cNvSpPr>
          <p:nvPr/>
        </p:nvSpPr>
        <p:spPr bwMode="auto">
          <a:xfrm>
            <a:off x="7104687" y="4124953"/>
            <a:ext cx="1640191" cy="246221"/>
          </a:xfrm>
          <a:prstGeom prst="rect">
            <a:avLst/>
          </a:prstGeom>
          <a:noFill/>
          <a:ln w="6350">
            <a:noFill/>
            <a:miter lim="800000"/>
            <a:headEnd/>
            <a:tailEnd/>
          </a:ln>
        </p:spPr>
        <p:txBody>
          <a:bodyPr wrap="squar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000" dirty="0">
                <a:latin typeface="+mj-lt"/>
              </a:rPr>
              <a:t>Courtesy: Cleaver Brooks</a:t>
            </a:r>
          </a:p>
        </p:txBody>
      </p:sp>
      <p:pic>
        <p:nvPicPr>
          <p:cNvPr id="32784" name="Picture 32783">
            <a:extLst>
              <a:ext uri="{FF2B5EF4-FFF2-40B4-BE49-F238E27FC236}">
                <a16:creationId xmlns:a16="http://schemas.microsoft.com/office/drawing/2014/main" id="{853608C0-FDA6-4B9F-B098-A7B99691B14A}"/>
              </a:ext>
            </a:extLst>
          </p:cNvPr>
          <p:cNvPicPr>
            <a:picLocks noChangeAspect="1"/>
          </p:cNvPicPr>
          <p:nvPr/>
        </p:nvPicPr>
        <p:blipFill>
          <a:blip r:embed="rId4"/>
          <a:stretch>
            <a:fillRect/>
          </a:stretch>
        </p:blipFill>
        <p:spPr>
          <a:xfrm>
            <a:off x="2777406" y="3183845"/>
            <a:ext cx="1506877" cy="1451881"/>
          </a:xfrm>
          <a:prstGeom prst="rect">
            <a:avLst/>
          </a:prstGeom>
        </p:spPr>
      </p:pic>
      <p:pic>
        <p:nvPicPr>
          <p:cNvPr id="32786" name="Picture 32785">
            <a:extLst>
              <a:ext uri="{FF2B5EF4-FFF2-40B4-BE49-F238E27FC236}">
                <a16:creationId xmlns:a16="http://schemas.microsoft.com/office/drawing/2014/main" id="{DFC80687-FE2C-4BEF-B392-40A74846A49D}"/>
              </a:ext>
            </a:extLst>
          </p:cNvPr>
          <p:cNvPicPr>
            <a:picLocks noChangeAspect="1"/>
          </p:cNvPicPr>
          <p:nvPr/>
        </p:nvPicPr>
        <p:blipFill>
          <a:blip r:embed="rId5"/>
          <a:stretch>
            <a:fillRect/>
          </a:stretch>
        </p:blipFill>
        <p:spPr>
          <a:xfrm>
            <a:off x="5390194" y="4874004"/>
            <a:ext cx="1324449" cy="1831596"/>
          </a:xfrm>
          <a:prstGeom prst="rect">
            <a:avLst/>
          </a:prstGeom>
        </p:spPr>
      </p:pic>
      <p:pic>
        <p:nvPicPr>
          <p:cNvPr id="32787" name="Picture 32786">
            <a:extLst>
              <a:ext uri="{FF2B5EF4-FFF2-40B4-BE49-F238E27FC236}">
                <a16:creationId xmlns:a16="http://schemas.microsoft.com/office/drawing/2014/main" id="{15097166-3742-4E35-9E30-CA549B91ADB1}"/>
              </a:ext>
            </a:extLst>
          </p:cNvPr>
          <p:cNvPicPr>
            <a:picLocks noChangeAspect="1"/>
          </p:cNvPicPr>
          <p:nvPr/>
        </p:nvPicPr>
        <p:blipFill>
          <a:blip r:embed="rId6"/>
          <a:stretch>
            <a:fillRect/>
          </a:stretch>
        </p:blipFill>
        <p:spPr>
          <a:xfrm>
            <a:off x="6858000" y="4977270"/>
            <a:ext cx="1640191" cy="1584321"/>
          </a:xfrm>
          <a:prstGeom prst="rect">
            <a:avLst/>
          </a:prstGeom>
        </p:spPr>
      </p:pic>
      <p:sp>
        <p:nvSpPr>
          <p:cNvPr id="2" name="Title 1">
            <a:extLst>
              <a:ext uri="{FF2B5EF4-FFF2-40B4-BE49-F238E27FC236}">
                <a16:creationId xmlns:a16="http://schemas.microsoft.com/office/drawing/2014/main" id="{9B51B6CB-0118-4EFE-A419-CBC5C42F871D}"/>
              </a:ext>
            </a:extLst>
          </p:cNvPr>
          <p:cNvSpPr>
            <a:spLocks noGrp="1"/>
          </p:cNvSpPr>
          <p:nvPr>
            <p:ph type="title"/>
          </p:nvPr>
        </p:nvSpPr>
        <p:spPr/>
        <p:txBody>
          <a:bodyPr/>
          <a:lstStyle/>
          <a:p>
            <a:r>
              <a:rPr lang="en-US" dirty="0"/>
              <a:t>Boiler Types</a:t>
            </a:r>
          </a:p>
        </p:txBody>
      </p:sp>
    </p:spTree>
    <p:extLst>
      <p:ext uri="{BB962C8B-B14F-4D97-AF65-F5344CB8AC3E}">
        <p14:creationId xmlns:p14="http://schemas.microsoft.com/office/powerpoint/2010/main" val="380048867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3">
                                            <p:txEl>
                                              <p:pRg st="5" end="5"/>
                                            </p:txEl>
                                          </p:spTgt>
                                        </p:tgtEl>
                                        <p:attrNameLst>
                                          <p:attrName>style.visibility</p:attrName>
                                        </p:attrNameLst>
                                      </p:cBhvr>
                                      <p:to>
                                        <p:strVal val="visible"/>
                                      </p:to>
                                    </p:set>
                                    <p:anim calcmode="lin" valueType="num">
                                      <p:cBhvr additive="base">
                                        <p:cTn id="23" dur="500" fill="hold"/>
                                        <p:tgtEl>
                                          <p:spTgt spid="13">
                                            <p:txEl>
                                              <p:pRg st="5" end="5"/>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3">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 calcmode="lin" valueType="num">
                                      <p:cBhvr additive="base">
                                        <p:cTn id="27" dur="500" fill="hold"/>
                                        <p:tgtEl>
                                          <p:spTgt spid="13">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6" end="6"/>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3">
                                            <p:txEl>
                                              <p:pRg st="7" end="7"/>
                                            </p:txEl>
                                          </p:spTgt>
                                        </p:tgtEl>
                                        <p:attrNameLst>
                                          <p:attrName>style.visibility</p:attrName>
                                        </p:attrNameLst>
                                      </p:cBhvr>
                                      <p:to>
                                        <p:strVal val="visible"/>
                                      </p:to>
                                    </p:set>
                                    <p:anim calcmode="lin" valueType="num">
                                      <p:cBhvr additive="base">
                                        <p:cTn id="31" dur="500" fill="hold"/>
                                        <p:tgtEl>
                                          <p:spTgt spid="13">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
                                            <p:txEl>
                                              <p:pRg st="7" end="7"/>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3">
                                            <p:txEl>
                                              <p:pRg st="10" end="10"/>
                                            </p:txEl>
                                          </p:spTgt>
                                        </p:tgtEl>
                                        <p:attrNameLst>
                                          <p:attrName>style.visibility</p:attrName>
                                        </p:attrNameLst>
                                      </p:cBhvr>
                                      <p:to>
                                        <p:strVal val="visible"/>
                                      </p:to>
                                    </p:set>
                                    <p:anim calcmode="lin" valueType="num">
                                      <p:cBhvr additive="base">
                                        <p:cTn id="35" dur="500" fill="hold"/>
                                        <p:tgtEl>
                                          <p:spTgt spid="13">
                                            <p:txEl>
                                              <p:pRg st="10" end="1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3">
                                            <p:txEl>
                                              <p:pRg st="10" end="10"/>
                                            </p:txEl>
                                          </p:spTgt>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3">
                                            <p:txEl>
                                              <p:pRg st="11" end="11"/>
                                            </p:txEl>
                                          </p:spTgt>
                                        </p:tgtEl>
                                        <p:attrNameLst>
                                          <p:attrName>style.visibility</p:attrName>
                                        </p:attrNameLst>
                                      </p:cBhvr>
                                      <p:to>
                                        <p:strVal val="visible"/>
                                      </p:to>
                                    </p:set>
                                    <p:anim calcmode="lin" valueType="num">
                                      <p:cBhvr additive="base">
                                        <p:cTn id="39" dur="500" fill="hold"/>
                                        <p:tgtEl>
                                          <p:spTgt spid="13">
                                            <p:txEl>
                                              <p:pRg st="11" end="11"/>
                                            </p:txEl>
                                          </p:spTgt>
                                        </p:tgtEl>
                                        <p:attrNameLst>
                                          <p:attrName>ppt_x</p:attrName>
                                        </p:attrNameLst>
                                      </p:cBhvr>
                                      <p:tavLst>
                                        <p:tav tm="0">
                                          <p:val>
                                            <p:strVal val="1+#ppt_w/2"/>
                                          </p:val>
                                        </p:tav>
                                        <p:tav tm="100000">
                                          <p:val>
                                            <p:strVal val="#ppt_x"/>
                                          </p:val>
                                        </p:tav>
                                      </p:tavLst>
                                    </p:anim>
                                    <p:anim calcmode="lin" valueType="num">
                                      <p:cBhvr additive="base">
                                        <p:cTn id="40" dur="500" fill="hold"/>
                                        <p:tgtEl>
                                          <p:spTgt spid="13">
                                            <p:txEl>
                                              <p:pRg st="11" end="11"/>
                                            </p:txEl>
                                          </p:spTgt>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3">
                                            <p:txEl>
                                              <p:pRg st="12" end="12"/>
                                            </p:txEl>
                                          </p:spTgt>
                                        </p:tgtEl>
                                        <p:attrNameLst>
                                          <p:attrName>style.visibility</p:attrName>
                                        </p:attrNameLst>
                                      </p:cBhvr>
                                      <p:to>
                                        <p:strVal val="visible"/>
                                      </p:to>
                                    </p:set>
                                    <p:anim calcmode="lin" valueType="num">
                                      <p:cBhvr additive="base">
                                        <p:cTn id="43" dur="500" fill="hold"/>
                                        <p:tgtEl>
                                          <p:spTgt spid="13">
                                            <p:txEl>
                                              <p:pRg st="12" end="12"/>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Content Placeholder 2"/>
          <p:cNvSpPr>
            <a:spLocks noGrp="1"/>
          </p:cNvSpPr>
          <p:nvPr>
            <p:ph idx="1"/>
          </p:nvPr>
        </p:nvSpPr>
        <p:spPr>
          <a:xfrm>
            <a:off x="1044488" y="1528996"/>
            <a:ext cx="6932516" cy="5008205"/>
          </a:xfrm>
        </p:spPr>
        <p:style>
          <a:lnRef idx="1">
            <a:schemeClr val="accent1"/>
          </a:lnRef>
          <a:fillRef idx="2">
            <a:schemeClr val="accent1"/>
          </a:fillRef>
          <a:effectRef idx="1">
            <a:schemeClr val="accent1"/>
          </a:effectRef>
          <a:fontRef idx="minor">
            <a:schemeClr val="dk1"/>
          </a:fontRef>
        </p:style>
        <p:txBody>
          <a:bodyPr/>
          <a:lstStyle/>
          <a:p>
            <a:r>
              <a:rPr lang="en-US" dirty="0"/>
              <a:t>Specific operating settings of equipment and controls</a:t>
            </a:r>
          </a:p>
          <a:p>
            <a:pPr marL="1198562" indent="-342900">
              <a:buFont typeface="Arial" panose="020B0604020202020204" pitchFamily="34" charset="0"/>
              <a:buChar char="•"/>
            </a:pPr>
            <a:r>
              <a:rPr lang="en-US" sz="2400" dirty="0"/>
              <a:t>Room temperature setpoint</a:t>
            </a:r>
          </a:p>
          <a:p>
            <a:pPr marL="1198562" indent="-342900">
              <a:buFont typeface="Arial" panose="020B0604020202020204" pitchFamily="34" charset="0"/>
              <a:buChar char="•"/>
            </a:pPr>
            <a:r>
              <a:rPr lang="en-US" sz="2400" dirty="0"/>
              <a:t>Supply air temperature setpoint</a:t>
            </a:r>
          </a:p>
          <a:p>
            <a:pPr marL="1198562" indent="-342900">
              <a:buFont typeface="Arial" panose="020B0604020202020204" pitchFamily="34" charset="0"/>
              <a:buChar char="•"/>
            </a:pPr>
            <a:r>
              <a:rPr lang="en-US" sz="2400" dirty="0"/>
              <a:t>Equipment start/stop times</a:t>
            </a:r>
          </a:p>
          <a:p>
            <a:pPr marL="1198562" indent="-342900">
              <a:buFont typeface="Arial" panose="020B0604020202020204" pitchFamily="34" charset="0"/>
              <a:buChar char="•"/>
            </a:pPr>
            <a:r>
              <a:rPr lang="en-US" sz="2400" dirty="0"/>
              <a:t>Ventilation and Economizer operation</a:t>
            </a:r>
          </a:p>
          <a:p>
            <a:pPr marL="1198562" indent="-342900">
              <a:buFont typeface="Arial" panose="020B0604020202020204" pitchFamily="34" charset="0"/>
              <a:buChar char="•"/>
            </a:pPr>
            <a:r>
              <a:rPr lang="en-US" sz="2400" dirty="0"/>
              <a:t>Fan speed and CFM air delivery</a:t>
            </a:r>
          </a:p>
          <a:p>
            <a:pPr marL="1198562" indent="-342900">
              <a:buFont typeface="Arial" panose="020B0604020202020204" pitchFamily="34" charset="0"/>
              <a:buChar char="•"/>
            </a:pPr>
            <a:r>
              <a:rPr lang="en-US" sz="2400" dirty="0"/>
              <a:t>Pump speed and GPM water circulation</a:t>
            </a:r>
          </a:p>
          <a:p>
            <a:pPr marL="1198562" indent="-342900">
              <a:buFont typeface="Arial" panose="020B0604020202020204" pitchFamily="34" charset="0"/>
              <a:buChar char="•"/>
            </a:pPr>
            <a:r>
              <a:rPr lang="en-US" sz="2400" dirty="0"/>
              <a:t>Control valves and damper settings</a:t>
            </a:r>
          </a:p>
          <a:p>
            <a:pPr marL="1198562" indent="-342900">
              <a:buFont typeface="Arial" panose="020B0604020202020204" pitchFamily="34" charset="0"/>
              <a:buChar char="•"/>
            </a:pPr>
            <a:r>
              <a:rPr lang="en-US" sz="2400" dirty="0"/>
              <a:t>Document sequence of operation &amp; setpoints</a:t>
            </a:r>
          </a:p>
          <a:p>
            <a:endParaRPr lang="en-US" sz="2400" dirty="0"/>
          </a:p>
          <a:p>
            <a:endParaRPr lang="en-US" dirty="0"/>
          </a:p>
          <a:p>
            <a:endParaRPr lang="en-US" dirty="0"/>
          </a:p>
          <a:p>
            <a:endParaRPr lang="en-US" i="1" dirty="0"/>
          </a:p>
          <a:p>
            <a:endParaRPr lang="en-US" i="1" dirty="0"/>
          </a:p>
          <a:p>
            <a:endParaRPr lang="en-US" dirty="0"/>
          </a:p>
        </p:txBody>
      </p:sp>
      <p:sp>
        <p:nvSpPr>
          <p:cNvPr id="75778" name="Title 1"/>
          <p:cNvSpPr>
            <a:spLocks noGrp="1"/>
          </p:cNvSpPr>
          <p:nvPr>
            <p:ph type="title"/>
          </p:nvPr>
        </p:nvSpPr>
        <p:spPr/>
        <p:txBody>
          <a:bodyPr/>
          <a:lstStyle/>
          <a:p>
            <a:r>
              <a:rPr lang="en-US" dirty="0"/>
              <a:t>“Operation” Tasks</a:t>
            </a:r>
          </a:p>
        </p:txBody>
      </p:sp>
    </p:spTree>
    <p:custDataLst>
      <p:tags r:id="rId1"/>
    </p:custDataLst>
    <p:extLst>
      <p:ext uri="{BB962C8B-B14F-4D97-AF65-F5344CB8AC3E}">
        <p14:creationId xmlns:p14="http://schemas.microsoft.com/office/powerpoint/2010/main" val="3589259160"/>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Content Placeholder 2"/>
          <p:cNvSpPr>
            <a:spLocks noGrp="1"/>
          </p:cNvSpPr>
          <p:nvPr>
            <p:ph idx="1"/>
          </p:nvPr>
        </p:nvSpPr>
        <p:spPr>
          <a:xfrm>
            <a:off x="571500" y="1567543"/>
            <a:ext cx="8001000" cy="4419600"/>
          </a:xfrm>
        </p:spPr>
        <p:style>
          <a:lnRef idx="1">
            <a:schemeClr val="accent1"/>
          </a:lnRef>
          <a:fillRef idx="2">
            <a:schemeClr val="accent1"/>
          </a:fillRef>
          <a:effectRef idx="1">
            <a:schemeClr val="accent1"/>
          </a:effectRef>
          <a:fontRef idx="minor">
            <a:schemeClr val="dk1"/>
          </a:fontRef>
        </p:style>
        <p:txBody>
          <a:bodyPr/>
          <a:lstStyle/>
          <a:p>
            <a:r>
              <a:rPr lang="en-US" dirty="0"/>
              <a:t>Tasks required to maintain a piece of equipment in good operating condition</a:t>
            </a:r>
          </a:p>
          <a:p>
            <a:pPr marL="1031875" indent="-342900">
              <a:buFont typeface="Arial" panose="020B0604020202020204" pitchFamily="34" charset="0"/>
              <a:buChar char="•"/>
            </a:pPr>
            <a:r>
              <a:rPr lang="en-US" sz="2400" dirty="0"/>
              <a:t>Change filters</a:t>
            </a:r>
          </a:p>
          <a:p>
            <a:pPr marL="1031875" indent="-342900">
              <a:buFont typeface="Arial" panose="020B0604020202020204" pitchFamily="34" charset="0"/>
              <a:buChar char="•"/>
            </a:pPr>
            <a:r>
              <a:rPr lang="en-US" sz="2400" dirty="0"/>
              <a:t>Adjust belt tension</a:t>
            </a:r>
          </a:p>
          <a:p>
            <a:pPr marL="1031875" indent="-342900">
              <a:buFont typeface="Arial" panose="020B0604020202020204" pitchFamily="34" charset="0"/>
              <a:buChar char="•"/>
            </a:pPr>
            <a:r>
              <a:rPr lang="en-US" sz="2400" dirty="0"/>
              <a:t>Lubricate bearings to OEM recommendations</a:t>
            </a:r>
          </a:p>
          <a:p>
            <a:pPr marL="1031875" indent="-342900">
              <a:buFont typeface="Arial" panose="020B0604020202020204" pitchFamily="34" charset="0"/>
              <a:buChar char="•"/>
            </a:pPr>
            <a:r>
              <a:rPr lang="en-US" sz="2400" dirty="0"/>
              <a:t>Service equipment according to manufacturer schedule</a:t>
            </a:r>
          </a:p>
          <a:p>
            <a:pPr marL="1031875" indent="-342900">
              <a:buFont typeface="Arial" panose="020B0604020202020204" pitchFamily="34" charset="0"/>
              <a:buChar char="•"/>
            </a:pPr>
            <a:r>
              <a:rPr lang="en-US" sz="2400" dirty="0"/>
              <a:t>Clean heat transfer coils</a:t>
            </a:r>
          </a:p>
          <a:p>
            <a:pPr marL="1031875" indent="-342900">
              <a:buFont typeface="Arial" panose="020B0604020202020204" pitchFamily="34" charset="0"/>
              <a:buChar char="•"/>
            </a:pPr>
            <a:r>
              <a:rPr lang="en-US" sz="2400" dirty="0"/>
              <a:t>Water treatment</a:t>
            </a:r>
          </a:p>
          <a:p>
            <a:pPr marL="1031875" indent="-342900">
              <a:buFont typeface="Arial" panose="020B0604020202020204" pitchFamily="34" charset="0"/>
              <a:buChar char="•"/>
            </a:pPr>
            <a:r>
              <a:rPr lang="en-US" sz="2400" dirty="0"/>
              <a:t>Where is your O&amp;M Manual?</a:t>
            </a:r>
          </a:p>
          <a:p>
            <a:endParaRPr lang="en-US" sz="2400" dirty="0"/>
          </a:p>
          <a:p>
            <a:endParaRPr lang="en-US" dirty="0"/>
          </a:p>
          <a:p>
            <a:endParaRPr lang="en-US" dirty="0"/>
          </a:p>
          <a:p>
            <a:endParaRPr lang="en-US" i="1" dirty="0"/>
          </a:p>
          <a:p>
            <a:endParaRPr lang="en-US" i="1" dirty="0"/>
          </a:p>
          <a:p>
            <a:endParaRPr lang="en-US" dirty="0"/>
          </a:p>
        </p:txBody>
      </p:sp>
      <p:sp>
        <p:nvSpPr>
          <p:cNvPr id="76802" name="Title 1"/>
          <p:cNvSpPr>
            <a:spLocks noGrp="1"/>
          </p:cNvSpPr>
          <p:nvPr>
            <p:ph type="title"/>
          </p:nvPr>
        </p:nvSpPr>
        <p:spPr/>
        <p:txBody>
          <a:bodyPr/>
          <a:lstStyle/>
          <a:p>
            <a:r>
              <a:rPr lang="en-US" dirty="0"/>
              <a:t>“Maintenance” Tasks</a:t>
            </a:r>
          </a:p>
        </p:txBody>
      </p:sp>
    </p:spTree>
    <p:custDataLst>
      <p:tags r:id="rId1"/>
    </p:custDataLst>
    <p:extLst>
      <p:ext uri="{BB962C8B-B14F-4D97-AF65-F5344CB8AC3E}">
        <p14:creationId xmlns:p14="http://schemas.microsoft.com/office/powerpoint/2010/main" val="3283133468"/>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Content Placeholder 2"/>
          <p:cNvSpPr>
            <a:spLocks noGrp="1"/>
          </p:cNvSpPr>
          <p:nvPr>
            <p:ph idx="1"/>
          </p:nvPr>
        </p:nvSpPr>
        <p:spPr>
          <a:xfrm>
            <a:off x="685800" y="1577591"/>
            <a:ext cx="7772400" cy="4622242"/>
          </a:xfrm>
        </p:spPr>
        <p:style>
          <a:lnRef idx="1">
            <a:schemeClr val="accent1"/>
          </a:lnRef>
          <a:fillRef idx="2">
            <a:schemeClr val="accent1"/>
          </a:fillRef>
          <a:effectRef idx="1">
            <a:schemeClr val="accent1"/>
          </a:effectRef>
          <a:fontRef idx="minor">
            <a:schemeClr val="dk1"/>
          </a:fontRef>
        </p:style>
        <p:txBody>
          <a:bodyPr/>
          <a:lstStyle/>
          <a:p>
            <a:pPr>
              <a:buFont typeface="Arial" panose="020B0604020202020204" pitchFamily="34" charset="0"/>
              <a:buChar char="•"/>
            </a:pPr>
            <a:r>
              <a:rPr lang="en-US" sz="2400" dirty="0"/>
              <a:t>Reduce the cost of building ownership.</a:t>
            </a:r>
          </a:p>
          <a:p>
            <a:pPr>
              <a:buFont typeface="Arial" panose="020B0604020202020204" pitchFamily="34" charset="0"/>
              <a:buChar char="•"/>
            </a:pPr>
            <a:r>
              <a:rPr lang="en-US" sz="2400" dirty="0"/>
              <a:t>Maintain the value of building assets.</a:t>
            </a:r>
          </a:p>
          <a:p>
            <a:pPr>
              <a:buFont typeface="Arial" panose="020B0604020202020204" pitchFamily="34" charset="0"/>
              <a:buChar char="•"/>
            </a:pPr>
            <a:r>
              <a:rPr lang="en-US" sz="2400" dirty="0"/>
              <a:t>Maintain efficiency of equipment.</a:t>
            </a:r>
          </a:p>
          <a:p>
            <a:pPr>
              <a:buFont typeface="Arial" panose="020B0604020202020204" pitchFamily="34" charset="0"/>
              <a:buChar char="•"/>
            </a:pPr>
            <a:r>
              <a:rPr lang="en-US" sz="2400" dirty="0"/>
              <a:t>Improve productivity of O&amp;M staff.</a:t>
            </a:r>
          </a:p>
          <a:p>
            <a:pPr>
              <a:buFont typeface="Arial" panose="020B0604020202020204" pitchFamily="34" charset="0"/>
              <a:buChar char="•"/>
            </a:pPr>
            <a:r>
              <a:rPr lang="en-US" sz="2400" dirty="0"/>
              <a:t>Improve coordination between staff.</a:t>
            </a:r>
          </a:p>
          <a:p>
            <a:pPr>
              <a:buFont typeface="Arial" panose="020B0604020202020204" pitchFamily="34" charset="0"/>
              <a:buChar char="•"/>
            </a:pPr>
            <a:r>
              <a:rPr lang="en-US" sz="2400" dirty="0"/>
              <a:t>Increase productivity of building occupants.</a:t>
            </a:r>
          </a:p>
          <a:p>
            <a:pPr>
              <a:buFont typeface="Arial" panose="020B0604020202020204" pitchFamily="34" charset="0"/>
              <a:buChar char="•"/>
            </a:pPr>
            <a:r>
              <a:rPr lang="en-US" sz="2400" dirty="0"/>
              <a:t>Maintain healthy indoor environments.</a:t>
            </a:r>
          </a:p>
          <a:p>
            <a:pPr>
              <a:buFont typeface="Arial" panose="020B0604020202020204" pitchFamily="34" charset="0"/>
              <a:buChar char="•"/>
            </a:pPr>
            <a:r>
              <a:rPr lang="en-US" sz="2400" dirty="0"/>
              <a:t>Avoid litigation caused by poor building performance.</a:t>
            </a:r>
          </a:p>
          <a:p>
            <a:pPr>
              <a:buFont typeface="Arial" panose="020B0604020202020204" pitchFamily="34" charset="0"/>
              <a:buChar char="•"/>
            </a:pPr>
            <a:r>
              <a:rPr lang="en-US" sz="2400" dirty="0"/>
              <a:t>Improve reliability of major equipment.</a:t>
            </a:r>
          </a:p>
          <a:p>
            <a:pPr>
              <a:buFont typeface="Arial" panose="020B0604020202020204" pitchFamily="34" charset="0"/>
              <a:buChar char="•"/>
            </a:pPr>
            <a:r>
              <a:rPr lang="en-US" sz="2400" dirty="0"/>
              <a:t>Support facility ‘sustainability” goals.</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p:txBody>
      </p:sp>
      <p:sp>
        <p:nvSpPr>
          <p:cNvPr id="77826" name="Title 1"/>
          <p:cNvSpPr>
            <a:spLocks noGrp="1"/>
          </p:cNvSpPr>
          <p:nvPr>
            <p:ph type="title"/>
          </p:nvPr>
        </p:nvSpPr>
        <p:spPr>
          <a:xfrm>
            <a:off x="304800" y="247650"/>
            <a:ext cx="5257800" cy="990600"/>
          </a:xfrm>
        </p:spPr>
        <p:txBody>
          <a:bodyPr/>
          <a:lstStyle/>
          <a:p>
            <a:r>
              <a:rPr lang="en-US" dirty="0"/>
              <a:t>Value of </a:t>
            </a:r>
            <a:br>
              <a:rPr lang="en-US" dirty="0"/>
            </a:br>
            <a:r>
              <a:rPr lang="en-US" dirty="0"/>
              <a:t>O&amp;M Best Practices</a:t>
            </a:r>
          </a:p>
        </p:txBody>
      </p:sp>
    </p:spTree>
    <p:custDataLst>
      <p:tags r:id="rId1"/>
    </p:custDataLst>
    <p:extLst>
      <p:ext uri="{BB962C8B-B14F-4D97-AF65-F5344CB8AC3E}">
        <p14:creationId xmlns:p14="http://schemas.microsoft.com/office/powerpoint/2010/main" val="1741364239"/>
      </p:ext>
    </p:extLst>
  </p:cSld>
  <p:clrMapOvr>
    <a:masterClrMapping/>
  </p:clrMapOvr>
  <p:transition>
    <p:wipe dir="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423275" cy="914400"/>
          </a:xfrm>
        </p:spPr>
        <p:txBody>
          <a:bodyPr/>
          <a:lstStyle/>
          <a:p>
            <a:pPr eaLnBrk="1" hangingPunct="1"/>
            <a:r>
              <a:rPr lang="en-US" dirty="0"/>
              <a:t>Resources for </a:t>
            </a:r>
            <a:br>
              <a:rPr lang="en-US" dirty="0"/>
            </a:br>
            <a:r>
              <a:rPr lang="en-US" dirty="0"/>
              <a:t>O&amp;M Best Practices</a:t>
            </a:r>
            <a:endParaRPr lang="en-US" i="1" dirty="0"/>
          </a:p>
        </p:txBody>
      </p:sp>
      <p:graphicFrame>
        <p:nvGraphicFramePr>
          <p:cNvPr id="2" name="Diagram 1">
            <a:extLst>
              <a:ext uri="{FF2B5EF4-FFF2-40B4-BE49-F238E27FC236}">
                <a16:creationId xmlns:a16="http://schemas.microsoft.com/office/drawing/2014/main" id="{F0400B92-D173-4142-BDCC-B016DCFA13CE}"/>
              </a:ext>
            </a:extLst>
          </p:cNvPr>
          <p:cNvGraphicFramePr/>
          <p:nvPr>
            <p:extLst>
              <p:ext uri="{D42A27DB-BD31-4B8C-83A1-F6EECF244321}">
                <p14:modId xmlns:p14="http://schemas.microsoft.com/office/powerpoint/2010/main" val="1856160876"/>
              </p:ext>
            </p:extLst>
          </p:nvPr>
        </p:nvGraphicFramePr>
        <p:xfrm>
          <a:off x="603738" y="1592384"/>
          <a:ext cx="7936523" cy="50370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9625724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304800" y="247650"/>
            <a:ext cx="6248400" cy="990600"/>
          </a:xfrm>
        </p:spPr>
        <p:txBody>
          <a:bodyPr/>
          <a:lstStyle/>
          <a:p>
            <a:r>
              <a:rPr lang="en-US" dirty="0"/>
              <a:t>Types of Maintenance</a:t>
            </a:r>
          </a:p>
        </p:txBody>
      </p:sp>
      <p:graphicFrame>
        <p:nvGraphicFramePr>
          <p:cNvPr id="2" name="Diagram 1">
            <a:extLst>
              <a:ext uri="{FF2B5EF4-FFF2-40B4-BE49-F238E27FC236}">
                <a16:creationId xmlns:a16="http://schemas.microsoft.com/office/drawing/2014/main" id="{902D709A-57A9-6A09-82C3-440D7FA8908F}"/>
              </a:ext>
            </a:extLst>
          </p:cNvPr>
          <p:cNvGraphicFramePr/>
          <p:nvPr/>
        </p:nvGraphicFramePr>
        <p:xfrm>
          <a:off x="-304800" y="2362200"/>
          <a:ext cx="4038600" cy="3200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7044" name="Picture 3" descr="BD econo.jpg"/>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3464286" y="1905000"/>
            <a:ext cx="5082814"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90409767"/>
      </p:ext>
    </p:extLst>
  </p:cSld>
  <p:clrMapOvr>
    <a:masterClrMapping/>
  </p:clrMapOvr>
  <p:transition>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AFCE38B-FC3D-F835-F23C-6A7523964149}"/>
              </a:ext>
            </a:extLst>
          </p:cNvPr>
          <p:cNvGraphicFramePr/>
          <p:nvPr/>
        </p:nvGraphicFramePr>
        <p:xfrm>
          <a:off x="304800" y="1447800"/>
          <a:ext cx="8458200" cy="46720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8067" name="Rectangle 1027"/>
          <p:cNvSpPr>
            <a:spLocks noChangeArrowheads="1"/>
          </p:cNvSpPr>
          <p:nvPr/>
        </p:nvSpPr>
        <p:spPr bwMode="auto">
          <a:xfrm>
            <a:off x="304800" y="435114"/>
            <a:ext cx="58229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p>
            <a:pPr eaLnBrk="0" hangingPunct="0"/>
            <a:r>
              <a:rPr lang="en-US" sz="4000" b="1" dirty="0">
                <a:solidFill>
                  <a:srgbClr val="000000"/>
                </a:solidFill>
                <a:latin typeface="+mj-lt"/>
              </a:rPr>
              <a:t>Reactive Maintenance	</a:t>
            </a:r>
          </a:p>
        </p:txBody>
      </p:sp>
      <p:pic>
        <p:nvPicPr>
          <p:cNvPr id="4" name="Picture 3" descr="A air conditioner with fire&#10;&#10;Description automatically generated">
            <a:extLst>
              <a:ext uri="{FF2B5EF4-FFF2-40B4-BE49-F238E27FC236}">
                <a16:creationId xmlns:a16="http://schemas.microsoft.com/office/drawing/2014/main" id="{230D65E9-4802-C729-52EF-31BB835A912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06" t="11143"/>
          <a:stretch/>
        </p:blipFill>
        <p:spPr>
          <a:xfrm>
            <a:off x="5105400" y="1600200"/>
            <a:ext cx="2279650" cy="1823036"/>
          </a:xfrm>
          <a:prstGeom prst="rect">
            <a:avLst/>
          </a:prstGeom>
        </p:spPr>
      </p:pic>
      <p:sp>
        <p:nvSpPr>
          <p:cNvPr id="5" name="TextBox 4">
            <a:extLst>
              <a:ext uri="{FF2B5EF4-FFF2-40B4-BE49-F238E27FC236}">
                <a16:creationId xmlns:a16="http://schemas.microsoft.com/office/drawing/2014/main" id="{E9768160-D633-A3AB-0C41-2BD06011F716}"/>
              </a:ext>
            </a:extLst>
          </p:cNvPr>
          <p:cNvSpPr txBox="1"/>
          <p:nvPr/>
        </p:nvSpPr>
        <p:spPr>
          <a:xfrm>
            <a:off x="5638800" y="3382482"/>
            <a:ext cx="2895600" cy="215444"/>
          </a:xfrm>
          <a:prstGeom prst="rect">
            <a:avLst/>
          </a:prstGeom>
          <a:noFill/>
        </p:spPr>
        <p:txBody>
          <a:bodyPr wrap="square" rtlCol="0">
            <a:spAutoFit/>
          </a:bodyPr>
          <a:lstStyle/>
          <a:p>
            <a:r>
              <a:rPr lang="en-US" sz="800" dirty="0">
                <a:latin typeface="+mn-lt"/>
              </a:rPr>
              <a:t>Image source: https://gentryac.com/</a:t>
            </a:r>
          </a:p>
        </p:txBody>
      </p:sp>
    </p:spTree>
    <p:custDataLst>
      <p:tags r:id="rId1"/>
    </p:custDataLst>
    <p:extLst>
      <p:ext uri="{BB962C8B-B14F-4D97-AF65-F5344CB8AC3E}">
        <p14:creationId xmlns:p14="http://schemas.microsoft.com/office/powerpoint/2010/main" val="3790729958"/>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C61FF1-CC9E-D3EE-7A2F-66AE0B672298}"/>
              </a:ext>
            </a:extLst>
          </p:cNvPr>
          <p:cNvGraphicFramePr/>
          <p:nvPr/>
        </p:nvGraphicFramePr>
        <p:xfrm>
          <a:off x="457200" y="1600200"/>
          <a:ext cx="8153400" cy="457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9091" name="Rectangle 1027"/>
          <p:cNvSpPr>
            <a:spLocks noChangeArrowheads="1"/>
          </p:cNvSpPr>
          <p:nvPr/>
        </p:nvSpPr>
        <p:spPr bwMode="auto">
          <a:xfrm>
            <a:off x="286226" y="381000"/>
            <a:ext cx="66479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r>
              <a:rPr lang="en-US" sz="4000" b="1" dirty="0">
                <a:solidFill>
                  <a:srgbClr val="000000"/>
                </a:solidFill>
                <a:latin typeface="+mn-lt"/>
              </a:rPr>
              <a:t>Preventive Maintenance	</a:t>
            </a:r>
          </a:p>
        </p:txBody>
      </p:sp>
      <p:pic>
        <p:nvPicPr>
          <p:cNvPr id="4" name="Picture 3" descr="A person in a safety vest and helmet&#10;&#10;Description automatically generated">
            <a:extLst>
              <a:ext uri="{FF2B5EF4-FFF2-40B4-BE49-F238E27FC236}">
                <a16:creationId xmlns:a16="http://schemas.microsoft.com/office/drawing/2014/main" id="{809C216A-E046-A1BA-582F-7CACA519DB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6800" y="4267200"/>
            <a:ext cx="2857500" cy="1905000"/>
          </a:xfrm>
          <a:prstGeom prst="rect">
            <a:avLst/>
          </a:prstGeom>
          <a:ln>
            <a:solidFill>
              <a:schemeClr val="tx1"/>
            </a:solidFill>
          </a:ln>
        </p:spPr>
      </p:pic>
    </p:spTree>
    <p:custDataLst>
      <p:tags r:id="rId1"/>
    </p:custDataLst>
    <p:extLst>
      <p:ext uri="{BB962C8B-B14F-4D97-AF65-F5344CB8AC3E}">
        <p14:creationId xmlns:p14="http://schemas.microsoft.com/office/powerpoint/2010/main" val="1343714110"/>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97125F5A-B0C2-2237-3B7A-5E0B22719E0C}"/>
              </a:ext>
            </a:extLst>
          </p:cNvPr>
          <p:cNvGraphicFramePr/>
          <p:nvPr/>
        </p:nvGraphicFramePr>
        <p:xfrm>
          <a:off x="381000" y="1600200"/>
          <a:ext cx="8153400" cy="47023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0115" name="Rectangle 1027"/>
          <p:cNvSpPr>
            <a:spLocks noChangeArrowheads="1"/>
          </p:cNvSpPr>
          <p:nvPr/>
        </p:nvSpPr>
        <p:spPr bwMode="auto">
          <a:xfrm>
            <a:off x="304800" y="381000"/>
            <a:ext cx="66479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p>
            <a:pPr eaLnBrk="0" hangingPunct="0"/>
            <a:r>
              <a:rPr lang="en-US" sz="4000" b="1" dirty="0">
                <a:solidFill>
                  <a:schemeClr val="tx2"/>
                </a:solidFill>
                <a:latin typeface="+mj-lt"/>
                <a:ea typeface="+mj-ea"/>
                <a:cs typeface="+mj-cs"/>
              </a:rPr>
              <a:t>Predictive Maintenance</a:t>
            </a:r>
            <a:r>
              <a:rPr lang="en-US" sz="4000" b="1" dirty="0">
                <a:solidFill>
                  <a:srgbClr val="000000"/>
                </a:solidFill>
              </a:rPr>
              <a:t>	</a:t>
            </a:r>
          </a:p>
        </p:txBody>
      </p:sp>
      <p:pic>
        <p:nvPicPr>
          <p:cNvPr id="4" name="Picture 3" descr="A hand holding a thermal imaging camera&#10;&#10;Description automatically generated">
            <a:extLst>
              <a:ext uri="{FF2B5EF4-FFF2-40B4-BE49-F238E27FC236}">
                <a16:creationId xmlns:a16="http://schemas.microsoft.com/office/drawing/2014/main" id="{49283F8B-7D7A-ECA2-000B-761F11B60F3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62600" y="4495800"/>
            <a:ext cx="2590800" cy="1727200"/>
          </a:xfrm>
          <a:prstGeom prst="rect">
            <a:avLst/>
          </a:prstGeom>
        </p:spPr>
      </p:pic>
    </p:spTree>
    <p:custDataLst>
      <p:tags r:id="rId1"/>
    </p:custDataLst>
    <p:extLst>
      <p:ext uri="{BB962C8B-B14F-4D97-AF65-F5344CB8AC3E}">
        <p14:creationId xmlns:p14="http://schemas.microsoft.com/office/powerpoint/2010/main" val="4124968536"/>
      </p:ext>
    </p:extLst>
  </p:cSld>
  <p:clrMapOvr>
    <a:masterClrMapping/>
  </p:clrMapOvr>
  <p:transition>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273050"/>
            <a:ext cx="8270875" cy="869950"/>
          </a:xfrm>
        </p:spPr>
        <p:txBody>
          <a:bodyPr/>
          <a:lstStyle/>
          <a:p>
            <a:pPr eaLnBrk="1" hangingPunct="1"/>
            <a:r>
              <a:rPr lang="en-US" dirty="0"/>
              <a:t>O&amp;M Practices</a:t>
            </a:r>
            <a:endParaRPr lang="en-US" i="1" dirty="0"/>
          </a:p>
        </p:txBody>
      </p:sp>
      <p:sp>
        <p:nvSpPr>
          <p:cNvPr id="91139" name="Rectangle 3"/>
          <p:cNvSpPr>
            <a:spLocks noChangeArrowheads="1"/>
          </p:cNvSpPr>
          <p:nvPr/>
        </p:nvSpPr>
        <p:spPr bwMode="auto">
          <a:xfrm>
            <a:off x="367769" y="1965378"/>
            <a:ext cx="537725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O&amp;M measures should be considered prior to the installation of significant energy conservation measures. Why?</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Low- or no-cost </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Easily implemented by in-house personnel</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Immediate payback</a:t>
            </a: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Arial" pitchFamily="34" charset="0"/>
              </a:rPr>
              <a:t>Less intensive than capital projects</a:t>
            </a:r>
          </a:p>
        </p:txBody>
      </p:sp>
      <p:pic>
        <p:nvPicPr>
          <p:cNvPr id="3" name="Picture 2" descr="A person standing in front of a store&#10;&#10;Description automatically generated">
            <a:extLst>
              <a:ext uri="{FF2B5EF4-FFF2-40B4-BE49-F238E27FC236}">
                <a16:creationId xmlns:a16="http://schemas.microsoft.com/office/drawing/2014/main" id="{D6B3DFB8-F18D-3DDE-686A-DE339B1528D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66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087603" y="2088660"/>
            <a:ext cx="2488072" cy="3293038"/>
          </a:xfrm>
          <a:prstGeom prst="rect">
            <a:avLst/>
          </a:prstGeom>
        </p:spPr>
      </p:pic>
    </p:spTree>
    <p:custDataLst>
      <p:tags r:id="rId1"/>
    </p:custDataLst>
    <p:extLst>
      <p:ext uri="{BB962C8B-B14F-4D97-AF65-F5344CB8AC3E}">
        <p14:creationId xmlns:p14="http://schemas.microsoft.com/office/powerpoint/2010/main" val="237667877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idx="4294967295"/>
          </p:nvPr>
        </p:nvSpPr>
        <p:spPr>
          <a:xfrm>
            <a:off x="457200" y="247650"/>
            <a:ext cx="6629400" cy="990600"/>
          </a:xfrm>
          <a:prstGeom prst="rect">
            <a:avLst/>
          </a:prstGeom>
        </p:spPr>
        <p:txBody>
          <a:bodyPr/>
          <a:lstStyle/>
          <a:p>
            <a:r>
              <a:rPr lang="en-US" dirty="0"/>
              <a:t>Case Study</a:t>
            </a:r>
            <a:br>
              <a:rPr lang="en-US" dirty="0"/>
            </a:br>
            <a:r>
              <a:rPr lang="en-US" dirty="0"/>
              <a:t>O&amp;M Best Practices</a:t>
            </a:r>
          </a:p>
        </p:txBody>
      </p:sp>
      <p:sp>
        <p:nvSpPr>
          <p:cNvPr id="79875" name="Text Box 5"/>
          <p:cNvSpPr txBox="1">
            <a:spLocks noChangeArrowheads="1"/>
          </p:cNvSpPr>
          <p:nvPr/>
        </p:nvSpPr>
        <p:spPr bwMode="auto">
          <a:xfrm>
            <a:off x="457200" y="15240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876" name="Text Box 6"/>
          <p:cNvSpPr txBox="1">
            <a:spLocks noChangeArrowheads="1"/>
          </p:cNvSpPr>
          <p:nvPr/>
        </p:nvSpPr>
        <p:spPr bwMode="auto">
          <a:xfrm>
            <a:off x="533400" y="1524000"/>
            <a:ext cx="807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79877" name="Rectangle 3"/>
          <p:cNvSpPr>
            <a:spLocks noChangeArrowheads="1"/>
          </p:cNvSpPr>
          <p:nvPr/>
        </p:nvSpPr>
        <p:spPr bwMode="auto">
          <a:xfrm>
            <a:off x="457200" y="1697753"/>
            <a:ext cx="3984171"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p>
            <a:pPr marL="285750" marR="0" lvl="0" indent="-285750" algn="l" defTabSz="457200" rtl="0" eaLnBrk="0" fontAlgn="auto" latinLnBrk="0" hangingPunct="0">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itchFamily="34" charset="0"/>
              </a:rPr>
              <a:t>Kaiser Permanente, Portland, OR</a:t>
            </a:r>
          </a:p>
          <a:p>
            <a:pPr marL="285750" marR="0" lvl="0" indent="-285750" algn="l" defTabSz="457200" rtl="0" eaLnBrk="0" fontAlgn="auto" latinLnBrk="0" hangingPunct="0">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itchFamily="34" charset="0"/>
              </a:rPr>
              <a:t>Urgent care medical office building </a:t>
            </a:r>
          </a:p>
          <a:p>
            <a:pPr marL="285750" marR="0" lvl="0" indent="-285750" algn="l" defTabSz="457200" rtl="0" eaLnBrk="0" fontAlgn="auto" latinLnBrk="0" hangingPunct="0">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itchFamily="34" charset="0"/>
              </a:rPr>
              <a:t>51,000 square feet</a:t>
            </a:r>
          </a:p>
          <a:p>
            <a:pPr marL="285750" marR="0" lvl="0" indent="-285750" algn="l" defTabSz="457200" rtl="0" eaLnBrk="0" fontAlgn="auto" latinLnBrk="0" hangingPunct="0">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itchFamily="34" charset="0"/>
              </a:rPr>
              <a:t>Reduced occupant complaints by 23%</a:t>
            </a:r>
          </a:p>
          <a:p>
            <a:pPr marL="285750" marR="0" lvl="0" indent="-285750" algn="l" defTabSz="457200" rtl="0" eaLnBrk="0" fontAlgn="auto" latinLnBrk="0" hangingPunct="0">
              <a:lnSpc>
                <a:spcPct val="100000"/>
              </a:lnSpc>
              <a:spcBef>
                <a:spcPct val="20000"/>
              </a:spcBef>
              <a:spcAft>
                <a:spcPts val="0"/>
              </a:spcAft>
              <a:buClrTx/>
              <a:buSzTx/>
              <a:buFontTx/>
              <a:buChar char="•"/>
              <a:tabLst/>
              <a:defRPr/>
            </a:pPr>
            <a:r>
              <a:rPr kumimoji="0" lang="en-US" sz="2800" b="0" i="0" u="none" strike="noStrike" kern="1200" cap="none" spc="0" normalizeH="0" baseline="0" noProof="0" dirty="0">
                <a:ln>
                  <a:noFill/>
                </a:ln>
                <a:solidFill>
                  <a:srgbClr val="000000"/>
                </a:solidFill>
                <a:effectLst/>
                <a:uLnTx/>
                <a:uFillTx/>
                <a:latin typeface="Arial"/>
                <a:ea typeface="+mn-ea"/>
                <a:cs typeface="Arial" pitchFamily="34" charset="0"/>
              </a:rPr>
              <a:t>$33,000/year energy savings</a:t>
            </a:r>
          </a:p>
        </p:txBody>
      </p:sp>
      <p:pic>
        <p:nvPicPr>
          <p:cNvPr id="79878" name="Picture 8" descr="image1249"/>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4760338" y="2266950"/>
            <a:ext cx="3850262" cy="31960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96508430"/>
      </p:ext>
    </p:extLst>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 name="Picture 6" descr="http://www.ciciboilers.com/images/honeyw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835" y="4641503"/>
            <a:ext cx="3420931" cy="2216497"/>
          </a:xfrm>
          <a:prstGeom prst="rect">
            <a:avLst/>
          </a:prstGeom>
          <a:noFill/>
          <a:extLst>
            <a:ext uri="{909E8E84-426E-40DD-AFC4-6F175D3DCCD1}">
              <a14:hiddenFill xmlns:a14="http://schemas.microsoft.com/office/drawing/2010/main">
                <a:solidFill>
                  <a:srgbClr val="FFFFFF"/>
                </a:solidFill>
              </a14:hiddenFill>
            </a:ext>
          </a:extLst>
        </p:spPr>
      </p:pic>
      <p:sp>
        <p:nvSpPr>
          <p:cNvPr id="37890"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7891"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7892"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7893"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7894"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7895"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37896" name="Rectangle 8"/>
          <p:cNvSpPr>
            <a:spLocks noGrp="1" noChangeArrowheads="1"/>
          </p:cNvSpPr>
          <p:nvPr>
            <p:ph type="title"/>
          </p:nvPr>
        </p:nvSpPr>
        <p:spPr>
          <a:xfrm>
            <a:off x="266700" y="152400"/>
            <a:ext cx="6629400" cy="990600"/>
          </a:xfrm>
        </p:spPr>
        <p:txBody>
          <a:bodyPr lIns="90488" tIns="44450" rIns="90488" bIns="44450" anchor="b"/>
          <a:lstStyle/>
          <a:p>
            <a:r>
              <a:rPr lang="en-US" dirty="0">
                <a:solidFill>
                  <a:schemeClr val="tx1"/>
                </a:solidFill>
              </a:rPr>
              <a:t>Steam Boilers</a:t>
            </a:r>
          </a:p>
        </p:txBody>
      </p:sp>
      <p:sp>
        <p:nvSpPr>
          <p:cNvPr id="13" name="Rectangle 9"/>
          <p:cNvSpPr txBox="1">
            <a:spLocks noChangeArrowheads="1"/>
          </p:cNvSpPr>
          <p:nvPr/>
        </p:nvSpPr>
        <p:spPr bwMode="auto">
          <a:xfrm>
            <a:off x="266699" y="1620037"/>
            <a:ext cx="5219701"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spcBef>
                <a:spcPct val="20000"/>
              </a:spcBef>
              <a:spcAft>
                <a:spcPct val="0"/>
              </a:spcAft>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60000"/>
              <a:buFont typeface="Monotype Sorts" charset="2"/>
              <a:buChar char="n"/>
              <a:defRPr sz="2800">
                <a:solidFill>
                  <a:schemeClr val="tx1"/>
                </a:solidFill>
                <a:latin typeface="+mn-lt"/>
              </a:defRPr>
            </a:lvl2pPr>
            <a:lvl3pPr marL="1085850" indent="-228600" algn="l" rtl="0" eaLnBrk="0" fontAlgn="base" hangingPunct="0">
              <a:spcBef>
                <a:spcPct val="20000"/>
              </a:spcBef>
              <a:spcAft>
                <a:spcPct val="0"/>
              </a:spcAft>
              <a:buClr>
                <a:srgbClr val="FF0000"/>
              </a:buClr>
              <a:buSzPct val="70000"/>
              <a:buFont typeface="Monotype Sorts" charset="2"/>
              <a:buChar char="l"/>
              <a:defRPr sz="24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Times New Roman" pitchFamily="18" charset="0"/>
              </a:defRPr>
            </a:lvl4pPr>
            <a:lvl5pPr marL="1771650" indent="-228600" algn="l" rtl="0" eaLnBrk="0" fontAlgn="base" hangingPunct="0">
              <a:spcBef>
                <a:spcPct val="20000"/>
              </a:spcBef>
              <a:spcAft>
                <a:spcPct val="0"/>
              </a:spcAft>
              <a:buChar char="»"/>
              <a:defRPr sz="2000">
                <a:solidFill>
                  <a:schemeClr val="tx1"/>
                </a:solidFill>
                <a:latin typeface="Times New Roman" pitchFamily="18" charset="0"/>
              </a:defRPr>
            </a:lvl5pPr>
            <a:lvl6pPr marL="2228850" indent="-228600" algn="l" rtl="0" eaLnBrk="0" fontAlgn="base" hangingPunct="0">
              <a:spcBef>
                <a:spcPct val="20000"/>
              </a:spcBef>
              <a:spcAft>
                <a:spcPct val="0"/>
              </a:spcAft>
              <a:buChar char="»"/>
              <a:defRPr sz="2000">
                <a:solidFill>
                  <a:schemeClr val="tx1"/>
                </a:solidFill>
                <a:latin typeface="Times New Roman" pitchFamily="18" charset="0"/>
              </a:defRPr>
            </a:lvl6pPr>
            <a:lvl7pPr marL="2686050" indent="-228600" algn="l" rtl="0" eaLnBrk="0" fontAlgn="base" hangingPunct="0">
              <a:spcBef>
                <a:spcPct val="20000"/>
              </a:spcBef>
              <a:spcAft>
                <a:spcPct val="0"/>
              </a:spcAft>
              <a:buChar char="»"/>
              <a:defRPr sz="2000">
                <a:solidFill>
                  <a:schemeClr val="tx1"/>
                </a:solidFill>
                <a:latin typeface="Times New Roman" pitchFamily="18" charset="0"/>
              </a:defRPr>
            </a:lvl7pPr>
            <a:lvl8pPr marL="3143250" indent="-228600" algn="l" rtl="0" eaLnBrk="0" fontAlgn="base" hangingPunct="0">
              <a:spcBef>
                <a:spcPct val="20000"/>
              </a:spcBef>
              <a:spcAft>
                <a:spcPct val="0"/>
              </a:spcAft>
              <a:buChar char="»"/>
              <a:defRPr sz="2000">
                <a:solidFill>
                  <a:schemeClr val="tx1"/>
                </a:solidFill>
                <a:latin typeface="Times New Roman" pitchFamily="18" charset="0"/>
              </a:defRPr>
            </a:lvl8pPr>
            <a:lvl9pPr marL="3600450" indent="-228600" algn="l" rtl="0" eaLnBrk="0" fontAlgn="base" hangingPunct="0">
              <a:spcBef>
                <a:spcPct val="20000"/>
              </a:spcBef>
              <a:spcAft>
                <a:spcPct val="0"/>
              </a:spcAft>
              <a:buChar char="»"/>
              <a:defRPr sz="2000">
                <a:solidFill>
                  <a:schemeClr val="tx1"/>
                </a:solidFill>
                <a:latin typeface="Times New Roman" pitchFamily="18" charset="0"/>
              </a:defRPr>
            </a:lvl9pPr>
          </a:lstStyle>
          <a:p>
            <a:pPr marL="457200" indent="-457200">
              <a:spcBef>
                <a:spcPts val="0"/>
              </a:spcBef>
              <a:buFont typeface="Arial" panose="020B0604020202020204" pitchFamily="34" charset="0"/>
              <a:buChar char="•"/>
            </a:pPr>
            <a:r>
              <a:rPr lang="en-US" sz="3200" dirty="0"/>
              <a:t>Dynamic pressures</a:t>
            </a:r>
          </a:p>
          <a:p>
            <a:pPr marL="457200" indent="-457200">
              <a:spcBef>
                <a:spcPts val="0"/>
              </a:spcBef>
              <a:buFont typeface="Arial" panose="020B0604020202020204" pitchFamily="34" charset="0"/>
              <a:buChar char="•"/>
            </a:pPr>
            <a:r>
              <a:rPr lang="en-US" sz="3200" dirty="0"/>
              <a:t>Maintenance:</a:t>
            </a:r>
          </a:p>
          <a:p>
            <a:pPr marL="857250" lvl="1" indent="-457200">
              <a:spcBef>
                <a:spcPts val="0"/>
              </a:spcBef>
              <a:buClrTx/>
              <a:buSzPct val="70000"/>
              <a:buFont typeface="Courier New" panose="02070309020205020404" pitchFamily="49" charset="0"/>
              <a:buChar char="o"/>
            </a:pPr>
            <a:r>
              <a:rPr lang="en-US" sz="3200" dirty="0"/>
              <a:t>Water level floats</a:t>
            </a:r>
          </a:p>
          <a:p>
            <a:pPr marL="857250" lvl="1" indent="-457200">
              <a:spcBef>
                <a:spcPts val="0"/>
              </a:spcBef>
              <a:buClrTx/>
              <a:buSzPct val="70000"/>
              <a:buFont typeface="Courier New" panose="02070309020205020404" pitchFamily="49" charset="0"/>
              <a:buChar char="o"/>
            </a:pPr>
            <a:r>
              <a:rPr lang="en-US" sz="3200" dirty="0"/>
              <a:t>Boiler trim</a:t>
            </a:r>
          </a:p>
          <a:p>
            <a:pPr marL="857250" lvl="1" indent="-457200">
              <a:spcBef>
                <a:spcPts val="0"/>
              </a:spcBef>
              <a:buClrTx/>
              <a:buSzPct val="70000"/>
              <a:buFont typeface="Courier New" panose="02070309020205020404" pitchFamily="49" charset="0"/>
              <a:buChar char="o"/>
            </a:pPr>
            <a:r>
              <a:rPr lang="en-US" sz="3200" dirty="0"/>
              <a:t>Blowdown frequency</a:t>
            </a:r>
          </a:p>
          <a:p>
            <a:pPr marL="857250" lvl="1" indent="-457200">
              <a:spcBef>
                <a:spcPts val="0"/>
              </a:spcBef>
              <a:buClrTx/>
              <a:buSzPct val="70000"/>
              <a:buFont typeface="Courier New" panose="02070309020205020404" pitchFamily="49" charset="0"/>
              <a:buChar char="o"/>
            </a:pPr>
            <a:r>
              <a:rPr lang="en-US" sz="3200" dirty="0"/>
              <a:t>Feedwater system</a:t>
            </a:r>
          </a:p>
        </p:txBody>
      </p:sp>
      <p:pic>
        <p:nvPicPr>
          <p:cNvPr id="14" name="Picture 4" descr="110709 074strom">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834" y="1504164"/>
            <a:ext cx="3039209" cy="4574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8"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19"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20"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21"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22" name="Text Box 14"/>
          <p:cNvSpPr txBox="1">
            <a:spLocks noChangeArrowheads="1"/>
          </p:cNvSpPr>
          <p:nvPr/>
        </p:nvSpPr>
        <p:spPr bwMode="auto">
          <a:xfrm>
            <a:off x="6553200" y="6053278"/>
            <a:ext cx="1441420" cy="261610"/>
          </a:xfrm>
          <a:prstGeom prst="rect">
            <a:avLst/>
          </a:prstGeom>
          <a:solidFill>
            <a:schemeClr val="bg1"/>
          </a:solidFill>
          <a:ln w="6350">
            <a:noFill/>
            <a:miter lim="800000"/>
            <a:headEnd/>
            <a:tailEnd/>
          </a:ln>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100" dirty="0">
                <a:latin typeface="+mn-lt"/>
              </a:rPr>
              <a:t>Courtesy Honeywell</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 calcmode="lin" valueType="num">
                                      <p:cBhvr additive="base">
                                        <p:cTn id="17"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anim calcmode="lin" valueType="num">
                                      <p:cBhvr additive="base">
                                        <p:cTn id="21"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1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additive="base">
                                        <p:cTn id="25" dur="500" fill="hold"/>
                                        <p:tgtEl>
                                          <p:spTgt spid="1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anim calcmode="lin" valueType="num">
                                      <p:cBhvr additive="base">
                                        <p:cTn id="29" dur="500" fill="hold"/>
                                        <p:tgtEl>
                                          <p:spTgt spid="13">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a:extLst>
              <a:ext uri="{FF2B5EF4-FFF2-40B4-BE49-F238E27FC236}">
                <a16:creationId xmlns:a16="http://schemas.microsoft.com/office/drawing/2014/main" id="{184A7BF5-EFB9-4EC3-9609-9C945FD227A3}"/>
              </a:ext>
            </a:extLst>
          </p:cNvPr>
          <p:cNvGraphicFramePr>
            <a:graphicFrameLocks noGrp="1"/>
          </p:cNvGraphicFramePr>
          <p:nvPr>
            <p:ph idx="1"/>
            <p:extLst>
              <p:ext uri="{D42A27DB-BD31-4B8C-83A1-F6EECF244321}">
                <p14:modId xmlns:p14="http://schemas.microsoft.com/office/powerpoint/2010/main" val="48647603"/>
              </p:ext>
            </p:extLst>
          </p:nvPr>
        </p:nvGraphicFramePr>
        <p:xfrm>
          <a:off x="685800" y="1828800"/>
          <a:ext cx="77724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BDD6076D-24C7-4617-85CB-56229F03C593}"/>
              </a:ext>
            </a:extLst>
          </p:cNvPr>
          <p:cNvSpPr>
            <a:spLocks noGrp="1"/>
          </p:cNvSpPr>
          <p:nvPr>
            <p:ph type="title"/>
          </p:nvPr>
        </p:nvSpPr>
        <p:spPr/>
        <p:txBody>
          <a:bodyPr wrap="square" anchor="ctr">
            <a:normAutofit/>
          </a:bodyPr>
          <a:lstStyle/>
          <a:p>
            <a:r>
              <a:rPr lang="en-US" dirty="0"/>
              <a:t>What Did We Learn?</a:t>
            </a:r>
          </a:p>
        </p:txBody>
      </p:sp>
    </p:spTree>
    <p:extLst>
      <p:ext uri="{BB962C8B-B14F-4D97-AF65-F5344CB8AC3E}">
        <p14:creationId xmlns:p14="http://schemas.microsoft.com/office/powerpoint/2010/main" val="2557303856"/>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4608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46084" name="Rectangle 4"/>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46085" name="Rectangle 5"/>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46086" name="Rectangle 6"/>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46087" name="Rectangle 7"/>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dirty="0"/>
          </a:p>
        </p:txBody>
      </p:sp>
      <p:sp>
        <p:nvSpPr>
          <p:cNvPr id="46089" name="Rectangle 9"/>
          <p:cNvSpPr>
            <a:spLocks noGrp="1" noChangeArrowheads="1"/>
          </p:cNvSpPr>
          <p:nvPr>
            <p:ph idx="1"/>
          </p:nvPr>
        </p:nvSpPr>
        <p:spPr>
          <a:xfrm>
            <a:off x="0" y="1562100"/>
            <a:ext cx="8610600" cy="4267200"/>
          </a:xfrm>
        </p:spPr>
        <p:txBody>
          <a:bodyPr lIns="90488" tIns="44450" rIns="90488" bIns="44450"/>
          <a:lstStyle/>
          <a:p>
            <a:pPr lvl="1">
              <a:buFont typeface="Arial" panose="020B0604020202020204" pitchFamily="34" charset="0"/>
              <a:buChar char="•"/>
            </a:pPr>
            <a:r>
              <a:rPr lang="en-US" sz="3200" dirty="0"/>
              <a:t>Control by water temperature (boiler reset)</a:t>
            </a:r>
          </a:p>
          <a:p>
            <a:pPr lvl="1">
              <a:buFont typeface="Arial" panose="020B0604020202020204" pitchFamily="34" charset="0"/>
              <a:buChar char="•"/>
            </a:pPr>
            <a:r>
              <a:rPr lang="en-US" sz="3200" dirty="0"/>
              <a:t>Circulator pumps and burner interlocks</a:t>
            </a:r>
          </a:p>
          <a:p>
            <a:pPr lvl="1">
              <a:buFont typeface="Arial" panose="020B0604020202020204" pitchFamily="34" charset="0"/>
              <a:buChar char="•"/>
            </a:pPr>
            <a:r>
              <a:rPr lang="en-US" sz="3200" dirty="0"/>
              <a:t>Different trim conditions</a:t>
            </a:r>
          </a:p>
          <a:p>
            <a:pPr lvl="1">
              <a:buFont typeface="Arial" panose="020B0604020202020204" pitchFamily="34" charset="0"/>
              <a:buChar char="•"/>
            </a:pPr>
            <a:r>
              <a:rPr lang="en-US" sz="3200" dirty="0"/>
              <a:t>Air removal methods</a:t>
            </a:r>
          </a:p>
          <a:p>
            <a:pPr lvl="1">
              <a:buFont typeface="Arial" panose="020B0604020202020204" pitchFamily="34" charset="0"/>
              <a:buChar char="•"/>
            </a:pPr>
            <a:r>
              <a:rPr lang="en-US" sz="3200" dirty="0"/>
              <a:t>Expansion tank</a:t>
            </a:r>
          </a:p>
        </p:txBody>
      </p:sp>
      <p:sp>
        <p:nvSpPr>
          <p:cNvPr id="46088" name="Rectangle 8"/>
          <p:cNvSpPr>
            <a:spLocks noGrp="1" noChangeArrowheads="1"/>
          </p:cNvSpPr>
          <p:nvPr>
            <p:ph type="title"/>
          </p:nvPr>
        </p:nvSpPr>
        <p:spPr>
          <a:xfrm>
            <a:off x="304800" y="152400"/>
            <a:ext cx="6781800" cy="990600"/>
          </a:xfrm>
        </p:spPr>
        <p:txBody>
          <a:bodyPr lIns="90488" tIns="44450" rIns="90488" bIns="44450" anchor="b"/>
          <a:lstStyle/>
          <a:p>
            <a:r>
              <a:rPr lang="en-US" dirty="0">
                <a:solidFill>
                  <a:schemeClr val="tx1"/>
                </a:solidFill>
              </a:rPr>
              <a:t>Hot Water Boilers</a:t>
            </a:r>
          </a:p>
        </p:txBody>
      </p:sp>
      <p:pic>
        <p:nvPicPr>
          <p:cNvPr id="46090" name="Picture 10" descr="APPR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505200"/>
            <a:ext cx="3276600" cy="29337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6091" name="Text Box 12"/>
          <p:cNvSpPr txBox="1">
            <a:spLocks noChangeArrowheads="1"/>
          </p:cNvSpPr>
          <p:nvPr/>
        </p:nvSpPr>
        <p:spPr bwMode="auto">
          <a:xfrm>
            <a:off x="7699888" y="6450204"/>
            <a:ext cx="1063112" cy="261610"/>
          </a:xfrm>
          <a:prstGeom prst="rect">
            <a:avLst/>
          </a:prstGeom>
          <a:noFill/>
          <a:ln w="6350">
            <a:noFill/>
            <a:miter lim="800000"/>
            <a:headEnd/>
            <a:tailEnd/>
          </a:ln>
        </p:spPr>
        <p:txBody>
          <a:bodyPr wrap="none">
            <a:spAutoFit/>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r>
              <a:rPr lang="en-US" sz="1100" dirty="0">
                <a:latin typeface="+mn-lt"/>
              </a:rPr>
              <a:t>Courtesy TBS</a:t>
            </a:r>
          </a:p>
        </p:txBody>
      </p:sp>
    </p:spTree>
  </p:cSld>
  <p:clrMapOvr>
    <a:masterClrMapping/>
  </p:clrMapOvr>
  <p:transition>
    <p:wipe dir="r"/>
  </p:transition>
</p:sld>
</file>

<file path=ppt/tags/tag1.xml><?xml version="1.0" encoding="utf-8"?>
<p:tagLst xmlns:a="http://schemas.openxmlformats.org/drawingml/2006/main" xmlns:r="http://schemas.openxmlformats.org/officeDocument/2006/relationships" xmlns:p="http://schemas.openxmlformats.org/presentationml/2006/main">
  <p:tag name="PRESGUID" val="f9af1b95-af9d-400e-9a95-e5ab2779c21d"/>
</p:tagLst>
</file>

<file path=ppt/tags/tag10.xml><?xml version="1.0" encoding="utf-8"?>
<p:tagLst xmlns:a="http://schemas.openxmlformats.org/drawingml/2006/main" xmlns:r="http://schemas.openxmlformats.org/officeDocument/2006/relationships" xmlns:p="http://schemas.openxmlformats.org/presentationml/2006/main">
  <p:tag name="ARTICULATE_SLIDE_GUID" val="99a8c746-f99f-4429-8283-26b4dff6204e"/>
  <p:tag name="ARTICULATE_SLIDE_PAUSE" val="0"/>
  <p:tag name="ARTICULATE_NAV_LEVEL" val="1"/>
  <p:tag name="ARTICULATE_PLAYLIST_ID" val="-1"/>
  <p:tag name="ARTICULATE_LOCK_SLIDE" val="0"/>
  <p:tag name="ARTICULATE_SLIDE_NAV" val="34"/>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37194762-07bf-4405-b880-ad35f1e6a71a"/>
  <p:tag name="ARTICULATE_SLIDE_PAUSE" val="0"/>
  <p:tag name="ARTICULATE_NAV_LEVEL" val="1"/>
  <p:tag name="ARTICULATE_PLAYLIST_ID" val="-1"/>
  <p:tag name="ARTICULATE_LOCK_SLIDE" val="0"/>
  <p:tag name="ARTICULATE_SLIDE_NAV" val="35"/>
</p:tagLst>
</file>

<file path=ppt/tags/tag12.xml><?xml version="1.0" encoding="utf-8"?>
<p:tagLst xmlns:a="http://schemas.openxmlformats.org/drawingml/2006/main" xmlns:r="http://schemas.openxmlformats.org/officeDocument/2006/relationships" xmlns:p="http://schemas.openxmlformats.org/presentationml/2006/main">
  <p:tag name="ARTICULATE_SLIDE_GUID" val="dbabed9f-40ee-4797-a838-3c23b112fa03"/>
  <p:tag name="ARTICULATE_SLIDE_PAUSE" val="0"/>
  <p:tag name="ARTICULATE_NAV_LEVEL" val="1"/>
  <p:tag name="ARTICULATE_PLAYLIST_ID" val="-1"/>
  <p:tag name="ARTICULATE_LOCK_SLIDE" val="0"/>
  <p:tag name="ARTICULATE_SLIDE_NAV" val="36"/>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37deb17e-9923-42d3-88a9-174aaf6570fa"/>
  <p:tag name="ARTICULATE_SLIDE_PAUSE" val="0"/>
  <p:tag name="ARTICULATE_NAV_LEVEL" val="1"/>
  <p:tag name="ARTICULATE_PLAYLIST_ID" val="-1"/>
  <p:tag name="ARTICULATE_LOCK_SLIDE" val="0"/>
  <p:tag name="ARTICULATE_SLIDE_NAV" val="24"/>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NEEC\AppData\Local\Temp\articulate\presenter\imgtemp\NM5NoWTm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b735009-c749-4baf-b947-1746928564fa"/>
  <p:tag name="ARTICULATE_SLIDE_PAUSE" val="1"/>
  <p:tag name="ARTICULATE_NAV_LEVEL" val="1"/>
  <p:tag name="ARTICULATE_PLAYLIST_ID" val="-1"/>
  <p:tag name="ARTICULATE_LOCK_SLIDE" val="0"/>
  <p:tag name="ARTICULATE_SLIDE_NAV" val="18"/>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fdcdfc02-ccb6-4a7c-9631-2acd1feca37e"/>
  <p:tag name="ARTICULATE_SLIDE_PAUSE" val="1"/>
  <p:tag name="ARTICULATE_NAV_LEVEL" val="1"/>
  <p:tag name="ARTICULATE_PLAYLIST_ID" val="-1"/>
  <p:tag name="ARTICULATE_LOCK_SLIDE" val="0"/>
  <p:tag name="ARTICULATE_SLIDE_NAV" val="20"/>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b5ffdce5-a5b0-4bcc-9a79-396d4ca3e173"/>
  <p:tag name="ARTICULATE_SLIDE_PAUSE" val="0"/>
  <p:tag name="ARTICULATE_NAV_LEVEL" val="1"/>
  <p:tag name="ARTICULATE_PLAYLIST_ID" val="-1"/>
  <p:tag name="ARTICULATE_LOCK_SLIDE" val="0"/>
  <p:tag name="ARTICULATE_SLIDE_NAV" val="21"/>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56634b5e-4c15-44ed-a1c2-76c97680567e"/>
  <p:tag name="ARTICULATE_SLIDE_PAUSE" val="0"/>
  <p:tag name="ARTICULATE_NAV_LEVEL" val="1"/>
  <p:tag name="ARTICULATE_PLAYLIST_ID" val="-1"/>
  <p:tag name="ARTICULATE_LOCK_SLIDE" val="0"/>
  <p:tag name="ARTICULATE_SLIDE_NAV" val="2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4fc6411a-4ba7-487c-b517-ee42f084d69d"/>
  <p:tag name="ARTICULATE_SLIDE_PAUSE" val="0"/>
  <p:tag name="ARTICULATE_NAV_LEVEL" val="1"/>
  <p:tag name="ARTICULATE_PLAYLIST_ID" val="-1"/>
  <p:tag name="ARTICULATE_LOCK_SLIDE" val="0"/>
  <p:tag name="ARTICULATE_SLIDE_NAV" val="28"/>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a861305a-2147-4529-945d-7b987cb024e7"/>
  <p:tag name="ARTICULATE_SLIDE_PAUSE" val="0"/>
  <p:tag name="ARTICULATE_NAV_LEVEL" val="1"/>
  <p:tag name="ARTICULATE_PLAYLIST_ID" val="-1"/>
  <p:tag name="ARTICULATE_LOCK_SLIDE" val="0"/>
  <p:tag name="ARTICULATE_SLIDE_NAV" val="32"/>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NEEC\AppData\Local\Temp\articulate\presenter\imgtemp\B9Zr384G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2cc77a6c-15ff-40bb-bce9-d0d437efd611"/>
  <p:tag name="ARTICULATE_SLIDE_PAUSE" val="0"/>
  <p:tag name="ARTICULATE_NAV_LEVEL" val="1"/>
  <p:tag name="ARTICULATE_PLAYLIST_ID" val="-1"/>
  <p:tag name="ARTICULATE_LOCK_SLIDE" val="0"/>
  <p:tag name="ARTICULATE_SLIDE_NAV" val="33"/>
</p:tagLst>
</file>

<file path=ppt/theme/theme1.xml><?xml version="1.0" encoding="utf-8"?>
<a:theme xmlns:a="http://schemas.openxmlformats.org/drawingml/2006/main" name="BOCTheme1">
  <a:themeElements>
    <a:clrScheme name="BOC NEW teal 3">
      <a:dk1>
        <a:srgbClr val="000000"/>
      </a:dk1>
      <a:lt1>
        <a:srgbClr val="FFFFFF"/>
      </a:lt1>
      <a:dk2>
        <a:srgbClr val="000000"/>
      </a:dk2>
      <a:lt2>
        <a:srgbClr val="808080"/>
      </a:lt2>
      <a:accent1>
        <a:srgbClr val="7DEBE1"/>
      </a:accent1>
      <a:accent2>
        <a:srgbClr val="148B7E"/>
      </a:accent2>
      <a:accent3>
        <a:srgbClr val="CBF7F2"/>
      </a:accent3>
      <a:accent4>
        <a:srgbClr val="000000"/>
      </a:accent4>
      <a:accent5>
        <a:srgbClr val="DEFAF7"/>
      </a:accent5>
      <a:accent6>
        <a:srgbClr val="2D2DB9"/>
      </a:accent6>
      <a:hlink>
        <a:srgbClr val="000000"/>
      </a:hlink>
      <a:folHlink>
        <a:srgbClr val="000000"/>
      </a:folHlink>
    </a:clrScheme>
    <a:fontScheme name="BOC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oc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c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c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c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c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c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c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OCTheme1" id="{AF539012-CF43-485D-89BB-84F21715C0A3}" vid="{04FE4603-76CE-4CEF-9655-B8431E7AC0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D88258774F744A882075E3E30E1456" ma:contentTypeVersion="12" ma:contentTypeDescription="Create a new document." ma:contentTypeScope="" ma:versionID="d9ea635bc16991aa21cf4541294686d1">
  <xsd:schema xmlns:xsd="http://www.w3.org/2001/XMLSchema" xmlns:xs="http://www.w3.org/2001/XMLSchema" xmlns:p="http://schemas.microsoft.com/office/2006/metadata/properties" xmlns:ns2="21a50285-879d-4b32-93dd-4397627a699b" xmlns:ns3="48e1449f-1222-40d2-b98c-8802b30908c0" targetNamespace="http://schemas.microsoft.com/office/2006/metadata/properties" ma:root="true" ma:fieldsID="806a0b46c2e4858fb40bfd2ba88e4947" ns2:_="" ns3:_="">
    <xsd:import namespace="21a50285-879d-4b32-93dd-4397627a699b"/>
    <xsd:import namespace="48e1449f-1222-40d2-b98c-8802b30908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a50285-879d-4b32-93dd-4397627a69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e1449f-1222-40d2-b98c-8802b30908c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1FBD6C-BF74-4A9A-9A68-B8A9BF885363}">
  <ds:schemaRefs>
    <ds:schemaRef ds:uri="http://schemas.microsoft.com/sharepoint/v3/contenttype/forms"/>
  </ds:schemaRefs>
</ds:datastoreItem>
</file>

<file path=customXml/itemProps2.xml><?xml version="1.0" encoding="utf-8"?>
<ds:datastoreItem xmlns:ds="http://schemas.openxmlformats.org/officeDocument/2006/customXml" ds:itemID="{0A67EC8A-F3A8-4778-9B25-706F462DDA22}">
  <ds:schemaRefs>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dcmitype/"/>
    <ds:schemaRef ds:uri="21a50285-879d-4b32-93dd-4397627a699b"/>
    <ds:schemaRef ds:uri="http://purl.org/dc/elements/1.1/"/>
    <ds:schemaRef ds:uri="http://purl.org/dc/terms/"/>
    <ds:schemaRef ds:uri="http://schemas.openxmlformats.org/package/2006/metadata/core-properties"/>
    <ds:schemaRef ds:uri="48e1449f-1222-40d2-b98c-8802b30908c0"/>
  </ds:schemaRefs>
</ds:datastoreItem>
</file>

<file path=customXml/itemProps3.xml><?xml version="1.0" encoding="utf-8"?>
<ds:datastoreItem xmlns:ds="http://schemas.openxmlformats.org/officeDocument/2006/customXml" ds:itemID="{9F882C56-B372-4213-9298-262FDBC0D0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a50285-879d-4b32-93dd-4397627a699b"/>
    <ds:schemaRef ds:uri="48e1449f-1222-40d2-b98c-8802b30908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BOCTheme1</Template>
  <TotalTime>18856</TotalTime>
  <Words>10605</Words>
  <Application>Microsoft Office PowerPoint</Application>
  <PresentationFormat>On-screen Show (4:3)</PresentationFormat>
  <Paragraphs>1035</Paragraphs>
  <Slides>80</Slides>
  <Notes>80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92" baseType="lpstr">
      <vt:lpstr>ＭＳ Ｐゴシック</vt:lpstr>
      <vt:lpstr>Arial</vt:lpstr>
      <vt:lpstr>Arial Narrow</vt:lpstr>
      <vt:lpstr>Arial Unicode MS</vt:lpstr>
      <vt:lpstr>Book Antiqua</vt:lpstr>
      <vt:lpstr>Calibri</vt:lpstr>
      <vt:lpstr>Courier New</vt:lpstr>
      <vt:lpstr>Monotype Sorts</vt:lpstr>
      <vt:lpstr>Times New Roman</vt:lpstr>
      <vt:lpstr>Wingdings</vt:lpstr>
      <vt:lpstr>BOCTheme1</vt:lpstr>
      <vt:lpstr>Document</vt:lpstr>
      <vt:lpstr>PowerPoint Presentation</vt:lpstr>
      <vt:lpstr>Part 2 Agenda</vt:lpstr>
      <vt:lpstr>HVAC Systems Overview</vt:lpstr>
      <vt:lpstr>HVAC Systems:  Basics</vt:lpstr>
      <vt:lpstr>Mechanical Room</vt:lpstr>
      <vt:lpstr> Boiler Fundamentals</vt:lpstr>
      <vt:lpstr>Boiler Types</vt:lpstr>
      <vt:lpstr>Steam Boilers</vt:lpstr>
      <vt:lpstr>Hot Water Boilers</vt:lpstr>
      <vt:lpstr>PowerPoint Presentation</vt:lpstr>
      <vt:lpstr>Boiler Operation</vt:lpstr>
      <vt:lpstr>Boiler Maintenance</vt:lpstr>
      <vt:lpstr>Furnaces </vt:lpstr>
      <vt:lpstr>Basic Furnace Components</vt:lpstr>
      <vt:lpstr>Furnace Maintenance</vt:lpstr>
      <vt:lpstr>Chillers &amp; Cooling Towers</vt:lpstr>
      <vt:lpstr>Refrigeration Cycle Terms &amp; Definitions</vt:lpstr>
      <vt:lpstr>Refrigeration Cycle</vt:lpstr>
      <vt:lpstr>History and Evolution of Refrigerants</vt:lpstr>
      <vt:lpstr>Chilled Water System Basics</vt:lpstr>
      <vt:lpstr>Water Cooled Chiller System</vt:lpstr>
      <vt:lpstr>Water-Side Economizer</vt:lpstr>
      <vt:lpstr>Evaporative Cooling</vt:lpstr>
      <vt:lpstr>Condenser Illustrations</vt:lpstr>
      <vt:lpstr>PowerPoint Presentation</vt:lpstr>
      <vt:lpstr>PowerPoint Presentation</vt:lpstr>
      <vt:lpstr>Cooling Towers</vt:lpstr>
      <vt:lpstr>Cooling Tower Maintenance &amp; Safety</vt:lpstr>
      <vt:lpstr>Packaged HVAC Systems</vt:lpstr>
      <vt:lpstr>Components of a Packaged Unit</vt:lpstr>
      <vt:lpstr>PowerPoint Presentation</vt:lpstr>
      <vt:lpstr>Heat Pump (Cooling)</vt:lpstr>
      <vt:lpstr>Heat Pump (Heating)</vt:lpstr>
      <vt:lpstr>Heat Pump Classification</vt:lpstr>
      <vt:lpstr>Variable Refrigerant Flow (VRF)</vt:lpstr>
      <vt:lpstr>Maintaining and Optimizing Cooling Systems</vt:lpstr>
      <vt:lpstr>Discussion Question </vt:lpstr>
      <vt:lpstr>Building Cooling Optimizing</vt:lpstr>
      <vt:lpstr>Activity – Walk Through the System</vt:lpstr>
      <vt:lpstr>Facility HVAC Distribution Overview</vt:lpstr>
      <vt:lpstr>Hot Water Distribution Methods</vt:lpstr>
      <vt:lpstr>Air Systems:  Basics</vt:lpstr>
      <vt:lpstr>Constant Volume With Reheat</vt:lpstr>
      <vt:lpstr>Variable Air Volume With Reheat</vt:lpstr>
      <vt:lpstr>Dual Duct</vt:lpstr>
      <vt:lpstr>Multizone</vt:lpstr>
      <vt:lpstr>Air System Fans</vt:lpstr>
      <vt:lpstr>ASHRAE Fan Types</vt:lpstr>
      <vt:lpstr>Coils</vt:lpstr>
      <vt:lpstr>Dampers</vt:lpstr>
      <vt:lpstr>Damper Maintenance</vt:lpstr>
      <vt:lpstr>Common Failure Modes for  HVAC Equipment </vt:lpstr>
      <vt:lpstr>Learning Activity #2</vt:lpstr>
      <vt:lpstr>Ventilation </vt:lpstr>
      <vt:lpstr>Discussion Question </vt:lpstr>
      <vt:lpstr>Discussion Question </vt:lpstr>
      <vt:lpstr>Ventilation Requirements</vt:lpstr>
      <vt:lpstr>Outside Air Usage: Minimum Requirements</vt:lpstr>
      <vt:lpstr>Outside Air Percentage</vt:lpstr>
      <vt:lpstr>PowerPoint Presentation</vt:lpstr>
      <vt:lpstr>Common Issues</vt:lpstr>
      <vt:lpstr>Group Discussion</vt:lpstr>
      <vt:lpstr>Air System Terminals</vt:lpstr>
      <vt:lpstr>Ducting &amp; Air Distribution</vt:lpstr>
      <vt:lpstr>Air Outlets and Inlets</vt:lpstr>
      <vt:lpstr>Air Filters</vt:lpstr>
      <vt:lpstr>Filter Efficiency</vt:lpstr>
      <vt:lpstr>How Do we maintain these systems?</vt:lpstr>
      <vt:lpstr>Elements of Effective O&amp;M</vt:lpstr>
      <vt:lpstr>“Operation” Tasks</vt:lpstr>
      <vt:lpstr>“Maintenance” Tasks</vt:lpstr>
      <vt:lpstr>Value of  O&amp;M Best Practices</vt:lpstr>
      <vt:lpstr>Resources for  O&amp;M Best Practices</vt:lpstr>
      <vt:lpstr>Types of Maintenance</vt:lpstr>
      <vt:lpstr>PowerPoint Presentation</vt:lpstr>
      <vt:lpstr>PowerPoint Presentation</vt:lpstr>
      <vt:lpstr>PowerPoint Presentation</vt:lpstr>
      <vt:lpstr>O&amp;M Practices</vt:lpstr>
      <vt:lpstr>Case Study O&amp;M Best Practices</vt:lpstr>
      <vt:lpstr>What Did We Learn?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Maureen Roskoski</dc:creator>
  <cp:lastModifiedBy>Julie Brown</cp:lastModifiedBy>
  <cp:revision>83</cp:revision>
  <cp:lastPrinted>2025-01-23T20:38:16Z</cp:lastPrinted>
  <dcterms:created xsi:type="dcterms:W3CDTF">2020-06-21T14:50:48Z</dcterms:created>
  <dcterms:modified xsi:type="dcterms:W3CDTF">2025-03-25T22:24:50Z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0x0101000AD88258774F744A882075E3E30E1456</vt:lpwstr>
  </property>
</Properties>
</file>